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entation.xml" ContentType="application/vnd.openxmlformats-officedocument.presentationml.presentation.main+xml"/>
  <Override PartName="/ppt/notesSlides/notesSlide16.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37.xml" ContentType="application/vnd.openxmlformats-officedocument.presentationml.notesSlide+xml"/>
  <Override PartName="/ppt/slideLayouts/slideLayout7.xml" ContentType="application/vnd.openxmlformats-officedocument.presentationml.slideLayout+xml"/>
  <Override PartName="/ppt/notesSlides/notesSlide3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32.xml" ContentType="application/vnd.openxmlformats-officedocument.presentationml.notesSlide+xml"/>
  <Override PartName="/ppt/slideLayouts/slideLayout11.xml" ContentType="application/vnd.openxmlformats-officedocument.presentationml.slideLayout+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17"/>
  </p:notesMasterIdLst>
  <p:sldIdLst>
    <p:sldId id="379" r:id="rId2"/>
    <p:sldId id="256" r:id="rId3"/>
    <p:sldId id="283" r:id="rId4"/>
    <p:sldId id="307" r:id="rId5"/>
    <p:sldId id="306" r:id="rId6"/>
    <p:sldId id="257" r:id="rId7"/>
    <p:sldId id="258" r:id="rId8"/>
    <p:sldId id="336" r:id="rId9"/>
    <p:sldId id="259" r:id="rId10"/>
    <p:sldId id="266" r:id="rId11"/>
    <p:sldId id="260" r:id="rId12"/>
    <p:sldId id="312" r:id="rId13"/>
    <p:sldId id="273" r:id="rId14"/>
    <p:sldId id="274" r:id="rId15"/>
    <p:sldId id="345" r:id="rId16"/>
    <p:sldId id="261" r:id="rId17"/>
    <p:sldId id="262" r:id="rId18"/>
    <p:sldId id="382" r:id="rId19"/>
    <p:sldId id="271" r:id="rId20"/>
    <p:sldId id="278" r:id="rId21"/>
    <p:sldId id="377" r:id="rId22"/>
    <p:sldId id="331" r:id="rId23"/>
    <p:sldId id="365" r:id="rId24"/>
    <p:sldId id="318" r:id="rId25"/>
    <p:sldId id="357" r:id="rId26"/>
    <p:sldId id="360" r:id="rId27"/>
    <p:sldId id="362" r:id="rId28"/>
    <p:sldId id="366" r:id="rId29"/>
    <p:sldId id="350" r:id="rId30"/>
    <p:sldId id="344" r:id="rId31"/>
    <p:sldId id="374" r:id="rId32"/>
    <p:sldId id="367" r:id="rId33"/>
    <p:sldId id="326" r:id="rId34"/>
    <p:sldId id="328" r:id="rId35"/>
    <p:sldId id="368" r:id="rId36"/>
    <p:sldId id="348" r:id="rId37"/>
    <p:sldId id="358" r:id="rId38"/>
    <p:sldId id="349" r:id="rId39"/>
    <p:sldId id="355" r:id="rId40"/>
    <p:sldId id="361" r:id="rId41"/>
    <p:sldId id="381" r:id="rId42"/>
    <p:sldId id="369" r:id="rId43"/>
    <p:sldId id="353" r:id="rId44"/>
    <p:sldId id="356" r:id="rId45"/>
    <p:sldId id="359" r:id="rId46"/>
    <p:sldId id="383" r:id="rId47"/>
    <p:sldId id="370" r:id="rId48"/>
    <p:sldId id="339" r:id="rId49"/>
    <p:sldId id="346" r:id="rId50"/>
    <p:sldId id="347" r:id="rId51"/>
    <p:sldId id="335" r:id="rId52"/>
    <p:sldId id="327" r:id="rId53"/>
    <p:sldId id="343" r:id="rId54"/>
    <p:sldId id="375" r:id="rId55"/>
    <p:sldId id="376" r:id="rId56"/>
    <p:sldId id="281" r:id="rId57"/>
    <p:sldId id="378" r:id="rId58"/>
    <p:sldId id="282" r:id="rId59"/>
    <p:sldId id="380" r:id="rId60"/>
    <p:sldId id="386" r:id="rId61"/>
    <p:sldId id="384" r:id="rId62"/>
    <p:sldId id="385" r:id="rId63"/>
    <p:sldId id="387" r:id="rId64"/>
    <p:sldId id="388" r:id="rId65"/>
    <p:sldId id="389" r:id="rId66"/>
    <p:sldId id="390" r:id="rId67"/>
    <p:sldId id="391" r:id="rId68"/>
    <p:sldId id="337" r:id="rId69"/>
    <p:sldId id="352" r:id="rId70"/>
    <p:sldId id="280" r:id="rId71"/>
    <p:sldId id="279" r:id="rId72"/>
    <p:sldId id="311" r:id="rId73"/>
    <p:sldId id="267" r:id="rId74"/>
    <p:sldId id="268" r:id="rId75"/>
    <p:sldId id="297" r:id="rId76"/>
    <p:sldId id="299" r:id="rId77"/>
    <p:sldId id="301" r:id="rId78"/>
    <p:sldId id="275" r:id="rId79"/>
    <p:sldId id="319" r:id="rId80"/>
    <p:sldId id="320" r:id="rId81"/>
    <p:sldId id="321" r:id="rId82"/>
    <p:sldId id="322" r:id="rId83"/>
    <p:sldId id="324" r:id="rId84"/>
    <p:sldId id="334" r:id="rId85"/>
    <p:sldId id="269" r:id="rId86"/>
    <p:sldId id="317" r:id="rId87"/>
    <p:sldId id="323" r:id="rId88"/>
    <p:sldId id="325" r:id="rId89"/>
    <p:sldId id="341" r:id="rId90"/>
    <p:sldId id="313" r:id="rId91"/>
    <p:sldId id="314" r:id="rId92"/>
    <p:sldId id="364" r:id="rId93"/>
    <p:sldId id="363" r:id="rId94"/>
    <p:sldId id="340" r:id="rId95"/>
    <p:sldId id="308" r:id="rId96"/>
    <p:sldId id="330" r:id="rId97"/>
    <p:sldId id="372" r:id="rId98"/>
    <p:sldId id="373" r:id="rId99"/>
    <p:sldId id="315" r:id="rId100"/>
    <p:sldId id="284" r:id="rId101"/>
    <p:sldId id="285" r:id="rId102"/>
    <p:sldId id="286" r:id="rId103"/>
    <p:sldId id="287" r:id="rId104"/>
    <p:sldId id="288" r:id="rId105"/>
    <p:sldId id="289" r:id="rId106"/>
    <p:sldId id="264" r:id="rId107"/>
    <p:sldId id="265" r:id="rId108"/>
    <p:sldId id="290" r:id="rId109"/>
    <p:sldId id="291" r:id="rId110"/>
    <p:sldId id="293" r:id="rId111"/>
    <p:sldId id="272" r:id="rId112"/>
    <p:sldId id="294" r:id="rId113"/>
    <p:sldId id="295" r:id="rId114"/>
    <p:sldId id="277" r:id="rId115"/>
    <p:sldId id="296"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85"/>
    <p:restoredTop sz="91736"/>
  </p:normalViewPr>
  <p:slideViewPr>
    <p:cSldViewPr snapToGrid="0">
      <p:cViewPr varScale="1">
        <p:scale>
          <a:sx n="54" d="100"/>
          <a:sy n="54" d="100"/>
        </p:scale>
        <p:origin x="240" y="1528"/>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ustomXml" Target="../customXml/item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ustomXml" Target="../customXml/item3.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oleObject" Target="file:////Users/opus-project/Desktop/SibilantAnalysis/ParticipantL2L3Proficienc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pus-project/Desktop/SibilantAnalysis/ParticipantL2L3Proficienc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1" u="none" strike="noStrike" kern="1200" cap="all" spc="120" normalizeH="0" baseline="0">
                <a:solidFill>
                  <a:schemeClr val="tx1"/>
                </a:solidFill>
                <a:latin typeface="+mn-lt"/>
                <a:ea typeface="+mn-ea"/>
                <a:cs typeface="+mn-cs"/>
              </a:defRPr>
            </a:pPr>
            <a:r>
              <a:rPr lang="en-GB" b="1" i="0">
                <a:solidFill>
                  <a:schemeClr val="tx1"/>
                </a:solidFill>
              </a:rPr>
              <a:t>Participant proficiency scores in L2 English and L3 Norwegian</a:t>
            </a:r>
          </a:p>
        </c:rich>
      </c:tx>
      <c:overlay val="0"/>
      <c:spPr>
        <a:noFill/>
        <a:ln>
          <a:noFill/>
        </a:ln>
        <a:effectLst/>
      </c:spPr>
      <c:txPr>
        <a:bodyPr rot="0" spcFirstLastPara="1" vertOverflow="ellipsis" vert="horz" wrap="square" anchor="ctr" anchorCtr="1"/>
        <a:lstStyle/>
        <a:p>
          <a:pPr>
            <a:defRPr sz="1600" b="1" i="1" u="none" strike="noStrike" kern="1200" cap="all" spc="120" normalizeH="0" baseline="0">
              <a:solidFill>
                <a:schemeClr val="tx1"/>
              </a:solidFill>
              <a:latin typeface="+mn-lt"/>
              <a:ea typeface="+mn-ea"/>
              <a:cs typeface="+mn-cs"/>
            </a:defRPr>
          </a:pPr>
          <a:endParaRPr lang="en-PL"/>
        </a:p>
      </c:txPr>
    </c:title>
    <c:autoTitleDeleted val="0"/>
    <c:plotArea>
      <c:layout/>
      <c:scatterChart>
        <c:scatterStyle val="lineMarker"/>
        <c:varyColors val="0"/>
        <c:ser>
          <c:idx val="0"/>
          <c:order val="0"/>
          <c:spPr>
            <a:ln w="25400" cap="rnd">
              <a:noFill/>
              <a:round/>
            </a:ln>
            <a:effectLst/>
          </c:spPr>
          <c:marker>
            <c:symbol val="diamond"/>
            <c:size val="6"/>
            <c:spPr>
              <a:solidFill>
                <a:schemeClr val="accent1"/>
              </a:solidFill>
              <a:ln w="9525">
                <a:solidFill>
                  <a:schemeClr val="accent1"/>
                </a:solidFill>
                <a:round/>
              </a:ln>
              <a:effectLst/>
            </c:spPr>
          </c:marker>
          <c:xVal>
            <c:numRef>
              <c:f>Sheet1!$F$2:$F$40</c:f>
              <c:numCache>
                <c:formatCode>General</c:formatCode>
                <c:ptCount val="39"/>
                <c:pt idx="0">
                  <c:v>22</c:v>
                </c:pt>
                <c:pt idx="1">
                  <c:v>26</c:v>
                </c:pt>
                <c:pt idx="2">
                  <c:v>33</c:v>
                </c:pt>
                <c:pt idx="3">
                  <c:v>32</c:v>
                </c:pt>
                <c:pt idx="4">
                  <c:v>15</c:v>
                </c:pt>
                <c:pt idx="5">
                  <c:v>30</c:v>
                </c:pt>
                <c:pt idx="6">
                  <c:v>21</c:v>
                </c:pt>
                <c:pt idx="7">
                  <c:v>35</c:v>
                </c:pt>
                <c:pt idx="8">
                  <c:v>32</c:v>
                </c:pt>
                <c:pt idx="9">
                  <c:v>32</c:v>
                </c:pt>
                <c:pt idx="10">
                  <c:v>28</c:v>
                </c:pt>
                <c:pt idx="11">
                  <c:v>27</c:v>
                </c:pt>
                <c:pt idx="12">
                  <c:v>28</c:v>
                </c:pt>
                <c:pt idx="13">
                  <c:v>24</c:v>
                </c:pt>
                <c:pt idx="14">
                  <c:v>32</c:v>
                </c:pt>
                <c:pt idx="15">
                  <c:v>27</c:v>
                </c:pt>
                <c:pt idx="16">
                  <c:v>9</c:v>
                </c:pt>
                <c:pt idx="17">
                  <c:v>23</c:v>
                </c:pt>
                <c:pt idx="18">
                  <c:v>33</c:v>
                </c:pt>
                <c:pt idx="19">
                  <c:v>21</c:v>
                </c:pt>
                <c:pt idx="20">
                  <c:v>32</c:v>
                </c:pt>
                <c:pt idx="21">
                  <c:v>26</c:v>
                </c:pt>
                <c:pt idx="22">
                  <c:v>28</c:v>
                </c:pt>
                <c:pt idx="23">
                  <c:v>28</c:v>
                </c:pt>
                <c:pt idx="24">
                  <c:v>29</c:v>
                </c:pt>
                <c:pt idx="25">
                  <c:v>29</c:v>
                </c:pt>
                <c:pt idx="26">
                  <c:v>32</c:v>
                </c:pt>
                <c:pt idx="27">
                  <c:v>30</c:v>
                </c:pt>
                <c:pt idx="28">
                  <c:v>26</c:v>
                </c:pt>
                <c:pt idx="29">
                  <c:v>25</c:v>
                </c:pt>
                <c:pt idx="30">
                  <c:v>27</c:v>
                </c:pt>
                <c:pt idx="31">
                  <c:v>26</c:v>
                </c:pt>
                <c:pt idx="32">
                  <c:v>30</c:v>
                </c:pt>
                <c:pt idx="33">
                  <c:v>28</c:v>
                </c:pt>
                <c:pt idx="34">
                  <c:v>32</c:v>
                </c:pt>
                <c:pt idx="35">
                  <c:v>31</c:v>
                </c:pt>
                <c:pt idx="36">
                  <c:v>29</c:v>
                </c:pt>
                <c:pt idx="37">
                  <c:v>32</c:v>
                </c:pt>
                <c:pt idx="38">
                  <c:v>30</c:v>
                </c:pt>
              </c:numCache>
            </c:numRef>
          </c:xVal>
          <c:yVal>
            <c:numRef>
              <c:f>Sheet1!$G$2:$G$40</c:f>
              <c:numCache>
                <c:formatCode>General</c:formatCode>
                <c:ptCount val="39"/>
                <c:pt idx="0">
                  <c:v>10</c:v>
                </c:pt>
                <c:pt idx="1">
                  <c:v>22</c:v>
                </c:pt>
                <c:pt idx="2">
                  <c:v>19</c:v>
                </c:pt>
                <c:pt idx="3">
                  <c:v>20</c:v>
                </c:pt>
                <c:pt idx="4">
                  <c:v>15</c:v>
                </c:pt>
                <c:pt idx="5">
                  <c:v>15</c:v>
                </c:pt>
                <c:pt idx="6">
                  <c:v>14</c:v>
                </c:pt>
                <c:pt idx="7">
                  <c:v>19</c:v>
                </c:pt>
                <c:pt idx="8">
                  <c:v>25</c:v>
                </c:pt>
                <c:pt idx="9">
                  <c:v>15</c:v>
                </c:pt>
                <c:pt idx="10">
                  <c:v>22</c:v>
                </c:pt>
                <c:pt idx="11">
                  <c:v>16</c:v>
                </c:pt>
                <c:pt idx="12">
                  <c:v>14</c:v>
                </c:pt>
                <c:pt idx="13">
                  <c:v>19</c:v>
                </c:pt>
                <c:pt idx="14">
                  <c:v>22</c:v>
                </c:pt>
                <c:pt idx="15">
                  <c:v>21</c:v>
                </c:pt>
                <c:pt idx="16">
                  <c:v>15</c:v>
                </c:pt>
                <c:pt idx="17">
                  <c:v>19</c:v>
                </c:pt>
                <c:pt idx="18">
                  <c:v>22</c:v>
                </c:pt>
                <c:pt idx="19">
                  <c:v>17</c:v>
                </c:pt>
                <c:pt idx="20">
                  <c:v>24</c:v>
                </c:pt>
                <c:pt idx="21">
                  <c:v>18</c:v>
                </c:pt>
                <c:pt idx="22">
                  <c:v>25</c:v>
                </c:pt>
                <c:pt idx="23">
                  <c:v>20</c:v>
                </c:pt>
                <c:pt idx="24">
                  <c:v>21</c:v>
                </c:pt>
                <c:pt idx="25">
                  <c:v>20</c:v>
                </c:pt>
                <c:pt idx="26">
                  <c:v>21</c:v>
                </c:pt>
                <c:pt idx="27">
                  <c:v>18</c:v>
                </c:pt>
                <c:pt idx="28">
                  <c:v>19</c:v>
                </c:pt>
                <c:pt idx="29">
                  <c:v>23</c:v>
                </c:pt>
                <c:pt idx="30">
                  <c:v>19</c:v>
                </c:pt>
                <c:pt idx="31">
                  <c:v>17</c:v>
                </c:pt>
                <c:pt idx="32">
                  <c:v>18</c:v>
                </c:pt>
                <c:pt idx="33">
                  <c:v>24</c:v>
                </c:pt>
                <c:pt idx="34">
                  <c:v>21</c:v>
                </c:pt>
                <c:pt idx="35">
                  <c:v>25</c:v>
                </c:pt>
                <c:pt idx="36">
                  <c:v>16</c:v>
                </c:pt>
                <c:pt idx="37">
                  <c:v>20</c:v>
                </c:pt>
                <c:pt idx="38">
                  <c:v>19</c:v>
                </c:pt>
              </c:numCache>
            </c:numRef>
          </c:yVal>
          <c:smooth val="0"/>
          <c:extLst>
            <c:ext xmlns:c16="http://schemas.microsoft.com/office/drawing/2014/chart" uri="{C3380CC4-5D6E-409C-BE32-E72D297353CC}">
              <c16:uniqueId val="{00000000-8234-2846-ADC2-F7D1769B4835}"/>
            </c:ext>
          </c:extLst>
        </c:ser>
        <c:dLbls>
          <c:showLegendKey val="0"/>
          <c:showVal val="0"/>
          <c:showCatName val="0"/>
          <c:showSerName val="0"/>
          <c:showPercent val="0"/>
          <c:showBubbleSize val="0"/>
        </c:dLbls>
        <c:axId val="401732016"/>
        <c:axId val="401733744"/>
      </c:scatterChart>
      <c:valAx>
        <c:axId val="401732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1" i="1" u="none" strike="noStrike" kern="1200" cap="all" baseline="0">
                    <a:solidFill>
                      <a:schemeClr val="tx1"/>
                    </a:solidFill>
                    <a:latin typeface="+mn-lt"/>
                    <a:ea typeface="+mn-ea"/>
                    <a:cs typeface="+mn-cs"/>
                  </a:defRPr>
                </a:pPr>
                <a:r>
                  <a:rPr lang="en-GB" b="1">
                    <a:solidFill>
                      <a:schemeClr val="tx1"/>
                    </a:solidFill>
                  </a:rPr>
                  <a:t>Norwegian Score</a:t>
                </a:r>
              </a:p>
            </c:rich>
          </c:tx>
          <c:overlay val="0"/>
          <c:spPr>
            <a:noFill/>
            <a:ln>
              <a:noFill/>
            </a:ln>
            <a:effectLst/>
          </c:spPr>
          <c:txPr>
            <a:bodyPr rot="0" spcFirstLastPara="1" vertOverflow="ellipsis" vert="horz" wrap="square" anchor="ctr" anchorCtr="1"/>
            <a:lstStyle/>
            <a:p>
              <a:pPr>
                <a:defRPr sz="900" b="1" i="1" u="none" strike="noStrike" kern="1200" cap="all" baseline="0">
                  <a:solidFill>
                    <a:schemeClr val="tx1"/>
                  </a:solidFill>
                  <a:latin typeface="+mn-lt"/>
                  <a:ea typeface="+mn-ea"/>
                  <a:cs typeface="+mn-cs"/>
                </a:defRPr>
              </a:pPr>
              <a:endParaRPr lang="en-P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cap="all" spc="120" normalizeH="0" baseline="0">
                <a:solidFill>
                  <a:schemeClr val="tx1">
                    <a:lumMod val="65000"/>
                    <a:lumOff val="35000"/>
                  </a:schemeClr>
                </a:solidFill>
                <a:latin typeface="+mn-lt"/>
                <a:ea typeface="+mn-ea"/>
                <a:cs typeface="+mn-cs"/>
              </a:defRPr>
            </a:pPr>
            <a:endParaRPr lang="en-PL"/>
          </a:p>
        </c:txPr>
        <c:crossAx val="401733744"/>
        <c:crosses val="autoZero"/>
        <c:crossBetween val="midCat"/>
      </c:valAx>
      <c:valAx>
        <c:axId val="401733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tx1"/>
                    </a:solidFill>
                    <a:latin typeface="+mn-lt"/>
                    <a:ea typeface="+mn-ea"/>
                    <a:cs typeface="+mn-cs"/>
                  </a:defRPr>
                </a:pPr>
                <a:r>
                  <a:rPr lang="en-GB" b="1" i="0">
                    <a:solidFill>
                      <a:schemeClr val="tx1"/>
                    </a:solidFill>
                  </a:rPr>
                  <a:t>English Score</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tx1"/>
                  </a:solidFill>
                  <a:latin typeface="+mn-lt"/>
                  <a:ea typeface="+mn-ea"/>
                  <a:cs typeface="+mn-cs"/>
                </a:defRPr>
              </a:pPr>
              <a:endParaRPr lang="en-PL"/>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PL"/>
          </a:p>
        </c:txPr>
        <c:crossAx val="4017320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i="1"/>
      </a:pPr>
      <a:endParaRPr lang="en-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1" u="none" strike="noStrike" kern="1200" cap="all" spc="120" normalizeH="0" baseline="0">
                <a:solidFill>
                  <a:schemeClr val="tx1"/>
                </a:solidFill>
                <a:latin typeface="+mn-lt"/>
                <a:ea typeface="+mn-ea"/>
                <a:cs typeface="+mn-cs"/>
              </a:defRPr>
            </a:pPr>
            <a:r>
              <a:rPr lang="en-GB" b="1" i="0">
                <a:solidFill>
                  <a:schemeClr val="tx1"/>
                </a:solidFill>
              </a:rPr>
              <a:t>Participant proficiency scores in L2 English and L3 Norwegian</a:t>
            </a:r>
          </a:p>
        </c:rich>
      </c:tx>
      <c:overlay val="0"/>
      <c:spPr>
        <a:noFill/>
        <a:ln>
          <a:noFill/>
        </a:ln>
        <a:effectLst/>
      </c:spPr>
      <c:txPr>
        <a:bodyPr rot="0" spcFirstLastPara="1" vertOverflow="ellipsis" vert="horz" wrap="square" anchor="ctr" anchorCtr="1"/>
        <a:lstStyle/>
        <a:p>
          <a:pPr>
            <a:defRPr sz="1600" b="1" i="1" u="none" strike="noStrike" kern="1200" cap="all" spc="120" normalizeH="0" baseline="0">
              <a:solidFill>
                <a:schemeClr val="tx1"/>
              </a:solidFill>
              <a:latin typeface="+mn-lt"/>
              <a:ea typeface="+mn-ea"/>
              <a:cs typeface="+mn-cs"/>
            </a:defRPr>
          </a:pPr>
          <a:endParaRPr lang="en-PL"/>
        </a:p>
      </c:txPr>
    </c:title>
    <c:autoTitleDeleted val="0"/>
    <c:plotArea>
      <c:layout/>
      <c:scatterChart>
        <c:scatterStyle val="lineMarker"/>
        <c:varyColors val="0"/>
        <c:ser>
          <c:idx val="0"/>
          <c:order val="0"/>
          <c:spPr>
            <a:ln w="25400" cap="rnd">
              <a:noFill/>
              <a:round/>
            </a:ln>
            <a:effectLst/>
          </c:spPr>
          <c:marker>
            <c:symbol val="diamond"/>
            <c:size val="6"/>
            <c:spPr>
              <a:solidFill>
                <a:schemeClr val="accent1"/>
              </a:solidFill>
              <a:ln w="9525">
                <a:solidFill>
                  <a:schemeClr val="accent1"/>
                </a:solidFill>
                <a:round/>
              </a:ln>
              <a:effectLst/>
            </c:spPr>
          </c:marker>
          <c:xVal>
            <c:numRef>
              <c:f>Sheet1!$F$2:$F$40</c:f>
              <c:numCache>
                <c:formatCode>General</c:formatCode>
                <c:ptCount val="39"/>
                <c:pt idx="0">
                  <c:v>22</c:v>
                </c:pt>
                <c:pt idx="1">
                  <c:v>26</c:v>
                </c:pt>
                <c:pt idx="2">
                  <c:v>33</c:v>
                </c:pt>
                <c:pt idx="3">
                  <c:v>32</c:v>
                </c:pt>
                <c:pt idx="4">
                  <c:v>15</c:v>
                </c:pt>
                <c:pt idx="5">
                  <c:v>30</c:v>
                </c:pt>
                <c:pt idx="6">
                  <c:v>21</c:v>
                </c:pt>
                <c:pt idx="7">
                  <c:v>35</c:v>
                </c:pt>
                <c:pt idx="8">
                  <c:v>32</c:v>
                </c:pt>
                <c:pt idx="9">
                  <c:v>32</c:v>
                </c:pt>
                <c:pt idx="10">
                  <c:v>28</c:v>
                </c:pt>
                <c:pt idx="11">
                  <c:v>27</c:v>
                </c:pt>
                <c:pt idx="12">
                  <c:v>28</c:v>
                </c:pt>
                <c:pt idx="13">
                  <c:v>24</c:v>
                </c:pt>
                <c:pt idx="14">
                  <c:v>32</c:v>
                </c:pt>
                <c:pt idx="15">
                  <c:v>27</c:v>
                </c:pt>
                <c:pt idx="16">
                  <c:v>9</c:v>
                </c:pt>
                <c:pt idx="17">
                  <c:v>23</c:v>
                </c:pt>
                <c:pt idx="18">
                  <c:v>33</c:v>
                </c:pt>
                <c:pt idx="19">
                  <c:v>21</c:v>
                </c:pt>
                <c:pt idx="20">
                  <c:v>32</c:v>
                </c:pt>
                <c:pt idx="21">
                  <c:v>26</c:v>
                </c:pt>
                <c:pt idx="22">
                  <c:v>28</c:v>
                </c:pt>
                <c:pt idx="23">
                  <c:v>28</c:v>
                </c:pt>
                <c:pt idx="24">
                  <c:v>29</c:v>
                </c:pt>
                <c:pt idx="25">
                  <c:v>29</c:v>
                </c:pt>
                <c:pt idx="26">
                  <c:v>32</c:v>
                </c:pt>
                <c:pt idx="27">
                  <c:v>30</c:v>
                </c:pt>
                <c:pt idx="28">
                  <c:v>26</c:v>
                </c:pt>
                <c:pt idx="29">
                  <c:v>25</c:v>
                </c:pt>
                <c:pt idx="30">
                  <c:v>27</c:v>
                </c:pt>
                <c:pt idx="31">
                  <c:v>26</c:v>
                </c:pt>
                <c:pt idx="32">
                  <c:v>30</c:v>
                </c:pt>
                <c:pt idx="33">
                  <c:v>28</c:v>
                </c:pt>
                <c:pt idx="34">
                  <c:v>32</c:v>
                </c:pt>
                <c:pt idx="35">
                  <c:v>31</c:v>
                </c:pt>
                <c:pt idx="36">
                  <c:v>29</c:v>
                </c:pt>
                <c:pt idx="37">
                  <c:v>32</c:v>
                </c:pt>
                <c:pt idx="38">
                  <c:v>30</c:v>
                </c:pt>
              </c:numCache>
            </c:numRef>
          </c:xVal>
          <c:yVal>
            <c:numRef>
              <c:f>Sheet1!$G$2:$G$40</c:f>
              <c:numCache>
                <c:formatCode>General</c:formatCode>
                <c:ptCount val="39"/>
                <c:pt idx="0">
                  <c:v>10</c:v>
                </c:pt>
                <c:pt idx="1">
                  <c:v>22</c:v>
                </c:pt>
                <c:pt idx="2">
                  <c:v>19</c:v>
                </c:pt>
                <c:pt idx="3">
                  <c:v>20</c:v>
                </c:pt>
                <c:pt idx="4">
                  <c:v>15</c:v>
                </c:pt>
                <c:pt idx="5">
                  <c:v>15</c:v>
                </c:pt>
                <c:pt idx="6">
                  <c:v>14</c:v>
                </c:pt>
                <c:pt idx="7">
                  <c:v>19</c:v>
                </c:pt>
                <c:pt idx="8">
                  <c:v>25</c:v>
                </c:pt>
                <c:pt idx="9">
                  <c:v>15</c:v>
                </c:pt>
                <c:pt idx="10">
                  <c:v>22</c:v>
                </c:pt>
                <c:pt idx="11">
                  <c:v>16</c:v>
                </c:pt>
                <c:pt idx="12">
                  <c:v>14</c:v>
                </c:pt>
                <c:pt idx="13">
                  <c:v>19</c:v>
                </c:pt>
                <c:pt idx="14">
                  <c:v>22</c:v>
                </c:pt>
                <c:pt idx="15">
                  <c:v>21</c:v>
                </c:pt>
                <c:pt idx="16">
                  <c:v>15</c:v>
                </c:pt>
                <c:pt idx="17">
                  <c:v>19</c:v>
                </c:pt>
                <c:pt idx="18">
                  <c:v>22</c:v>
                </c:pt>
                <c:pt idx="19">
                  <c:v>17</c:v>
                </c:pt>
                <c:pt idx="20">
                  <c:v>24</c:v>
                </c:pt>
                <c:pt idx="21">
                  <c:v>18</c:v>
                </c:pt>
                <c:pt idx="22">
                  <c:v>25</c:v>
                </c:pt>
                <c:pt idx="23">
                  <c:v>20</c:v>
                </c:pt>
                <c:pt idx="24">
                  <c:v>21</c:v>
                </c:pt>
                <c:pt idx="25">
                  <c:v>20</c:v>
                </c:pt>
                <c:pt idx="26">
                  <c:v>21</c:v>
                </c:pt>
                <c:pt idx="27">
                  <c:v>18</c:v>
                </c:pt>
                <c:pt idx="28">
                  <c:v>19</c:v>
                </c:pt>
                <c:pt idx="29">
                  <c:v>23</c:v>
                </c:pt>
                <c:pt idx="30">
                  <c:v>19</c:v>
                </c:pt>
                <c:pt idx="31">
                  <c:v>17</c:v>
                </c:pt>
                <c:pt idx="32">
                  <c:v>18</c:v>
                </c:pt>
                <c:pt idx="33">
                  <c:v>24</c:v>
                </c:pt>
                <c:pt idx="34">
                  <c:v>21</c:v>
                </c:pt>
                <c:pt idx="35">
                  <c:v>25</c:v>
                </c:pt>
                <c:pt idx="36">
                  <c:v>16</c:v>
                </c:pt>
                <c:pt idx="37">
                  <c:v>20</c:v>
                </c:pt>
                <c:pt idx="38">
                  <c:v>19</c:v>
                </c:pt>
              </c:numCache>
            </c:numRef>
          </c:yVal>
          <c:smooth val="0"/>
          <c:extLst>
            <c:ext xmlns:c16="http://schemas.microsoft.com/office/drawing/2014/chart" uri="{C3380CC4-5D6E-409C-BE32-E72D297353CC}">
              <c16:uniqueId val="{00000000-8234-2846-ADC2-F7D1769B4835}"/>
            </c:ext>
          </c:extLst>
        </c:ser>
        <c:dLbls>
          <c:showLegendKey val="0"/>
          <c:showVal val="0"/>
          <c:showCatName val="0"/>
          <c:showSerName val="0"/>
          <c:showPercent val="0"/>
          <c:showBubbleSize val="0"/>
        </c:dLbls>
        <c:axId val="401732016"/>
        <c:axId val="401733744"/>
      </c:scatterChart>
      <c:valAx>
        <c:axId val="401732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1" i="1" u="none" strike="noStrike" kern="1200" cap="all" baseline="0">
                    <a:solidFill>
                      <a:schemeClr val="tx1"/>
                    </a:solidFill>
                    <a:latin typeface="+mn-lt"/>
                    <a:ea typeface="+mn-ea"/>
                    <a:cs typeface="+mn-cs"/>
                  </a:defRPr>
                </a:pPr>
                <a:r>
                  <a:rPr lang="en-GB" b="1">
                    <a:solidFill>
                      <a:schemeClr val="tx1"/>
                    </a:solidFill>
                  </a:rPr>
                  <a:t>Norwegian Score</a:t>
                </a:r>
              </a:p>
            </c:rich>
          </c:tx>
          <c:overlay val="0"/>
          <c:spPr>
            <a:noFill/>
            <a:ln>
              <a:noFill/>
            </a:ln>
            <a:effectLst/>
          </c:spPr>
          <c:txPr>
            <a:bodyPr rot="0" spcFirstLastPara="1" vertOverflow="ellipsis" vert="horz" wrap="square" anchor="ctr" anchorCtr="1"/>
            <a:lstStyle/>
            <a:p>
              <a:pPr>
                <a:defRPr sz="900" b="1" i="1" u="none" strike="noStrike" kern="1200" cap="all" baseline="0">
                  <a:solidFill>
                    <a:schemeClr val="tx1"/>
                  </a:solidFill>
                  <a:latin typeface="+mn-lt"/>
                  <a:ea typeface="+mn-ea"/>
                  <a:cs typeface="+mn-cs"/>
                </a:defRPr>
              </a:pPr>
              <a:endParaRPr lang="en-P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cap="all" spc="120" normalizeH="0" baseline="0">
                <a:solidFill>
                  <a:schemeClr val="tx1">
                    <a:lumMod val="65000"/>
                    <a:lumOff val="35000"/>
                  </a:schemeClr>
                </a:solidFill>
                <a:latin typeface="+mn-lt"/>
                <a:ea typeface="+mn-ea"/>
                <a:cs typeface="+mn-cs"/>
              </a:defRPr>
            </a:pPr>
            <a:endParaRPr lang="en-PL"/>
          </a:p>
        </c:txPr>
        <c:crossAx val="401733744"/>
        <c:crosses val="autoZero"/>
        <c:crossBetween val="midCat"/>
      </c:valAx>
      <c:valAx>
        <c:axId val="401733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tx1"/>
                    </a:solidFill>
                    <a:latin typeface="+mn-lt"/>
                    <a:ea typeface="+mn-ea"/>
                    <a:cs typeface="+mn-cs"/>
                  </a:defRPr>
                </a:pPr>
                <a:r>
                  <a:rPr lang="en-GB" b="1" i="0">
                    <a:solidFill>
                      <a:schemeClr val="tx1"/>
                    </a:solidFill>
                  </a:rPr>
                  <a:t>English Score</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tx1"/>
                  </a:solidFill>
                  <a:latin typeface="+mn-lt"/>
                  <a:ea typeface="+mn-ea"/>
                  <a:cs typeface="+mn-cs"/>
                </a:defRPr>
              </a:pPr>
              <a:endParaRPr lang="en-PL"/>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PL"/>
          </a:p>
        </c:txPr>
        <c:crossAx val="4017320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i="1"/>
      </a:pPr>
      <a:endParaRPr lang="en-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9AD63-D17E-9940-A14F-BA46467387DF}" type="datetimeFigureOut">
              <a:rPr lang="en-PL" smtClean="0"/>
              <a:t>13/09/2023</a:t>
            </a:fld>
            <a:endParaRPr lang="en-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B8204-3BF7-7A48-9F76-1079A56A0D6B}" type="slidenum">
              <a:rPr lang="en-PL" smtClean="0"/>
              <a:t>‹#›</a:t>
            </a:fld>
            <a:endParaRPr lang="en-PL"/>
          </a:p>
        </p:txBody>
      </p:sp>
    </p:spTree>
    <p:extLst>
      <p:ext uri="{BB962C8B-B14F-4D97-AF65-F5344CB8AC3E}">
        <p14:creationId xmlns:p14="http://schemas.microsoft.com/office/powerpoint/2010/main" val="327724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uler_diagram" TargetMode="External"/><Relationship Id="rId7" Type="http://schemas.openxmlformats.org/officeDocument/2006/relationships/hyperlink" Target="https://books.google.com/books?id=h1byJz_rWUcC"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books.google.com/books?id=9Zg0bwAACAAJ" TargetMode="External"/><Relationship Id="rId5" Type="http://schemas.openxmlformats.org/officeDocument/2006/relationships/hyperlink" Target="https://books.google.com/books?id=QZs5Bqa0yP8C" TargetMode="External"/><Relationship Id="rId4" Type="http://schemas.openxmlformats.org/officeDocument/2006/relationships/hyperlink" Target="https://en.wikipedia.org/wiki/Phonological_featur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Verify that title matches title in plm schedule</a:t>
            </a:r>
          </a:p>
        </p:txBody>
      </p:sp>
      <p:sp>
        <p:nvSpPr>
          <p:cNvPr id="4" name="Slide Number Placeholder 3"/>
          <p:cNvSpPr>
            <a:spLocks noGrp="1"/>
          </p:cNvSpPr>
          <p:nvPr>
            <p:ph type="sldNum" sz="quarter" idx="5"/>
          </p:nvPr>
        </p:nvSpPr>
        <p:spPr/>
        <p:txBody>
          <a:bodyPr/>
          <a:lstStyle/>
          <a:p>
            <a:fld id="{509B8204-3BF7-7A48-9F76-1079A56A0D6B}" type="slidenum">
              <a:rPr lang="en-PL" smtClean="0"/>
              <a:t>1</a:t>
            </a:fld>
            <a:endParaRPr lang="en-PL"/>
          </a:p>
        </p:txBody>
      </p:sp>
    </p:spTree>
    <p:extLst>
      <p:ext uri="{BB962C8B-B14F-4D97-AF65-F5344CB8AC3E}">
        <p14:creationId xmlns:p14="http://schemas.microsoft.com/office/powerpoint/2010/main" val="3599264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a:p>
            <a:r>
              <a:rPr lang="en-PL" dirty="0"/>
              <a:t>Comment that we have more for norwegian /S/ to tease apart the influence of orthography (during presentation)</a:t>
            </a:r>
          </a:p>
        </p:txBody>
      </p:sp>
      <p:sp>
        <p:nvSpPr>
          <p:cNvPr id="4" name="Slide Number Placeholder 3"/>
          <p:cNvSpPr>
            <a:spLocks noGrp="1"/>
          </p:cNvSpPr>
          <p:nvPr>
            <p:ph type="sldNum" sz="quarter" idx="5"/>
          </p:nvPr>
        </p:nvSpPr>
        <p:spPr/>
        <p:txBody>
          <a:bodyPr/>
          <a:lstStyle/>
          <a:p>
            <a:fld id="{509B8204-3BF7-7A48-9F76-1079A56A0D6B}" type="slidenum">
              <a:rPr lang="en-PL" smtClean="0"/>
              <a:t>13</a:t>
            </a:fld>
            <a:endParaRPr lang="en-PL"/>
          </a:p>
        </p:txBody>
      </p:sp>
    </p:spTree>
    <p:extLst>
      <p:ext uri="{BB962C8B-B14F-4D97-AF65-F5344CB8AC3E}">
        <p14:creationId xmlns:p14="http://schemas.microsoft.com/office/powerpoint/2010/main" val="410065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14</a:t>
            </a:fld>
            <a:endParaRPr lang="en-PL"/>
          </a:p>
        </p:txBody>
      </p:sp>
    </p:spTree>
    <p:extLst>
      <p:ext uri="{BB962C8B-B14F-4D97-AF65-F5344CB8AC3E}">
        <p14:creationId xmlns:p14="http://schemas.microsoft.com/office/powerpoint/2010/main" val="463760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GB" sz="1200" i="1" dirty="0">
                <a:effectLst/>
                <a:latin typeface="Times New Roman" panose="02020603050405020304" pitchFamily="18" charset="0"/>
                <a:cs typeface="Times New Roman" panose="02020603050405020304" pitchFamily="18" charset="0"/>
              </a:rPr>
              <a:t>Credit goes to </a:t>
            </a:r>
          </a:p>
          <a:p>
            <a:pPr lvl="2"/>
            <a:r>
              <a:rPr lang="en-GB" sz="1200" i="1" dirty="0">
                <a:effectLst/>
                <a:latin typeface="Times New Roman" panose="02020603050405020304" pitchFamily="18" charset="0"/>
                <a:cs typeface="Times New Roman" panose="02020603050405020304" pitchFamily="18" charset="0"/>
              </a:rPr>
              <a:t>Norwegian</a:t>
            </a:r>
            <a:r>
              <a:rPr lang="en-GB" sz="1200" dirty="0">
                <a:effectLst/>
                <a:latin typeface="Times New Roman" panose="02020603050405020304" pitchFamily="18" charset="0"/>
                <a:cs typeface="Times New Roman" panose="02020603050405020304" pitchFamily="18" charset="0"/>
              </a:rPr>
              <a:t>: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Kjetil</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Berge, </a:t>
            </a:r>
            <a:r>
              <a:rPr lang="en-GB" sz="1200" dirty="0" err="1">
                <a:effectLst/>
                <a:latin typeface="Times New Roman" panose="02020603050405020304" pitchFamily="18" charset="0"/>
                <a:cs typeface="Times New Roman" panose="02020603050405020304" pitchFamily="18" charset="0"/>
              </a:rPr>
              <a:t>Marit</a:t>
            </a:r>
            <a:r>
              <a:rPr lang="en-GB" sz="1200" dirty="0">
                <a:effectLst/>
                <a:latin typeface="Times New Roman" panose="02020603050405020304" pitchFamily="18" charset="0"/>
                <a:cs typeface="Times New Roman" panose="02020603050405020304" pitchFamily="18" charset="0"/>
              </a:rPr>
              <a:t> </a:t>
            </a:r>
            <a:r>
              <a:rPr lang="en-GB" sz="1200" dirty="0" err="1">
                <a:effectLst/>
                <a:latin typeface="Times New Roman" panose="02020603050405020304" pitchFamily="18" charset="0"/>
                <a:cs typeface="Times New Roman" panose="02020603050405020304" pitchFamily="18" charset="0"/>
              </a:rPr>
              <a:t>Westergaard</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p>
            <a:pPr lvl="2"/>
            <a:r>
              <a:rPr lang="en-GB" sz="1200" b="0" i="1" u="none" strike="noStrike" dirty="0">
                <a:solidFill>
                  <a:srgbClr val="000000"/>
                </a:solidFill>
                <a:effectLst/>
                <a:latin typeface="Times New Roman" panose="02020603050405020304" pitchFamily="18" charset="0"/>
                <a:cs typeface="Times New Roman" panose="02020603050405020304" pitchFamily="18" charset="0"/>
              </a:rPr>
              <a:t>English</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Tristan Czarnecki-Verner</a:t>
            </a:r>
          </a:p>
          <a:p>
            <a:pPr lvl="2"/>
            <a:r>
              <a:rPr lang="en-GB" sz="1200" b="0" i="1" u="none" strike="noStrike" dirty="0">
                <a:solidFill>
                  <a:srgbClr val="000000"/>
                </a:solidFill>
                <a:effectLst/>
                <a:latin typeface="Times New Roman" panose="02020603050405020304" pitchFamily="18" charset="0"/>
                <a:cs typeface="Times New Roman" panose="02020603050405020304" pitchFamily="18" charset="0"/>
              </a:rPr>
              <a:t>Polish</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Zuzanna</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Cal,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Jarosław</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200" b="0" i="0" u="none" strike="noStrike" dirty="0" err="1">
                <a:solidFill>
                  <a:srgbClr val="000000"/>
                </a:solidFill>
                <a:effectLst/>
                <a:latin typeface="Times New Roman" panose="02020603050405020304" pitchFamily="18" charset="0"/>
                <a:cs typeface="Times New Roman" panose="02020603050405020304" pitchFamily="18" charset="0"/>
              </a:rPr>
              <a:t>Weckwerth</a:t>
            </a:r>
            <a:r>
              <a:rPr lang="en-GB" sz="1200" b="0" i="0" u="none" strike="noStrike" dirty="0">
                <a:solidFill>
                  <a:srgbClr val="000000"/>
                </a:solidFill>
                <a:effectLst/>
                <a:latin typeface="Times New Roman" panose="02020603050405020304" pitchFamily="18" charset="0"/>
                <a:cs typeface="Times New Roman" panose="02020603050405020304" pitchFamily="18" charset="0"/>
              </a:rPr>
              <a:t>, Magdalena Wrembel </a:t>
            </a:r>
            <a:endParaRPr lang="en-GB" sz="1200" dirty="0">
              <a:effectLst/>
              <a:latin typeface="Times New Roman" panose="02020603050405020304" pitchFamily="18" charset="0"/>
              <a:cs typeface="Times New Roman" panose="02020603050405020304" pitchFamily="18" charset="0"/>
            </a:endParaRP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16</a:t>
            </a:fld>
            <a:endParaRPr lang="en-PL"/>
          </a:p>
        </p:txBody>
      </p:sp>
    </p:spTree>
    <p:extLst>
      <p:ext uri="{BB962C8B-B14F-4D97-AF65-F5344CB8AC3E}">
        <p14:creationId xmlns:p14="http://schemas.microsoft.com/office/powerpoint/2010/main" val="429283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How many sentences did zuza have for her VoT study?</a:t>
            </a:r>
          </a:p>
        </p:txBody>
      </p:sp>
      <p:sp>
        <p:nvSpPr>
          <p:cNvPr id="4" name="Slide Number Placeholder 3"/>
          <p:cNvSpPr>
            <a:spLocks noGrp="1"/>
          </p:cNvSpPr>
          <p:nvPr>
            <p:ph type="sldNum" sz="quarter" idx="5"/>
          </p:nvPr>
        </p:nvSpPr>
        <p:spPr/>
        <p:txBody>
          <a:bodyPr/>
          <a:lstStyle/>
          <a:p>
            <a:fld id="{509B8204-3BF7-7A48-9F76-1079A56A0D6B}" type="slidenum">
              <a:rPr lang="en-PL" smtClean="0"/>
              <a:t>17</a:t>
            </a:fld>
            <a:endParaRPr lang="en-PL"/>
          </a:p>
        </p:txBody>
      </p:sp>
    </p:spTree>
    <p:extLst>
      <p:ext uri="{BB962C8B-B14F-4D97-AF65-F5344CB8AC3E}">
        <p14:creationId xmlns:p14="http://schemas.microsoft.com/office/powerpoint/2010/main" val="202684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Verify that title matches title in plm schedule</a:t>
            </a:r>
          </a:p>
        </p:txBody>
      </p:sp>
      <p:sp>
        <p:nvSpPr>
          <p:cNvPr id="4" name="Slide Number Placeholder 3"/>
          <p:cNvSpPr>
            <a:spLocks noGrp="1"/>
          </p:cNvSpPr>
          <p:nvPr>
            <p:ph type="sldNum" sz="quarter" idx="5"/>
          </p:nvPr>
        </p:nvSpPr>
        <p:spPr/>
        <p:txBody>
          <a:bodyPr/>
          <a:lstStyle/>
          <a:p>
            <a:fld id="{509B8204-3BF7-7A48-9F76-1079A56A0D6B}" type="slidenum">
              <a:rPr lang="en-PL" smtClean="0"/>
              <a:t>23</a:t>
            </a:fld>
            <a:endParaRPr lang="en-PL"/>
          </a:p>
        </p:txBody>
      </p:sp>
    </p:spTree>
    <p:extLst>
      <p:ext uri="{BB962C8B-B14F-4D97-AF65-F5344CB8AC3E}">
        <p14:creationId xmlns:p14="http://schemas.microsoft.com/office/powerpoint/2010/main" val="177214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r>
              <a:rPr lang="en-PL" dirty="0"/>
              <a:t>i – sj – skj overly similar; suggesting transfer since &lt;si&gt; is palatal /ś/ and &lt;sj&gt; and &lt;skj&gt; should be /S/</a:t>
            </a:r>
          </a:p>
          <a:p>
            <a:endParaRPr lang="en-PL" dirty="0"/>
          </a:p>
          <a:p>
            <a:r>
              <a:rPr lang="en-PL" dirty="0"/>
              <a:t>Assuming:</a:t>
            </a:r>
          </a:p>
          <a:p>
            <a:r>
              <a:rPr lang="en-PL" dirty="0"/>
              <a:t>English is post alveolar</a:t>
            </a:r>
          </a:p>
          <a:p>
            <a:r>
              <a:rPr lang="en-PL" dirty="0"/>
              <a:t>Polish and Norwegian are retroflex,</a:t>
            </a:r>
          </a:p>
          <a:p>
            <a:endParaRPr lang="en-PL" dirty="0"/>
          </a:p>
          <a:p>
            <a:endParaRPr lang="en-PL" dirty="0"/>
          </a:p>
          <a:p>
            <a:r>
              <a:rPr lang="en-PL" dirty="0"/>
              <a:t>Do not comment about the bimodality of the norwegian /rs/, some speakers had uvular /r/ + /s/; they should be excluded for the article (KL????, SH????, )</a:t>
            </a:r>
          </a:p>
          <a:p>
            <a:r>
              <a:rPr lang="en-PL" dirty="0"/>
              <a:t>(Potentially remove them from the  ‘r’ analysis prior to PLM but more likely before publication submission)</a:t>
            </a:r>
          </a:p>
          <a:p>
            <a:r>
              <a:rPr lang="en-PL" dirty="0"/>
              <a:t>Magda suggests I talk to Witosz to schedule an appointment to exclude uvular /r/ norwegian controls (to see if it affects the /rs/ violin plot)</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24</a:t>
            </a:fld>
            <a:endParaRPr lang="en-PL"/>
          </a:p>
        </p:txBody>
      </p:sp>
    </p:spTree>
    <p:extLst>
      <p:ext uri="{BB962C8B-B14F-4D97-AF65-F5344CB8AC3E}">
        <p14:creationId xmlns:p14="http://schemas.microsoft.com/office/powerpoint/2010/main" val="291270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***LARGE DISCLAIMER*** This is all based on a forced alignment which does have its errors, we have not yet corrected the errors, we are still deciding whether to correct the alignments by hand, or throw out the outliers in prior to statistical reanalysis.</a:t>
            </a:r>
          </a:p>
          <a:p>
            <a:endParaRPr lang="en-PL" dirty="0"/>
          </a:p>
          <a:p>
            <a:r>
              <a:rPr lang="en-PL" dirty="0"/>
              <a:t>We must take these results with a grain of salt because </a:t>
            </a:r>
          </a:p>
        </p:txBody>
      </p:sp>
      <p:sp>
        <p:nvSpPr>
          <p:cNvPr id="4" name="Slide Number Placeholder 3"/>
          <p:cNvSpPr>
            <a:spLocks noGrp="1"/>
          </p:cNvSpPr>
          <p:nvPr>
            <p:ph type="sldNum" sz="quarter" idx="5"/>
          </p:nvPr>
        </p:nvSpPr>
        <p:spPr/>
        <p:txBody>
          <a:bodyPr/>
          <a:lstStyle/>
          <a:p>
            <a:fld id="{509B8204-3BF7-7A48-9F76-1079A56A0D6B}" type="slidenum">
              <a:rPr lang="en-PL" smtClean="0"/>
              <a:t>25</a:t>
            </a:fld>
            <a:endParaRPr lang="en-PL"/>
          </a:p>
        </p:txBody>
      </p:sp>
    </p:spTree>
    <p:extLst>
      <p:ext uri="{BB962C8B-B14F-4D97-AF65-F5344CB8AC3E}">
        <p14:creationId xmlns:p14="http://schemas.microsoft.com/office/powerpoint/2010/main" val="220790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sh-skj</a:t>
            </a:r>
            <a:r>
              <a:rPr lang="en-GB" dirty="0"/>
              <a:t>: not significant</a:t>
            </a:r>
          </a:p>
          <a:p>
            <a:r>
              <a:rPr lang="en-GB" dirty="0" err="1"/>
              <a:t>Sh-sj</a:t>
            </a:r>
            <a:r>
              <a:rPr lang="en-GB" dirty="0"/>
              <a:t>: significant</a:t>
            </a:r>
          </a:p>
          <a:p>
            <a:r>
              <a:rPr lang="en-GB" dirty="0" err="1"/>
              <a:t>sh-rs</a:t>
            </a:r>
            <a:r>
              <a:rPr lang="en-GB" dirty="0"/>
              <a:t>: not significant</a:t>
            </a:r>
          </a:p>
          <a:p>
            <a:r>
              <a:rPr lang="en-GB" dirty="0" err="1"/>
              <a:t>Skj-sj</a:t>
            </a:r>
            <a:r>
              <a:rPr lang="en-GB" dirty="0"/>
              <a:t>: not significant</a:t>
            </a:r>
          </a:p>
          <a:p>
            <a:r>
              <a:rPr lang="en-GB" dirty="0" err="1"/>
              <a:t>Skj-rs</a:t>
            </a:r>
            <a:r>
              <a:rPr lang="en-GB" dirty="0"/>
              <a:t>: significant</a:t>
            </a:r>
          </a:p>
          <a:p>
            <a:r>
              <a:rPr lang="en-GB" dirty="0" err="1"/>
              <a:t>Sj-rs</a:t>
            </a:r>
            <a:r>
              <a:rPr lang="en-GB" dirty="0"/>
              <a:t>: highly significant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09B8204-3BF7-7A48-9F76-1079A56A0D6B}" type="slidenum">
              <a:rPr lang="en-PL" smtClean="0"/>
              <a:t>26</a:t>
            </a:fld>
            <a:endParaRPr lang="en-PL"/>
          </a:p>
        </p:txBody>
      </p:sp>
    </p:spTree>
    <p:extLst>
      <p:ext uri="{BB962C8B-B14F-4D97-AF65-F5344CB8AC3E}">
        <p14:creationId xmlns:p14="http://schemas.microsoft.com/office/powerpoint/2010/main" val="3591696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This should be a table right?</a:t>
            </a:r>
          </a:p>
        </p:txBody>
      </p:sp>
      <p:sp>
        <p:nvSpPr>
          <p:cNvPr id="4" name="Slide Number Placeholder 3"/>
          <p:cNvSpPr>
            <a:spLocks noGrp="1"/>
          </p:cNvSpPr>
          <p:nvPr>
            <p:ph type="sldNum" sz="quarter" idx="5"/>
          </p:nvPr>
        </p:nvSpPr>
        <p:spPr/>
        <p:txBody>
          <a:bodyPr/>
          <a:lstStyle/>
          <a:p>
            <a:fld id="{509B8204-3BF7-7A48-9F76-1079A56A0D6B}" type="slidenum">
              <a:rPr lang="en-PL" smtClean="0"/>
              <a:t>27</a:t>
            </a:fld>
            <a:endParaRPr lang="en-PL"/>
          </a:p>
        </p:txBody>
      </p:sp>
    </p:spTree>
    <p:extLst>
      <p:ext uri="{BB962C8B-B14F-4D97-AF65-F5344CB8AC3E}">
        <p14:creationId xmlns:p14="http://schemas.microsoft.com/office/powerpoint/2010/main" val="2000199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Verify that title matches title in plm schedule</a:t>
            </a:r>
          </a:p>
        </p:txBody>
      </p:sp>
      <p:sp>
        <p:nvSpPr>
          <p:cNvPr id="4" name="Slide Number Placeholder 3"/>
          <p:cNvSpPr>
            <a:spLocks noGrp="1"/>
          </p:cNvSpPr>
          <p:nvPr>
            <p:ph type="sldNum" sz="quarter" idx="5"/>
          </p:nvPr>
        </p:nvSpPr>
        <p:spPr/>
        <p:txBody>
          <a:bodyPr/>
          <a:lstStyle/>
          <a:p>
            <a:fld id="{509B8204-3BF7-7A48-9F76-1079A56A0D6B}" type="slidenum">
              <a:rPr lang="en-PL" smtClean="0"/>
              <a:t>28</a:t>
            </a:fld>
            <a:endParaRPr lang="en-PL"/>
          </a:p>
        </p:txBody>
      </p:sp>
    </p:spTree>
    <p:extLst>
      <p:ext uri="{BB962C8B-B14F-4D97-AF65-F5344CB8AC3E}">
        <p14:creationId xmlns:p14="http://schemas.microsoft.com/office/powerpoint/2010/main" val="118091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Verify that title matches title in plm schedule</a:t>
            </a:r>
          </a:p>
        </p:txBody>
      </p:sp>
      <p:sp>
        <p:nvSpPr>
          <p:cNvPr id="4" name="Slide Number Placeholder 3"/>
          <p:cNvSpPr>
            <a:spLocks noGrp="1"/>
          </p:cNvSpPr>
          <p:nvPr>
            <p:ph type="sldNum" sz="quarter" idx="5"/>
          </p:nvPr>
        </p:nvSpPr>
        <p:spPr/>
        <p:txBody>
          <a:bodyPr/>
          <a:lstStyle/>
          <a:p>
            <a:fld id="{509B8204-3BF7-7A48-9F76-1079A56A0D6B}" type="slidenum">
              <a:rPr lang="en-PL" smtClean="0"/>
              <a:t>2</a:t>
            </a:fld>
            <a:endParaRPr lang="en-PL"/>
          </a:p>
        </p:txBody>
      </p:sp>
    </p:spTree>
    <p:extLst>
      <p:ext uri="{BB962C8B-B14F-4D97-AF65-F5344CB8AC3E}">
        <p14:creationId xmlns:p14="http://schemas.microsoft.com/office/powerpoint/2010/main" val="1489252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Chaotically.</a:t>
            </a:r>
          </a:p>
        </p:txBody>
      </p:sp>
      <p:sp>
        <p:nvSpPr>
          <p:cNvPr id="4" name="Slide Number Placeholder 3"/>
          <p:cNvSpPr>
            <a:spLocks noGrp="1"/>
          </p:cNvSpPr>
          <p:nvPr>
            <p:ph type="sldNum" sz="quarter" idx="5"/>
          </p:nvPr>
        </p:nvSpPr>
        <p:spPr/>
        <p:txBody>
          <a:bodyPr/>
          <a:lstStyle/>
          <a:p>
            <a:fld id="{509B8204-3BF7-7A48-9F76-1079A56A0D6B}" type="slidenum">
              <a:rPr lang="en-PL" smtClean="0"/>
              <a:t>29</a:t>
            </a:fld>
            <a:endParaRPr lang="en-PL"/>
          </a:p>
        </p:txBody>
      </p:sp>
    </p:spTree>
    <p:extLst>
      <p:ext uri="{BB962C8B-B14F-4D97-AF65-F5344CB8AC3E}">
        <p14:creationId xmlns:p14="http://schemas.microsoft.com/office/powerpoint/2010/main" val="3250678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Put letter labels under each tick for each box (there appears to be a leveling effect; in higher proficiency people, they are developing a system where all of the laminals fall into one basket); in lower proficiency spelling seems to be the driving force</a:t>
            </a:r>
          </a:p>
        </p:txBody>
      </p:sp>
      <p:sp>
        <p:nvSpPr>
          <p:cNvPr id="4" name="Slide Number Placeholder 3"/>
          <p:cNvSpPr>
            <a:spLocks noGrp="1"/>
          </p:cNvSpPr>
          <p:nvPr>
            <p:ph type="sldNum" sz="quarter" idx="5"/>
          </p:nvPr>
        </p:nvSpPr>
        <p:spPr/>
        <p:txBody>
          <a:bodyPr/>
          <a:lstStyle/>
          <a:p>
            <a:fld id="{509B8204-3BF7-7A48-9F76-1079A56A0D6B}" type="slidenum">
              <a:rPr lang="en-PL" smtClean="0"/>
              <a:t>32</a:t>
            </a:fld>
            <a:endParaRPr lang="en-PL"/>
          </a:p>
        </p:txBody>
      </p:sp>
    </p:spTree>
    <p:extLst>
      <p:ext uri="{BB962C8B-B14F-4D97-AF65-F5344CB8AC3E}">
        <p14:creationId xmlns:p14="http://schemas.microsoft.com/office/powerpoint/2010/main" val="227134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Talk to Kamil  (ask him whether the points from norwegian should be imposed onto the model right image, or should they be added as points to the left image?)</a:t>
            </a:r>
          </a:p>
          <a:p>
            <a:endParaRPr lang="en-PL" dirty="0"/>
          </a:p>
          <a:p>
            <a:r>
              <a:rPr lang="en-PL" dirty="0"/>
              <a:t>Keep the left Learner groups and add the dot points from the Native controls</a:t>
            </a:r>
          </a:p>
          <a:p>
            <a:endParaRPr lang="en-PL" dirty="0"/>
          </a:p>
          <a:p>
            <a:endParaRPr lang="en-PL" dirty="0"/>
          </a:p>
          <a:p>
            <a:r>
              <a:rPr lang="en-PL" dirty="0"/>
              <a:t>Convert to bark scale?  / or normalize using log transform? It looks like the space between coronal phonemes is similar to the space between laminal+ palatal but that is not true perceptually… So this figure could be misleading</a:t>
            </a:r>
          </a:p>
        </p:txBody>
      </p:sp>
      <p:sp>
        <p:nvSpPr>
          <p:cNvPr id="4" name="Slide Number Placeholder 3"/>
          <p:cNvSpPr>
            <a:spLocks noGrp="1"/>
          </p:cNvSpPr>
          <p:nvPr>
            <p:ph type="sldNum" sz="quarter" idx="5"/>
          </p:nvPr>
        </p:nvSpPr>
        <p:spPr/>
        <p:txBody>
          <a:bodyPr/>
          <a:lstStyle/>
          <a:p>
            <a:fld id="{509B8204-3BF7-7A48-9F76-1079A56A0D6B}" type="slidenum">
              <a:rPr lang="en-PL" smtClean="0"/>
              <a:t>34</a:t>
            </a:fld>
            <a:endParaRPr lang="en-PL"/>
          </a:p>
        </p:txBody>
      </p:sp>
    </p:spTree>
    <p:extLst>
      <p:ext uri="{BB962C8B-B14F-4D97-AF65-F5344CB8AC3E}">
        <p14:creationId xmlns:p14="http://schemas.microsoft.com/office/powerpoint/2010/main" val="394886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Verify that title matches title in plm schedule</a:t>
            </a:r>
          </a:p>
        </p:txBody>
      </p:sp>
      <p:sp>
        <p:nvSpPr>
          <p:cNvPr id="4" name="Slide Number Placeholder 3"/>
          <p:cNvSpPr>
            <a:spLocks noGrp="1"/>
          </p:cNvSpPr>
          <p:nvPr>
            <p:ph type="sldNum" sz="quarter" idx="5"/>
          </p:nvPr>
        </p:nvSpPr>
        <p:spPr/>
        <p:txBody>
          <a:bodyPr/>
          <a:lstStyle/>
          <a:p>
            <a:fld id="{509B8204-3BF7-7A48-9F76-1079A56A0D6B}" type="slidenum">
              <a:rPr lang="en-PL" smtClean="0"/>
              <a:t>35</a:t>
            </a:fld>
            <a:endParaRPr lang="en-PL"/>
          </a:p>
        </p:txBody>
      </p:sp>
    </p:spTree>
    <p:extLst>
      <p:ext uri="{BB962C8B-B14F-4D97-AF65-F5344CB8AC3E}">
        <p14:creationId xmlns:p14="http://schemas.microsoft.com/office/powerpoint/2010/main" val="4088850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Keep</a:t>
            </a:r>
          </a:p>
        </p:txBody>
      </p:sp>
      <p:sp>
        <p:nvSpPr>
          <p:cNvPr id="4" name="Slide Number Placeholder 3"/>
          <p:cNvSpPr>
            <a:spLocks noGrp="1"/>
          </p:cNvSpPr>
          <p:nvPr>
            <p:ph type="sldNum" sz="quarter" idx="5"/>
          </p:nvPr>
        </p:nvSpPr>
        <p:spPr/>
        <p:txBody>
          <a:bodyPr/>
          <a:lstStyle/>
          <a:p>
            <a:fld id="{509B8204-3BF7-7A48-9F76-1079A56A0D6B}" type="slidenum">
              <a:rPr lang="en-PL" smtClean="0"/>
              <a:t>37</a:t>
            </a:fld>
            <a:endParaRPr lang="en-PL"/>
          </a:p>
        </p:txBody>
      </p:sp>
    </p:spTree>
    <p:extLst>
      <p:ext uri="{BB962C8B-B14F-4D97-AF65-F5344CB8AC3E}">
        <p14:creationId xmlns:p14="http://schemas.microsoft.com/office/powerpoint/2010/main" val="1765477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*Depends on the statistical comparison of kj with si</a:t>
            </a:r>
          </a:p>
        </p:txBody>
      </p:sp>
      <p:sp>
        <p:nvSpPr>
          <p:cNvPr id="4" name="Slide Number Placeholder 3"/>
          <p:cNvSpPr>
            <a:spLocks noGrp="1"/>
          </p:cNvSpPr>
          <p:nvPr>
            <p:ph type="sldNum" sz="quarter" idx="5"/>
          </p:nvPr>
        </p:nvSpPr>
        <p:spPr/>
        <p:txBody>
          <a:bodyPr/>
          <a:lstStyle/>
          <a:p>
            <a:fld id="{509B8204-3BF7-7A48-9F76-1079A56A0D6B}" type="slidenum">
              <a:rPr lang="en-PL" smtClean="0"/>
              <a:t>38</a:t>
            </a:fld>
            <a:endParaRPr lang="en-PL"/>
          </a:p>
        </p:txBody>
      </p:sp>
    </p:spTree>
    <p:extLst>
      <p:ext uri="{BB962C8B-B14F-4D97-AF65-F5344CB8AC3E}">
        <p14:creationId xmlns:p14="http://schemas.microsoft.com/office/powerpoint/2010/main" val="2936774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*Depends on the statistical comparison of kj with si</a:t>
            </a:r>
          </a:p>
        </p:txBody>
      </p:sp>
      <p:sp>
        <p:nvSpPr>
          <p:cNvPr id="4" name="Slide Number Placeholder 3"/>
          <p:cNvSpPr>
            <a:spLocks noGrp="1"/>
          </p:cNvSpPr>
          <p:nvPr>
            <p:ph type="sldNum" sz="quarter" idx="5"/>
          </p:nvPr>
        </p:nvSpPr>
        <p:spPr/>
        <p:txBody>
          <a:bodyPr/>
          <a:lstStyle/>
          <a:p>
            <a:fld id="{509B8204-3BF7-7A48-9F76-1079A56A0D6B}" type="slidenum">
              <a:rPr lang="en-PL" smtClean="0"/>
              <a:t>39</a:t>
            </a:fld>
            <a:endParaRPr lang="en-PL"/>
          </a:p>
        </p:txBody>
      </p:sp>
    </p:spTree>
    <p:extLst>
      <p:ext uri="{BB962C8B-B14F-4D97-AF65-F5344CB8AC3E}">
        <p14:creationId xmlns:p14="http://schemas.microsoft.com/office/powerpoint/2010/main" val="256397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This should be a table right?</a:t>
            </a:r>
          </a:p>
        </p:txBody>
      </p:sp>
      <p:sp>
        <p:nvSpPr>
          <p:cNvPr id="4" name="Slide Number Placeholder 3"/>
          <p:cNvSpPr>
            <a:spLocks noGrp="1"/>
          </p:cNvSpPr>
          <p:nvPr>
            <p:ph type="sldNum" sz="quarter" idx="5"/>
          </p:nvPr>
        </p:nvSpPr>
        <p:spPr/>
        <p:txBody>
          <a:bodyPr/>
          <a:lstStyle/>
          <a:p>
            <a:fld id="{509B8204-3BF7-7A48-9F76-1079A56A0D6B}" type="slidenum">
              <a:rPr lang="en-PL" smtClean="0"/>
              <a:t>40</a:t>
            </a:fld>
            <a:endParaRPr lang="en-PL"/>
          </a:p>
        </p:txBody>
      </p:sp>
    </p:spTree>
    <p:extLst>
      <p:ext uri="{BB962C8B-B14F-4D97-AF65-F5344CB8AC3E}">
        <p14:creationId xmlns:p14="http://schemas.microsoft.com/office/powerpoint/2010/main" val="1904965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This should be a table right?</a:t>
            </a:r>
          </a:p>
        </p:txBody>
      </p:sp>
      <p:sp>
        <p:nvSpPr>
          <p:cNvPr id="4" name="Slide Number Placeholder 3"/>
          <p:cNvSpPr>
            <a:spLocks noGrp="1"/>
          </p:cNvSpPr>
          <p:nvPr>
            <p:ph type="sldNum" sz="quarter" idx="5"/>
          </p:nvPr>
        </p:nvSpPr>
        <p:spPr/>
        <p:txBody>
          <a:bodyPr/>
          <a:lstStyle/>
          <a:p>
            <a:fld id="{509B8204-3BF7-7A48-9F76-1079A56A0D6B}" type="slidenum">
              <a:rPr lang="en-PL" smtClean="0"/>
              <a:t>41</a:t>
            </a:fld>
            <a:endParaRPr lang="en-PL"/>
          </a:p>
        </p:txBody>
      </p:sp>
    </p:spTree>
    <p:extLst>
      <p:ext uri="{BB962C8B-B14F-4D97-AF65-F5344CB8AC3E}">
        <p14:creationId xmlns:p14="http://schemas.microsoft.com/office/powerpoint/2010/main" val="1361904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Verify that title matches title in plm schedule</a:t>
            </a:r>
          </a:p>
        </p:txBody>
      </p:sp>
      <p:sp>
        <p:nvSpPr>
          <p:cNvPr id="4" name="Slide Number Placeholder 3"/>
          <p:cNvSpPr>
            <a:spLocks noGrp="1"/>
          </p:cNvSpPr>
          <p:nvPr>
            <p:ph type="sldNum" sz="quarter" idx="5"/>
          </p:nvPr>
        </p:nvSpPr>
        <p:spPr/>
        <p:txBody>
          <a:bodyPr/>
          <a:lstStyle/>
          <a:p>
            <a:fld id="{509B8204-3BF7-7A48-9F76-1079A56A0D6B}" type="slidenum">
              <a:rPr lang="en-PL" smtClean="0"/>
              <a:t>42</a:t>
            </a:fld>
            <a:endParaRPr lang="en-PL"/>
          </a:p>
        </p:txBody>
      </p:sp>
    </p:spTree>
    <p:extLst>
      <p:ext uri="{BB962C8B-B14F-4D97-AF65-F5344CB8AC3E}">
        <p14:creationId xmlns:p14="http://schemas.microsoft.com/office/powerpoint/2010/main" val="4144886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PL" dirty="0"/>
              <a:t>unded by CLIMAD and ADIM projects</a:t>
            </a:r>
          </a:p>
          <a:p>
            <a:endParaRPr lang="en-PL" dirty="0"/>
          </a:p>
          <a:p>
            <a:r>
              <a:rPr lang="en-PL" dirty="0"/>
              <a:t>NTNU: The norwegian university of science and technology in trondheim</a:t>
            </a:r>
          </a:p>
          <a:p>
            <a:r>
              <a:rPr lang="en-PL" dirty="0"/>
              <a:t>UIT: The arctic university of Norway in Tromso</a:t>
            </a:r>
          </a:p>
        </p:txBody>
      </p:sp>
      <p:sp>
        <p:nvSpPr>
          <p:cNvPr id="4" name="Slide Number Placeholder 3"/>
          <p:cNvSpPr>
            <a:spLocks noGrp="1"/>
          </p:cNvSpPr>
          <p:nvPr>
            <p:ph type="sldNum" sz="quarter" idx="5"/>
          </p:nvPr>
        </p:nvSpPr>
        <p:spPr/>
        <p:txBody>
          <a:bodyPr/>
          <a:lstStyle/>
          <a:p>
            <a:fld id="{509B8204-3BF7-7A48-9F76-1079A56A0D6B}" type="slidenum">
              <a:rPr lang="en-PL" smtClean="0"/>
              <a:t>3</a:t>
            </a:fld>
            <a:endParaRPr lang="en-PL"/>
          </a:p>
        </p:txBody>
      </p:sp>
    </p:spTree>
    <p:extLst>
      <p:ext uri="{BB962C8B-B14F-4D97-AF65-F5344CB8AC3E}">
        <p14:creationId xmlns:p14="http://schemas.microsoft.com/office/powerpoint/2010/main" val="1781985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r>
              <a:rPr lang="en-PL" dirty="0"/>
              <a:t>i – sj – skj overly similar; suggesting transfer since &lt;si&gt; is palatal /ś/ and &lt;sj&gt; and &lt;skj&gt; should be /S/</a:t>
            </a:r>
          </a:p>
          <a:p>
            <a:endParaRPr lang="en-PL" dirty="0"/>
          </a:p>
          <a:p>
            <a:r>
              <a:rPr lang="en-PL" dirty="0"/>
              <a:t>Assuming:</a:t>
            </a:r>
          </a:p>
          <a:p>
            <a:r>
              <a:rPr lang="en-PL" dirty="0"/>
              <a:t>English is post alveolar</a:t>
            </a:r>
          </a:p>
          <a:p>
            <a:r>
              <a:rPr lang="en-PL" dirty="0"/>
              <a:t>Polish and Norwegian are retroflex,</a:t>
            </a:r>
          </a:p>
          <a:p>
            <a:endParaRPr lang="en-PL" dirty="0"/>
          </a:p>
          <a:p>
            <a:endParaRPr lang="en-PL" dirty="0"/>
          </a:p>
          <a:p>
            <a:r>
              <a:rPr lang="en-PL" dirty="0"/>
              <a:t>Do not comment about the bimodality of the norwegian /rs/, some speakers had uvular /r/ + /s/; they should be excluded for the article (KL????, SH????, )</a:t>
            </a:r>
          </a:p>
          <a:p>
            <a:r>
              <a:rPr lang="en-PL" dirty="0"/>
              <a:t>(Potentially remove them from the  ‘r’ analysis prior to PLM but more likely before publication submission)</a:t>
            </a:r>
          </a:p>
          <a:p>
            <a:r>
              <a:rPr lang="en-PL" dirty="0"/>
              <a:t>Magda suggests I talk to Witosz to schedule an appointment to exclude uvular /r/ norwegian controls (to see if it affects the /rs/ violin plot)</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43</a:t>
            </a:fld>
            <a:endParaRPr lang="en-PL"/>
          </a:p>
        </p:txBody>
      </p:sp>
    </p:spTree>
    <p:extLst>
      <p:ext uri="{BB962C8B-B14F-4D97-AF65-F5344CB8AC3E}">
        <p14:creationId xmlns:p14="http://schemas.microsoft.com/office/powerpoint/2010/main" val="95908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Keep</a:t>
            </a:r>
          </a:p>
        </p:txBody>
      </p:sp>
      <p:sp>
        <p:nvSpPr>
          <p:cNvPr id="4" name="Slide Number Placeholder 3"/>
          <p:cNvSpPr>
            <a:spLocks noGrp="1"/>
          </p:cNvSpPr>
          <p:nvPr>
            <p:ph type="sldNum" sz="quarter" idx="5"/>
          </p:nvPr>
        </p:nvSpPr>
        <p:spPr/>
        <p:txBody>
          <a:bodyPr/>
          <a:lstStyle/>
          <a:p>
            <a:fld id="{509B8204-3BF7-7A48-9F76-1079A56A0D6B}" type="slidenum">
              <a:rPr lang="en-PL" smtClean="0"/>
              <a:t>44</a:t>
            </a:fld>
            <a:endParaRPr lang="en-PL"/>
          </a:p>
        </p:txBody>
      </p:sp>
    </p:spTree>
    <p:extLst>
      <p:ext uri="{BB962C8B-B14F-4D97-AF65-F5344CB8AC3E}">
        <p14:creationId xmlns:p14="http://schemas.microsoft.com/office/powerpoint/2010/main" val="1606666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Keep but make it brief</a:t>
            </a:r>
          </a:p>
        </p:txBody>
      </p:sp>
      <p:sp>
        <p:nvSpPr>
          <p:cNvPr id="4" name="Slide Number Placeholder 3"/>
          <p:cNvSpPr>
            <a:spLocks noGrp="1"/>
          </p:cNvSpPr>
          <p:nvPr>
            <p:ph type="sldNum" sz="quarter" idx="5"/>
          </p:nvPr>
        </p:nvSpPr>
        <p:spPr/>
        <p:txBody>
          <a:bodyPr/>
          <a:lstStyle/>
          <a:p>
            <a:fld id="{509B8204-3BF7-7A48-9F76-1079A56A0D6B}" type="slidenum">
              <a:rPr lang="en-PL" smtClean="0"/>
              <a:t>45</a:t>
            </a:fld>
            <a:endParaRPr lang="en-PL"/>
          </a:p>
        </p:txBody>
      </p:sp>
    </p:spTree>
    <p:extLst>
      <p:ext uri="{BB962C8B-B14F-4D97-AF65-F5344CB8AC3E}">
        <p14:creationId xmlns:p14="http://schemas.microsoft.com/office/powerpoint/2010/main" val="851523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This should be a table right?</a:t>
            </a:r>
          </a:p>
        </p:txBody>
      </p:sp>
      <p:sp>
        <p:nvSpPr>
          <p:cNvPr id="4" name="Slide Number Placeholder 3"/>
          <p:cNvSpPr>
            <a:spLocks noGrp="1"/>
          </p:cNvSpPr>
          <p:nvPr>
            <p:ph type="sldNum" sz="quarter" idx="5"/>
          </p:nvPr>
        </p:nvSpPr>
        <p:spPr/>
        <p:txBody>
          <a:bodyPr/>
          <a:lstStyle/>
          <a:p>
            <a:fld id="{509B8204-3BF7-7A48-9F76-1079A56A0D6B}" type="slidenum">
              <a:rPr lang="en-PL" smtClean="0"/>
              <a:t>46</a:t>
            </a:fld>
            <a:endParaRPr lang="en-PL"/>
          </a:p>
        </p:txBody>
      </p:sp>
    </p:spTree>
    <p:extLst>
      <p:ext uri="{BB962C8B-B14F-4D97-AF65-F5344CB8AC3E}">
        <p14:creationId xmlns:p14="http://schemas.microsoft.com/office/powerpoint/2010/main" val="1294107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Verify that title matches title in plm schedule</a:t>
            </a:r>
          </a:p>
        </p:txBody>
      </p:sp>
      <p:sp>
        <p:nvSpPr>
          <p:cNvPr id="4" name="Slide Number Placeholder 3"/>
          <p:cNvSpPr>
            <a:spLocks noGrp="1"/>
          </p:cNvSpPr>
          <p:nvPr>
            <p:ph type="sldNum" sz="quarter" idx="5"/>
          </p:nvPr>
        </p:nvSpPr>
        <p:spPr/>
        <p:txBody>
          <a:bodyPr/>
          <a:lstStyle/>
          <a:p>
            <a:fld id="{509B8204-3BF7-7A48-9F76-1079A56A0D6B}" type="slidenum">
              <a:rPr lang="en-PL" smtClean="0"/>
              <a:t>47</a:t>
            </a:fld>
            <a:endParaRPr lang="en-PL"/>
          </a:p>
        </p:txBody>
      </p:sp>
    </p:spTree>
    <p:extLst>
      <p:ext uri="{BB962C8B-B14F-4D97-AF65-F5344CB8AC3E}">
        <p14:creationId xmlns:p14="http://schemas.microsoft.com/office/powerpoint/2010/main" val="1307981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Assuming:</a:t>
            </a:r>
          </a:p>
          <a:p>
            <a:r>
              <a:rPr lang="en-PL" dirty="0"/>
              <a:t>English is post alveolar</a:t>
            </a:r>
          </a:p>
          <a:p>
            <a:r>
              <a:rPr lang="en-PL" dirty="0"/>
              <a:t>Polish and Norwegian are retroflex,</a:t>
            </a:r>
          </a:p>
          <a:p>
            <a:endParaRPr lang="en-PL" dirty="0"/>
          </a:p>
          <a:p>
            <a:endParaRPr lang="en-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PL" dirty="0"/>
              <a:t>Plot L1 Norwegian once you have coded 9/11/13 of the EN proficiencies </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48</a:t>
            </a:fld>
            <a:endParaRPr lang="en-PL"/>
          </a:p>
        </p:txBody>
      </p:sp>
    </p:spTree>
    <p:extLst>
      <p:ext uri="{BB962C8B-B14F-4D97-AF65-F5344CB8AC3E}">
        <p14:creationId xmlns:p14="http://schemas.microsoft.com/office/powerpoint/2010/main" val="693999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Assuming:</a:t>
            </a:r>
          </a:p>
          <a:p>
            <a:r>
              <a:rPr lang="en-PL" dirty="0"/>
              <a:t>English is post alveolar</a:t>
            </a:r>
          </a:p>
          <a:p>
            <a:r>
              <a:rPr lang="en-PL" dirty="0"/>
              <a:t>Polish and Norwegian are retroflex,</a:t>
            </a:r>
          </a:p>
          <a:p>
            <a:endParaRPr lang="en-PL" dirty="0"/>
          </a:p>
          <a:p>
            <a:endParaRPr lang="en-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PL" dirty="0"/>
              <a:t>Plot L1 Norwegian once you have coded 9/11/13 of the EN proficiencies </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49</a:t>
            </a:fld>
            <a:endParaRPr lang="en-PL"/>
          </a:p>
        </p:txBody>
      </p:sp>
    </p:spTree>
    <p:extLst>
      <p:ext uri="{BB962C8B-B14F-4D97-AF65-F5344CB8AC3E}">
        <p14:creationId xmlns:p14="http://schemas.microsoft.com/office/powerpoint/2010/main" val="873244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Fix the scaling</a:t>
            </a:r>
          </a:p>
        </p:txBody>
      </p:sp>
      <p:sp>
        <p:nvSpPr>
          <p:cNvPr id="4" name="Slide Number Placeholder 3"/>
          <p:cNvSpPr>
            <a:spLocks noGrp="1"/>
          </p:cNvSpPr>
          <p:nvPr>
            <p:ph type="sldNum" sz="quarter" idx="5"/>
          </p:nvPr>
        </p:nvSpPr>
        <p:spPr/>
        <p:txBody>
          <a:bodyPr/>
          <a:lstStyle/>
          <a:p>
            <a:fld id="{509B8204-3BF7-7A48-9F76-1079A56A0D6B}" type="slidenum">
              <a:rPr lang="en-PL" smtClean="0"/>
              <a:t>51</a:t>
            </a:fld>
            <a:endParaRPr lang="en-PL"/>
          </a:p>
        </p:txBody>
      </p:sp>
    </p:spTree>
    <p:extLst>
      <p:ext uri="{BB962C8B-B14F-4D97-AF65-F5344CB8AC3E}">
        <p14:creationId xmlns:p14="http://schemas.microsoft.com/office/powerpoint/2010/main" val="3406210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a:p>
            <a:endParaRPr lang="en-PL" dirty="0"/>
          </a:p>
          <a:p>
            <a:r>
              <a:rPr lang="en-PL" dirty="0"/>
              <a:t>Issue with rs trajectory: it is a representation nof the ratio of /s/ to /S/; need to verify from L1NO speakers that all 20 /rs/ words were pronounced as /S/ lexically, and not /rs/ lexically. If some were pronounced as /rs/ then that would raise the cog of /&lt;rs&gt; above the cog range for /S/ towards /s/</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52</a:t>
            </a:fld>
            <a:endParaRPr lang="en-PL"/>
          </a:p>
        </p:txBody>
      </p:sp>
    </p:spTree>
    <p:extLst>
      <p:ext uri="{BB962C8B-B14F-4D97-AF65-F5344CB8AC3E}">
        <p14:creationId xmlns:p14="http://schemas.microsoft.com/office/powerpoint/2010/main" val="1988788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Check zuza’s paper / presentation to include </a:t>
            </a:r>
          </a:p>
        </p:txBody>
      </p:sp>
      <p:sp>
        <p:nvSpPr>
          <p:cNvPr id="4" name="Slide Number Placeholder 3"/>
          <p:cNvSpPr>
            <a:spLocks noGrp="1"/>
          </p:cNvSpPr>
          <p:nvPr>
            <p:ph type="sldNum" sz="quarter" idx="5"/>
          </p:nvPr>
        </p:nvSpPr>
        <p:spPr/>
        <p:txBody>
          <a:bodyPr/>
          <a:lstStyle/>
          <a:p>
            <a:fld id="{509B8204-3BF7-7A48-9F76-1079A56A0D6B}" type="slidenum">
              <a:rPr lang="en-PL" smtClean="0"/>
              <a:t>58</a:t>
            </a:fld>
            <a:endParaRPr lang="en-PL"/>
          </a:p>
        </p:txBody>
      </p:sp>
    </p:spTree>
    <p:extLst>
      <p:ext uri="{BB962C8B-B14F-4D97-AF65-F5344CB8AC3E}">
        <p14:creationId xmlns:p14="http://schemas.microsoft.com/office/powerpoint/2010/main" val="287830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dirty="0">
                <a:effectLst/>
                <a:hlinkClick r:id="rId3" tooltip="Euler diagram">
                  <a:extLst>
                    <a:ext uri="{A12FA001-AC4F-418D-AE19-62706E023703}">
                      <ahyp:hlinkClr xmlns:ahyp="http://schemas.microsoft.com/office/drawing/2018/hyperlinkcolor" val="tx"/>
                    </a:ext>
                  </a:extLst>
                </a:hlinkClick>
              </a:rPr>
              <a:t>Euler diagram</a:t>
            </a:r>
            <a:r>
              <a:rPr lang="en-GB" sz="1200" b="0" strike="noStrike" dirty="0">
                <a:effectLst/>
              </a:rPr>
              <a:t> showing a typical classification of sounds (in IPA) and their manners of articulation and </a:t>
            </a:r>
            <a:r>
              <a:rPr lang="en-GB" sz="1200" b="0" strike="noStrike" dirty="0">
                <a:effectLst/>
                <a:hlinkClick r:id="rId4" tooltip="Phonological feature">
                  <a:extLst>
                    <a:ext uri="{A12FA001-AC4F-418D-AE19-62706E023703}">
                      <ahyp:hlinkClr xmlns:ahyp="http://schemas.microsoft.com/office/drawing/2018/hyperlinkcolor" val="tx"/>
                    </a:ext>
                  </a:extLst>
                </a:hlinkClick>
              </a:rPr>
              <a:t>phonological features</a:t>
            </a:r>
            <a:endParaRPr lang="en-PL" sz="1200" dirty="0"/>
          </a:p>
          <a:p>
            <a:endParaRPr lang="en-GB" b="0" i="0" u="none" strike="noStrike" dirty="0">
              <a:solidFill>
                <a:srgbClr val="54595D"/>
              </a:solidFill>
              <a:effectLst/>
              <a:latin typeface="Arial" panose="020B0604020202020204" pitchFamily="34" charset="0"/>
            </a:endParaRPr>
          </a:p>
          <a:p>
            <a:r>
              <a:rPr lang="en-GB" b="0" i="0" u="none" strike="noStrike" dirty="0">
                <a:solidFill>
                  <a:srgbClr val="54595D"/>
                </a:solidFill>
                <a:effectLst/>
                <a:latin typeface="Arial" panose="020B0604020202020204" pitchFamily="34" charset="0"/>
              </a:rPr>
              <a:t>Sources for the classification include </a:t>
            </a:r>
            <a:r>
              <a:rPr lang="en-GB" b="0" i="0" u="none" strike="noStrike" dirty="0">
                <a:solidFill>
                  <a:srgbClr val="795CB2"/>
                </a:solidFill>
                <a:effectLst/>
                <a:latin typeface="Arial" panose="020B0604020202020204" pitchFamily="34" charset="0"/>
                <a:hlinkClick r:id="rId5"/>
              </a:rPr>
              <a:t>Zsiga (2013)</a:t>
            </a:r>
            <a:r>
              <a:rPr lang="en-GB" b="0" i="0" u="none" strike="noStrike" dirty="0">
                <a:solidFill>
                  <a:srgbClr val="54595D"/>
                </a:solidFill>
                <a:effectLst/>
                <a:latin typeface="Arial" panose="020B0604020202020204" pitchFamily="34" charset="0"/>
              </a:rPr>
              <a:t>, </a:t>
            </a:r>
            <a:r>
              <a:rPr lang="en-GB" b="0" i="0" u="none" strike="noStrike" dirty="0">
                <a:solidFill>
                  <a:srgbClr val="795CB2"/>
                </a:solidFill>
                <a:effectLst/>
                <a:latin typeface="Arial" panose="020B0604020202020204" pitchFamily="34" charset="0"/>
                <a:hlinkClick r:id="rId6"/>
              </a:rPr>
              <a:t>Gussenhoven &amp; Jacobs (2011)</a:t>
            </a:r>
            <a:r>
              <a:rPr lang="en-GB" b="0" i="0" u="none" strike="noStrike" dirty="0">
                <a:solidFill>
                  <a:srgbClr val="54595D"/>
                </a:solidFill>
                <a:effectLst/>
                <a:latin typeface="Arial" panose="020B0604020202020204" pitchFamily="34" charset="0"/>
              </a:rPr>
              <a:t> and </a:t>
            </a:r>
            <a:r>
              <a:rPr lang="en-GB" b="0" i="0" u="none" strike="noStrike" dirty="0">
                <a:solidFill>
                  <a:srgbClr val="795CB2"/>
                </a:solidFill>
                <a:effectLst/>
                <a:latin typeface="Arial" panose="020B0604020202020204" pitchFamily="34" charset="0"/>
                <a:hlinkClick r:id="rId7"/>
              </a:rPr>
              <a:t>Ladefoged &amp; Maddison (1996)</a:t>
            </a:r>
            <a:r>
              <a:rPr lang="en-GB" b="0" i="0" u="none" strike="noStrike" dirty="0">
                <a:solidFill>
                  <a:srgbClr val="54595D"/>
                </a:solidFill>
                <a:effectLst/>
                <a:latin typeface="Arial" panose="020B0604020202020204" pitchFamily="34" charset="0"/>
              </a:rPr>
              <a:t>.</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4</a:t>
            </a:fld>
            <a:endParaRPr lang="en-PL"/>
          </a:p>
        </p:txBody>
      </p:sp>
    </p:spTree>
    <p:extLst>
      <p:ext uri="{BB962C8B-B14F-4D97-AF65-F5344CB8AC3E}">
        <p14:creationId xmlns:p14="http://schemas.microsoft.com/office/powerpoint/2010/main" val="97706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What </a:t>
            </a:r>
          </a:p>
          <a:p>
            <a:endParaRPr lang="en-PL" dirty="0"/>
          </a:p>
          <a:p>
            <a:r>
              <a:rPr lang="en-PL" dirty="0"/>
              <a:t>Fix the scaling between L1PL and L1NO; Convert from Hz into log / bark scale; !!! Include *** significance indicators!!!</a:t>
            </a:r>
          </a:p>
        </p:txBody>
      </p:sp>
      <p:sp>
        <p:nvSpPr>
          <p:cNvPr id="4" name="Slide Number Placeholder 3"/>
          <p:cNvSpPr>
            <a:spLocks noGrp="1"/>
          </p:cNvSpPr>
          <p:nvPr>
            <p:ph type="sldNum" sz="quarter" idx="5"/>
          </p:nvPr>
        </p:nvSpPr>
        <p:spPr/>
        <p:txBody>
          <a:bodyPr/>
          <a:lstStyle/>
          <a:p>
            <a:fld id="{509B8204-3BF7-7A48-9F76-1079A56A0D6B}" type="slidenum">
              <a:rPr lang="en-PL" smtClean="0"/>
              <a:t>68</a:t>
            </a:fld>
            <a:endParaRPr lang="en-PL"/>
          </a:p>
        </p:txBody>
      </p:sp>
    </p:spTree>
    <p:extLst>
      <p:ext uri="{BB962C8B-B14F-4D97-AF65-F5344CB8AC3E}">
        <p14:creationId xmlns:p14="http://schemas.microsoft.com/office/powerpoint/2010/main" val="1686383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Say that it is alphabetical</a:t>
            </a:r>
          </a:p>
          <a:p>
            <a:r>
              <a:rPr lang="en-PL" dirty="0"/>
              <a:t>Fix the scaling between L1PL and L1NO; Convert from Hz into log / bark scale; !!! Include *** significance indicators!!!</a:t>
            </a:r>
          </a:p>
        </p:txBody>
      </p:sp>
      <p:sp>
        <p:nvSpPr>
          <p:cNvPr id="4" name="Slide Number Placeholder 3"/>
          <p:cNvSpPr>
            <a:spLocks noGrp="1"/>
          </p:cNvSpPr>
          <p:nvPr>
            <p:ph type="sldNum" sz="quarter" idx="5"/>
          </p:nvPr>
        </p:nvSpPr>
        <p:spPr/>
        <p:txBody>
          <a:bodyPr/>
          <a:lstStyle/>
          <a:p>
            <a:fld id="{509B8204-3BF7-7A48-9F76-1079A56A0D6B}" type="slidenum">
              <a:rPr lang="en-PL" smtClean="0"/>
              <a:t>69</a:t>
            </a:fld>
            <a:endParaRPr lang="en-PL"/>
          </a:p>
        </p:txBody>
      </p:sp>
    </p:spTree>
    <p:extLst>
      <p:ext uri="{BB962C8B-B14F-4D97-AF65-F5344CB8AC3E}">
        <p14:creationId xmlns:p14="http://schemas.microsoft.com/office/powerpoint/2010/main" val="1279254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Jarek thinks she has new polish ‘si’ fricative</a:t>
            </a:r>
          </a:p>
        </p:txBody>
      </p:sp>
      <p:sp>
        <p:nvSpPr>
          <p:cNvPr id="4" name="Slide Number Placeholder 3"/>
          <p:cNvSpPr>
            <a:spLocks noGrp="1"/>
          </p:cNvSpPr>
          <p:nvPr>
            <p:ph type="sldNum" sz="quarter" idx="5"/>
          </p:nvPr>
        </p:nvSpPr>
        <p:spPr/>
        <p:txBody>
          <a:bodyPr/>
          <a:lstStyle/>
          <a:p>
            <a:fld id="{95A1A4BE-8B38-BE4F-93EF-F0443C841C81}" type="slidenum">
              <a:rPr lang="en-PL" smtClean="0"/>
              <a:t>77</a:t>
            </a:fld>
            <a:endParaRPr lang="en-PL"/>
          </a:p>
        </p:txBody>
      </p:sp>
    </p:spTree>
    <p:extLst>
      <p:ext uri="{BB962C8B-B14F-4D97-AF65-F5344CB8AC3E}">
        <p14:creationId xmlns:p14="http://schemas.microsoft.com/office/powerpoint/2010/main" val="3089805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Instead of videos, have possibly still frame from peppa videos so it is obvious that they are not the same language (no more than 10 seconds)</a:t>
            </a:r>
          </a:p>
        </p:txBody>
      </p:sp>
      <p:sp>
        <p:nvSpPr>
          <p:cNvPr id="4" name="Slide Number Placeholder 3"/>
          <p:cNvSpPr>
            <a:spLocks noGrp="1"/>
          </p:cNvSpPr>
          <p:nvPr>
            <p:ph type="sldNum" sz="quarter" idx="5"/>
          </p:nvPr>
        </p:nvSpPr>
        <p:spPr/>
        <p:txBody>
          <a:bodyPr/>
          <a:lstStyle/>
          <a:p>
            <a:fld id="{509B8204-3BF7-7A48-9F76-1079A56A0D6B}" type="slidenum">
              <a:rPr lang="en-PL" smtClean="0"/>
              <a:t>78</a:t>
            </a:fld>
            <a:endParaRPr lang="en-PL"/>
          </a:p>
        </p:txBody>
      </p:sp>
    </p:spTree>
    <p:extLst>
      <p:ext uri="{BB962C8B-B14F-4D97-AF65-F5344CB8AC3E}">
        <p14:creationId xmlns:p14="http://schemas.microsoft.com/office/powerpoint/2010/main" val="2823894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
            </a:r>
            <a:r>
              <a:rPr lang="en-PL" dirty="0"/>
              <a:t>ot color blind friendly</a:t>
            </a:r>
          </a:p>
        </p:txBody>
      </p:sp>
      <p:sp>
        <p:nvSpPr>
          <p:cNvPr id="4" name="Slide Number Placeholder 3"/>
          <p:cNvSpPr>
            <a:spLocks noGrp="1"/>
          </p:cNvSpPr>
          <p:nvPr>
            <p:ph type="sldNum" sz="quarter" idx="5"/>
          </p:nvPr>
        </p:nvSpPr>
        <p:spPr/>
        <p:txBody>
          <a:bodyPr/>
          <a:lstStyle/>
          <a:p>
            <a:fld id="{509B8204-3BF7-7A48-9F76-1079A56A0D6B}" type="slidenum">
              <a:rPr lang="en-PL" smtClean="0"/>
              <a:t>79</a:t>
            </a:fld>
            <a:endParaRPr lang="en-PL"/>
          </a:p>
        </p:txBody>
      </p:sp>
    </p:spTree>
    <p:extLst>
      <p:ext uri="{BB962C8B-B14F-4D97-AF65-F5344CB8AC3E}">
        <p14:creationId xmlns:p14="http://schemas.microsoft.com/office/powerpoint/2010/main" val="2431881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86</a:t>
            </a:fld>
            <a:endParaRPr lang="en-PL"/>
          </a:p>
        </p:txBody>
      </p:sp>
    </p:spTree>
    <p:extLst>
      <p:ext uri="{BB962C8B-B14F-4D97-AF65-F5344CB8AC3E}">
        <p14:creationId xmlns:p14="http://schemas.microsoft.com/office/powerpoint/2010/main" val="1139805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Fix the scaling </a:t>
            </a:r>
          </a:p>
          <a:p>
            <a:r>
              <a:rPr lang="en-PL" dirty="0"/>
              <a:t>L1 Duration Vs L2/L3 duration (L1 durations are shorter); the duration of the force alignment in norwegian is not fully continuous, imposing vertical bands onto the data</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87</a:t>
            </a:fld>
            <a:endParaRPr lang="en-PL"/>
          </a:p>
        </p:txBody>
      </p:sp>
    </p:spTree>
    <p:extLst>
      <p:ext uri="{BB962C8B-B14F-4D97-AF65-F5344CB8AC3E}">
        <p14:creationId xmlns:p14="http://schemas.microsoft.com/office/powerpoint/2010/main" val="3951146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en-PL" dirty="0"/>
              <a:t>here are no participants with 0.2 no_proficiency</a:t>
            </a:r>
          </a:p>
        </p:txBody>
      </p:sp>
      <p:sp>
        <p:nvSpPr>
          <p:cNvPr id="4" name="Slide Number Placeholder 3"/>
          <p:cNvSpPr>
            <a:spLocks noGrp="1"/>
          </p:cNvSpPr>
          <p:nvPr>
            <p:ph type="sldNum" sz="quarter" idx="5"/>
          </p:nvPr>
        </p:nvSpPr>
        <p:spPr/>
        <p:txBody>
          <a:bodyPr/>
          <a:lstStyle/>
          <a:p>
            <a:fld id="{509B8204-3BF7-7A48-9F76-1079A56A0D6B}" type="slidenum">
              <a:rPr lang="en-PL" smtClean="0"/>
              <a:t>91</a:t>
            </a:fld>
            <a:endParaRPr lang="en-PL"/>
          </a:p>
        </p:txBody>
      </p:sp>
    </p:spTree>
    <p:extLst>
      <p:ext uri="{BB962C8B-B14F-4D97-AF65-F5344CB8AC3E}">
        <p14:creationId xmlns:p14="http://schemas.microsoft.com/office/powerpoint/2010/main" val="2044212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This should be a table right?</a:t>
            </a:r>
          </a:p>
        </p:txBody>
      </p:sp>
      <p:sp>
        <p:nvSpPr>
          <p:cNvPr id="4" name="Slide Number Placeholder 3"/>
          <p:cNvSpPr>
            <a:spLocks noGrp="1"/>
          </p:cNvSpPr>
          <p:nvPr>
            <p:ph type="sldNum" sz="quarter" idx="5"/>
          </p:nvPr>
        </p:nvSpPr>
        <p:spPr/>
        <p:txBody>
          <a:bodyPr/>
          <a:lstStyle/>
          <a:p>
            <a:fld id="{509B8204-3BF7-7A48-9F76-1079A56A0D6B}" type="slidenum">
              <a:rPr lang="en-PL" smtClean="0"/>
              <a:t>92</a:t>
            </a:fld>
            <a:endParaRPr lang="en-PL"/>
          </a:p>
        </p:txBody>
      </p:sp>
    </p:spTree>
    <p:extLst>
      <p:ext uri="{BB962C8B-B14F-4D97-AF65-F5344CB8AC3E}">
        <p14:creationId xmlns:p14="http://schemas.microsoft.com/office/powerpoint/2010/main" val="1130074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This should be a table right?</a:t>
            </a:r>
          </a:p>
        </p:txBody>
      </p:sp>
      <p:sp>
        <p:nvSpPr>
          <p:cNvPr id="4" name="Slide Number Placeholder 3"/>
          <p:cNvSpPr>
            <a:spLocks noGrp="1"/>
          </p:cNvSpPr>
          <p:nvPr>
            <p:ph type="sldNum" sz="quarter" idx="5"/>
          </p:nvPr>
        </p:nvSpPr>
        <p:spPr/>
        <p:txBody>
          <a:bodyPr/>
          <a:lstStyle/>
          <a:p>
            <a:fld id="{509B8204-3BF7-7A48-9F76-1079A56A0D6B}" type="slidenum">
              <a:rPr lang="en-PL" smtClean="0"/>
              <a:t>93</a:t>
            </a:fld>
            <a:endParaRPr lang="en-PL"/>
          </a:p>
        </p:txBody>
      </p:sp>
    </p:spTree>
    <p:extLst>
      <p:ext uri="{BB962C8B-B14F-4D97-AF65-F5344CB8AC3E}">
        <p14:creationId xmlns:p14="http://schemas.microsoft.com/office/powerpoint/2010/main" val="202384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The languages we are interested in are PL NO and EN</a:t>
            </a:r>
          </a:p>
          <a:p>
            <a:r>
              <a:rPr lang="en-PL" dirty="0"/>
              <a:t>Polish and Norwegian maintain a 3-place distinction in their sibilant inventories, whereas English has a two place distinction. </a:t>
            </a:r>
          </a:p>
          <a:p>
            <a:r>
              <a:rPr lang="en-PL" dirty="0"/>
              <a:t>Accounts of sibilant inventories vary in both Polish and Norwegian, and there are ongoing debates discussing how the post-alveolar sibilants in these languages should be interpreted. Either as retroflex or postalveolar.</a:t>
            </a:r>
          </a:p>
          <a:p>
            <a:r>
              <a:rPr lang="en-PL" dirty="0"/>
              <a:t>Which led us to the following questions:</a:t>
            </a:r>
          </a:p>
          <a:p>
            <a:endParaRPr lang="en-PL" dirty="0"/>
          </a:p>
          <a:p>
            <a:endParaRPr lang="en-PL" dirty="0"/>
          </a:p>
          <a:p>
            <a:r>
              <a:rPr lang="en-PL" dirty="0"/>
              <a:t>At least one reference for Engliush </a:t>
            </a:r>
          </a:p>
          <a:p>
            <a:r>
              <a:rPr lang="en-PL" dirty="0"/>
              <a:t>Curattinden 2008</a:t>
            </a:r>
          </a:p>
          <a:p>
            <a:endParaRPr lang="en-PL" dirty="0"/>
          </a:p>
          <a:p>
            <a:r>
              <a:rPr lang="en-PL" dirty="0"/>
              <a:t>Make a disclaimer we are referring to these non-coronal, non-palatal sounds as laminal/post-alveolar</a:t>
            </a:r>
          </a:p>
        </p:txBody>
      </p:sp>
      <p:sp>
        <p:nvSpPr>
          <p:cNvPr id="4" name="Slide Number Placeholder 3"/>
          <p:cNvSpPr>
            <a:spLocks noGrp="1"/>
          </p:cNvSpPr>
          <p:nvPr>
            <p:ph type="sldNum" sz="quarter" idx="5"/>
          </p:nvPr>
        </p:nvSpPr>
        <p:spPr/>
        <p:txBody>
          <a:bodyPr/>
          <a:lstStyle/>
          <a:p>
            <a:fld id="{509B8204-3BF7-7A48-9F76-1079A56A0D6B}" type="slidenum">
              <a:rPr lang="en-PL" smtClean="0"/>
              <a:t>6</a:t>
            </a:fld>
            <a:endParaRPr lang="en-PL"/>
          </a:p>
        </p:txBody>
      </p:sp>
    </p:spTree>
    <p:extLst>
      <p:ext uri="{BB962C8B-B14F-4D97-AF65-F5344CB8AC3E}">
        <p14:creationId xmlns:p14="http://schemas.microsoft.com/office/powerpoint/2010/main" val="23648856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This should be a table right?</a:t>
            </a:r>
          </a:p>
        </p:txBody>
      </p:sp>
      <p:sp>
        <p:nvSpPr>
          <p:cNvPr id="4" name="Slide Number Placeholder 3"/>
          <p:cNvSpPr>
            <a:spLocks noGrp="1"/>
          </p:cNvSpPr>
          <p:nvPr>
            <p:ph type="sldNum" sz="quarter" idx="5"/>
          </p:nvPr>
        </p:nvSpPr>
        <p:spPr/>
        <p:txBody>
          <a:bodyPr/>
          <a:lstStyle/>
          <a:p>
            <a:fld id="{509B8204-3BF7-7A48-9F76-1079A56A0D6B}" type="slidenum">
              <a:rPr lang="en-PL" smtClean="0"/>
              <a:t>94</a:t>
            </a:fld>
            <a:endParaRPr lang="en-PL"/>
          </a:p>
        </p:txBody>
      </p:sp>
    </p:spTree>
    <p:extLst>
      <p:ext uri="{BB962C8B-B14F-4D97-AF65-F5344CB8AC3E}">
        <p14:creationId xmlns:p14="http://schemas.microsoft.com/office/powerpoint/2010/main" val="2508549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Put letter labels under each tick for each box (there appears to be a leveling effect; in higher proficiency people, they are developing a system where all of the laminals fall into one basket); in lower proficiency spelling seems to be the driving force</a:t>
            </a:r>
          </a:p>
        </p:txBody>
      </p:sp>
      <p:sp>
        <p:nvSpPr>
          <p:cNvPr id="4" name="Slide Number Placeholder 3"/>
          <p:cNvSpPr>
            <a:spLocks noGrp="1"/>
          </p:cNvSpPr>
          <p:nvPr>
            <p:ph type="sldNum" sz="quarter" idx="5"/>
          </p:nvPr>
        </p:nvSpPr>
        <p:spPr/>
        <p:txBody>
          <a:bodyPr/>
          <a:lstStyle/>
          <a:p>
            <a:fld id="{509B8204-3BF7-7A48-9F76-1079A56A0D6B}" type="slidenum">
              <a:rPr lang="en-PL" smtClean="0"/>
              <a:t>96</a:t>
            </a:fld>
            <a:endParaRPr lang="en-PL"/>
          </a:p>
        </p:txBody>
      </p:sp>
    </p:spTree>
    <p:extLst>
      <p:ext uri="{BB962C8B-B14F-4D97-AF65-F5344CB8AC3E}">
        <p14:creationId xmlns:p14="http://schemas.microsoft.com/office/powerpoint/2010/main" val="1093031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Talk to Kamil  (ask him whether the points from norwegian should be imposed onto the model right image, or should they be added as points to the left image?)</a:t>
            </a:r>
          </a:p>
          <a:p>
            <a:endParaRPr lang="en-PL" dirty="0"/>
          </a:p>
          <a:p>
            <a:r>
              <a:rPr lang="en-PL" dirty="0"/>
              <a:t>Keep the left Learner groups and add the dot points from the Native controls</a:t>
            </a:r>
          </a:p>
          <a:p>
            <a:endParaRPr lang="en-PL" dirty="0"/>
          </a:p>
          <a:p>
            <a:endParaRPr lang="en-PL" dirty="0"/>
          </a:p>
          <a:p>
            <a:r>
              <a:rPr lang="en-PL" dirty="0"/>
              <a:t>Convert to bark scale?  / or normalize using log transform? It looks like the space between coronal phonemes is similar to the space between laminal+ palatal but that is not true perceptually… So this figure could be misleading</a:t>
            </a:r>
          </a:p>
        </p:txBody>
      </p:sp>
      <p:sp>
        <p:nvSpPr>
          <p:cNvPr id="4" name="Slide Number Placeholder 3"/>
          <p:cNvSpPr>
            <a:spLocks noGrp="1"/>
          </p:cNvSpPr>
          <p:nvPr>
            <p:ph type="sldNum" sz="quarter" idx="5"/>
          </p:nvPr>
        </p:nvSpPr>
        <p:spPr/>
        <p:txBody>
          <a:bodyPr/>
          <a:lstStyle/>
          <a:p>
            <a:fld id="{509B8204-3BF7-7A48-9F76-1079A56A0D6B}" type="slidenum">
              <a:rPr lang="en-PL" smtClean="0"/>
              <a:t>98</a:t>
            </a:fld>
            <a:endParaRPr lang="en-PL"/>
          </a:p>
        </p:txBody>
      </p:sp>
    </p:spTree>
    <p:extLst>
      <p:ext uri="{BB962C8B-B14F-4D97-AF65-F5344CB8AC3E}">
        <p14:creationId xmlns:p14="http://schemas.microsoft.com/office/powerpoint/2010/main" val="2469858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The Lam is influenced by the /rs/ which is either /s/ or /S/  (Comment that they need to be recoded)</a:t>
            </a:r>
          </a:p>
          <a:p>
            <a:endParaRPr lang="en-PL" dirty="0"/>
          </a:p>
          <a:p>
            <a:r>
              <a:rPr lang="en-PL" dirty="0"/>
              <a:t>Insert second figure from Kamil</a:t>
            </a:r>
          </a:p>
          <a:p>
            <a:endParaRPr lang="en-PL" dirty="0"/>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99</a:t>
            </a:fld>
            <a:endParaRPr lang="en-PL"/>
          </a:p>
        </p:txBody>
      </p:sp>
    </p:spTree>
    <p:extLst>
      <p:ext uri="{BB962C8B-B14F-4D97-AF65-F5344CB8AC3E}">
        <p14:creationId xmlns:p14="http://schemas.microsoft.com/office/powerpoint/2010/main" val="3093545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Redo this photo different sentence (podrożnice is not correct)</a:t>
            </a:r>
          </a:p>
        </p:txBody>
      </p:sp>
      <p:sp>
        <p:nvSpPr>
          <p:cNvPr id="4" name="Slide Number Placeholder 3"/>
          <p:cNvSpPr>
            <a:spLocks noGrp="1"/>
          </p:cNvSpPr>
          <p:nvPr>
            <p:ph type="sldNum" sz="quarter" idx="5"/>
          </p:nvPr>
        </p:nvSpPr>
        <p:spPr/>
        <p:txBody>
          <a:bodyPr/>
          <a:lstStyle/>
          <a:p>
            <a:fld id="{509B8204-3BF7-7A48-9F76-1079A56A0D6B}" type="slidenum">
              <a:rPr lang="en-PL" smtClean="0"/>
              <a:t>114</a:t>
            </a:fld>
            <a:endParaRPr lang="en-PL"/>
          </a:p>
        </p:txBody>
      </p:sp>
    </p:spTree>
    <p:extLst>
      <p:ext uri="{BB962C8B-B14F-4D97-AF65-F5344CB8AC3E}">
        <p14:creationId xmlns:p14="http://schemas.microsoft.com/office/powerpoint/2010/main" val="427800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Morciniec &amp; Prędota 2005 is a contrastive handbook of german learner by L1 Polish</a:t>
            </a:r>
          </a:p>
        </p:txBody>
      </p:sp>
      <p:sp>
        <p:nvSpPr>
          <p:cNvPr id="4" name="Slide Number Placeholder 3"/>
          <p:cNvSpPr>
            <a:spLocks noGrp="1"/>
          </p:cNvSpPr>
          <p:nvPr>
            <p:ph type="sldNum" sz="quarter" idx="5"/>
          </p:nvPr>
        </p:nvSpPr>
        <p:spPr/>
        <p:txBody>
          <a:bodyPr/>
          <a:lstStyle/>
          <a:p>
            <a:fld id="{509B8204-3BF7-7A48-9F76-1079A56A0D6B}" type="slidenum">
              <a:rPr lang="en-PL" smtClean="0"/>
              <a:t>7</a:t>
            </a:fld>
            <a:endParaRPr lang="en-PL"/>
          </a:p>
        </p:txBody>
      </p:sp>
    </p:spTree>
    <p:extLst>
      <p:ext uri="{BB962C8B-B14F-4D97-AF65-F5344CB8AC3E}">
        <p14:creationId xmlns:p14="http://schemas.microsoft.com/office/powerpoint/2010/main" val="391555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err="1">
                <a:effectLst/>
                <a:latin typeface="TimesNewRomanPSMT"/>
              </a:rPr>
              <a:t>Proficiency</a:t>
            </a:r>
            <a:r>
              <a:rPr lang="pl-PL" sz="1200" dirty="0">
                <a:effectLst/>
                <a:latin typeface="TimesNewRomanPSMT"/>
              </a:rPr>
              <a:t> </a:t>
            </a:r>
            <a:r>
              <a:rPr lang="pl-PL" sz="1200" dirty="0" err="1">
                <a:effectLst/>
                <a:latin typeface="TimesNewRomanPSMT"/>
              </a:rPr>
              <a:t>level</a:t>
            </a:r>
            <a:r>
              <a:rPr lang="pl-PL" sz="1200" dirty="0">
                <a:effectLst/>
                <a:latin typeface="TimesNewRomanPSMT"/>
              </a:rPr>
              <a:t> </a:t>
            </a:r>
            <a:r>
              <a:rPr lang="pl-PL" sz="1200" dirty="0" err="1">
                <a:effectLst/>
                <a:latin typeface="TimesNewRomanPSMT"/>
              </a:rPr>
              <a:t>will</a:t>
            </a:r>
            <a:r>
              <a:rPr lang="pl-PL" sz="1200" dirty="0">
                <a:effectLst/>
                <a:latin typeface="TimesNewRomanPSMT"/>
              </a:rPr>
              <a:t> influence </a:t>
            </a:r>
            <a:r>
              <a:rPr lang="pl-PL" sz="1200" dirty="0" err="1">
                <a:effectLst/>
                <a:latin typeface="TimesNewRomanPSMT"/>
              </a:rPr>
              <a:t>whether</a:t>
            </a:r>
            <a:r>
              <a:rPr lang="pl-PL" sz="1200" dirty="0">
                <a:effectLst/>
                <a:latin typeface="TimesNewRomanPSMT"/>
              </a:rPr>
              <a:t> we </a:t>
            </a:r>
            <a:r>
              <a:rPr lang="pl-PL" sz="1200" dirty="0" err="1">
                <a:effectLst/>
                <a:latin typeface="TimesNewRomanPSMT"/>
              </a:rPr>
              <a:t>see</a:t>
            </a:r>
            <a:r>
              <a:rPr lang="pl-PL" sz="1200" dirty="0">
                <a:effectLst/>
                <a:latin typeface="TimesNewRomanPSMT"/>
              </a:rPr>
              <a:t> </a:t>
            </a:r>
            <a:r>
              <a:rPr lang="pl-PL" sz="1200" dirty="0" err="1">
                <a:effectLst/>
                <a:latin typeface="TimesNewRomanPSMT"/>
              </a:rPr>
              <a:t>converging</a:t>
            </a:r>
            <a:r>
              <a:rPr lang="pl-PL" sz="1200" dirty="0">
                <a:effectLst/>
                <a:latin typeface="TimesNewRomanPSMT"/>
              </a:rPr>
              <a:t> </a:t>
            </a:r>
            <a:r>
              <a:rPr lang="pl-PL" sz="1200" dirty="0" err="1">
                <a:effectLst/>
                <a:latin typeface="TimesNewRomanPSMT"/>
              </a:rPr>
              <a:t>phonemic</a:t>
            </a:r>
            <a:r>
              <a:rPr lang="pl-PL" sz="1200" dirty="0">
                <a:effectLst/>
                <a:latin typeface="TimesNewRomanPSMT"/>
              </a:rPr>
              <a:t> </a:t>
            </a:r>
            <a:r>
              <a:rPr lang="pl-PL" sz="1200" dirty="0" err="1">
                <a:effectLst/>
                <a:latin typeface="TimesNewRomanPSMT"/>
              </a:rPr>
              <a:t>categories</a:t>
            </a:r>
            <a:r>
              <a:rPr lang="pl-PL" sz="1200" dirty="0">
                <a:effectLst/>
                <a:latin typeface="TimesNewRomanPSMT"/>
              </a:rPr>
              <a:t> </a:t>
            </a:r>
            <a:r>
              <a:rPr lang="pl-PL" sz="1200" dirty="0" err="1">
                <a:effectLst/>
                <a:latin typeface="TimesNewRomanPSMT"/>
              </a:rPr>
              <a:t>between</a:t>
            </a:r>
            <a:r>
              <a:rPr lang="pl-PL" sz="1200" dirty="0">
                <a:effectLst/>
                <a:latin typeface="TimesNewRomanPSMT"/>
              </a:rPr>
              <a:t> </a:t>
            </a:r>
            <a:r>
              <a:rPr lang="pl-PL" sz="1200" dirty="0" err="1">
                <a:effectLst/>
                <a:latin typeface="TimesNewRomanPSMT"/>
              </a:rPr>
              <a:t>Polish</a:t>
            </a:r>
            <a:r>
              <a:rPr lang="pl-PL" sz="1200" dirty="0">
                <a:effectLst/>
                <a:latin typeface="TimesNewRomanPSMT"/>
              </a:rPr>
              <a:t> and </a:t>
            </a:r>
            <a:r>
              <a:rPr lang="pl-PL" sz="1200" dirty="0" err="1">
                <a:effectLst/>
                <a:latin typeface="TimesNewRomanPSMT"/>
              </a:rPr>
              <a:t>Norwegian</a:t>
            </a:r>
            <a:r>
              <a:rPr lang="pl-PL" sz="1200" dirty="0">
                <a:effectLst/>
                <a:latin typeface="TimesNewRomanPSMT"/>
              </a:rPr>
              <a:t> in </a:t>
            </a:r>
            <a:r>
              <a:rPr lang="pl-PL" sz="1200" dirty="0" err="1">
                <a:effectLst/>
                <a:latin typeface="TimesNewRomanPSMT"/>
              </a:rPr>
              <a:t>our</a:t>
            </a:r>
            <a:r>
              <a:rPr lang="pl-PL" sz="1200" dirty="0">
                <a:effectLst/>
                <a:latin typeface="TimesNewRomanPSMT"/>
              </a:rPr>
              <a:t> </a:t>
            </a:r>
            <a:r>
              <a:rPr lang="pl-PL" sz="1200" dirty="0" err="1">
                <a:effectLst/>
                <a:latin typeface="TimesNewRomanPSMT"/>
              </a:rPr>
              <a:t>learners</a:t>
            </a:r>
            <a:r>
              <a:rPr lang="pl-PL" sz="1200" dirty="0">
                <a:effectLst/>
                <a:latin typeface="TimesNewRomanPSMT"/>
              </a:rPr>
              <a:t>. At </a:t>
            </a:r>
            <a:r>
              <a:rPr lang="pl-PL" sz="1200" dirty="0" err="1">
                <a:effectLst/>
                <a:latin typeface="TimesNewRomanPSMT"/>
              </a:rPr>
              <a:t>low</a:t>
            </a:r>
            <a:r>
              <a:rPr lang="pl-PL" sz="1200" dirty="0">
                <a:effectLst/>
                <a:latin typeface="TimesNewRomanPSMT"/>
              </a:rPr>
              <a:t> </a:t>
            </a:r>
            <a:r>
              <a:rPr lang="pl-PL" sz="1200" dirty="0" err="1">
                <a:effectLst/>
                <a:latin typeface="TimesNewRomanPSMT"/>
              </a:rPr>
              <a:t>proficiency</a:t>
            </a:r>
            <a:r>
              <a:rPr lang="pl-PL" sz="1200" dirty="0">
                <a:effectLst/>
                <a:latin typeface="TimesNewRomanPSMT"/>
              </a:rPr>
              <a:t> </a:t>
            </a:r>
            <a:r>
              <a:rPr lang="pl-PL" sz="1200" dirty="0" err="1">
                <a:effectLst/>
                <a:latin typeface="TimesNewRomanPSMT"/>
              </a:rPr>
              <a:t>there</a:t>
            </a:r>
            <a:r>
              <a:rPr lang="pl-PL" sz="1200" dirty="0">
                <a:effectLst/>
                <a:latin typeface="TimesNewRomanPSMT"/>
              </a:rPr>
              <a:t> </a:t>
            </a:r>
            <a:r>
              <a:rPr lang="pl-PL" sz="1200" dirty="0" err="1">
                <a:effectLst/>
                <a:latin typeface="TimesNewRomanPSMT"/>
              </a:rPr>
              <a:t>will</a:t>
            </a:r>
            <a:r>
              <a:rPr lang="pl-PL" sz="1200" dirty="0">
                <a:effectLst/>
                <a:latin typeface="TimesNewRomanPSMT"/>
              </a:rPr>
              <a:t> be </a:t>
            </a:r>
            <a:r>
              <a:rPr lang="pl-PL" sz="1200" dirty="0" err="1">
                <a:effectLst/>
                <a:latin typeface="TimesNewRomanPSMT"/>
              </a:rPr>
              <a:t>direct</a:t>
            </a:r>
            <a:r>
              <a:rPr lang="pl-PL" sz="1200" dirty="0">
                <a:effectLst/>
                <a:latin typeface="TimesNewRomanPSMT"/>
              </a:rPr>
              <a:t> transfer from </a:t>
            </a:r>
            <a:r>
              <a:rPr lang="pl-PL" sz="1200" dirty="0" err="1">
                <a:effectLst/>
                <a:latin typeface="TimesNewRomanPSMT"/>
              </a:rPr>
              <a:t>Polish</a:t>
            </a:r>
            <a:r>
              <a:rPr lang="pl-PL" sz="1200" dirty="0">
                <a:effectLst/>
                <a:latin typeface="TimesNewRomanPSMT"/>
              </a:rPr>
              <a:t> and </a:t>
            </a:r>
            <a:r>
              <a:rPr lang="pl-PL" sz="1200" dirty="0" err="1">
                <a:effectLst/>
                <a:latin typeface="TimesNewRomanPSMT"/>
              </a:rPr>
              <a:t>at</a:t>
            </a:r>
            <a:r>
              <a:rPr lang="pl-PL" sz="1200" dirty="0">
                <a:effectLst/>
                <a:latin typeface="TimesNewRomanPSMT"/>
              </a:rPr>
              <a:t> high </a:t>
            </a:r>
            <a:r>
              <a:rPr lang="pl-PL" sz="1200" dirty="0" err="1">
                <a:effectLst/>
                <a:latin typeface="TimesNewRomanPSMT"/>
              </a:rPr>
              <a:t>proficiency</a:t>
            </a:r>
            <a:r>
              <a:rPr lang="pl-PL" sz="1200" dirty="0">
                <a:effectLst/>
                <a:latin typeface="TimesNewRomanPSMT"/>
              </a:rPr>
              <a:t> transfer </a:t>
            </a:r>
            <a:r>
              <a:rPr lang="pl-PL" sz="1200" dirty="0" err="1">
                <a:effectLst/>
                <a:latin typeface="TimesNewRomanPSMT"/>
              </a:rPr>
              <a:t>will</a:t>
            </a:r>
            <a:r>
              <a:rPr lang="pl-PL" sz="1200" dirty="0">
                <a:effectLst/>
                <a:latin typeface="TimesNewRomanPSMT"/>
              </a:rPr>
              <a:t> be </a:t>
            </a:r>
            <a:r>
              <a:rPr lang="pl-PL" sz="1200" dirty="0" err="1">
                <a:effectLst/>
                <a:latin typeface="TimesNewRomanPSMT"/>
              </a:rPr>
              <a:t>reduced</a:t>
            </a:r>
            <a:r>
              <a:rPr lang="pl-PL" sz="1200" dirty="0">
                <a:effectLst/>
                <a:latin typeface="TimesNewRomanPSMT"/>
              </a:rPr>
              <a:t>, and </a:t>
            </a:r>
            <a:r>
              <a:rPr lang="pl-PL" sz="1200" dirty="0" err="1">
                <a:effectLst/>
                <a:latin typeface="TimesNewRomanPSMT"/>
              </a:rPr>
              <a:t>there</a:t>
            </a:r>
            <a:r>
              <a:rPr lang="pl-PL" sz="1200" dirty="0">
                <a:effectLst/>
                <a:latin typeface="TimesNewRomanPSMT"/>
              </a:rPr>
              <a:t> </a:t>
            </a:r>
            <a:r>
              <a:rPr lang="pl-PL" sz="1200" dirty="0" err="1">
                <a:effectLst/>
                <a:latin typeface="TimesNewRomanPSMT"/>
              </a:rPr>
              <a:t>will</a:t>
            </a:r>
            <a:r>
              <a:rPr lang="pl-PL" sz="1200" dirty="0">
                <a:effectLst/>
                <a:latin typeface="TimesNewRomanPSMT"/>
              </a:rPr>
              <a:t> </a:t>
            </a:r>
            <a:r>
              <a:rPr lang="pl-PL" sz="1200" dirty="0" err="1">
                <a:effectLst/>
                <a:latin typeface="TimesNewRomanPSMT"/>
              </a:rPr>
              <a:t>likely</a:t>
            </a:r>
            <a:r>
              <a:rPr lang="pl-PL" sz="1200" dirty="0">
                <a:effectLst/>
                <a:latin typeface="TimesNewRomanPSMT"/>
              </a:rPr>
              <a:t> be </a:t>
            </a:r>
            <a:r>
              <a:rPr lang="pl-PL" sz="1200" dirty="0" err="1">
                <a:effectLst/>
                <a:latin typeface="TimesNewRomanPSMT"/>
              </a:rPr>
              <a:t>more</a:t>
            </a:r>
            <a:r>
              <a:rPr lang="pl-PL" sz="1200" dirty="0">
                <a:effectLst/>
                <a:latin typeface="TimesNewRomanPSMT"/>
              </a:rPr>
              <a:t> </a:t>
            </a:r>
            <a:r>
              <a:rPr lang="pl-PL" sz="1200" dirty="0" err="1">
                <a:effectLst/>
                <a:latin typeface="TimesNewRomanPSMT"/>
              </a:rPr>
              <a:t>clearly</a:t>
            </a:r>
            <a:r>
              <a:rPr lang="pl-PL" sz="1200" dirty="0">
                <a:effectLst/>
                <a:latin typeface="TimesNewRomanPSMT"/>
              </a:rPr>
              <a:t> </a:t>
            </a:r>
            <a:r>
              <a:rPr lang="pl-PL" sz="1200" dirty="0" err="1">
                <a:effectLst/>
                <a:latin typeface="TimesNewRomanPSMT"/>
              </a:rPr>
              <a:t>norwegian</a:t>
            </a:r>
            <a:r>
              <a:rPr lang="pl-PL" sz="1200" dirty="0">
                <a:effectLst/>
                <a:latin typeface="TimesNewRomanPSMT"/>
              </a:rPr>
              <a:t> </a:t>
            </a:r>
            <a:r>
              <a:rPr lang="pl-PL" sz="1200" dirty="0" err="1">
                <a:effectLst/>
                <a:latin typeface="TimesNewRomanPSMT"/>
              </a:rPr>
              <a:t>categories</a:t>
            </a:r>
            <a:r>
              <a:rPr lang="pl-PL" sz="1200" dirty="0">
                <a:effectLst/>
                <a:latin typeface="TimesNewRomanPSMT"/>
              </a:rPr>
              <a:t> for </a:t>
            </a:r>
            <a:r>
              <a:rPr lang="pl-PL" sz="1200" dirty="0" err="1">
                <a:effectLst/>
                <a:latin typeface="TimesNewRomanPSMT"/>
              </a:rPr>
              <a:t>sibilants</a:t>
            </a:r>
            <a:r>
              <a:rPr lang="pl-PL" sz="1200" dirty="0">
                <a:effectLst/>
                <a:latin typeface="TimesNewRomanPSMT"/>
              </a:rPr>
              <a:t> in L3 </a:t>
            </a:r>
            <a:r>
              <a:rPr lang="pl-PL" sz="1200" dirty="0" err="1">
                <a:effectLst/>
                <a:latin typeface="TimesNewRomanPSMT"/>
              </a:rPr>
              <a:t>norwegian</a:t>
            </a:r>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9</a:t>
            </a:fld>
            <a:endParaRPr lang="en-PL"/>
          </a:p>
        </p:txBody>
      </p:sp>
    </p:spTree>
    <p:extLst>
      <p:ext uri="{BB962C8B-B14F-4D97-AF65-F5344CB8AC3E}">
        <p14:creationId xmlns:p14="http://schemas.microsoft.com/office/powerpoint/2010/main" val="231310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Retroflex &gt; post-alveolar &gt; </a:t>
            </a:r>
            <a:r>
              <a:rPr lang="en-GB" dirty="0" err="1"/>
              <a:t>ppalatalized</a:t>
            </a:r>
            <a:r>
              <a:rPr lang="en-GB" dirty="0"/>
              <a:t> &gt; alveolar &gt; dental</a:t>
            </a:r>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10</a:t>
            </a:fld>
            <a:endParaRPr lang="en-PL"/>
          </a:p>
        </p:txBody>
      </p:sp>
    </p:spTree>
    <p:extLst>
      <p:ext uri="{BB962C8B-B14F-4D97-AF65-F5344CB8AC3E}">
        <p14:creationId xmlns:p14="http://schemas.microsoft.com/office/powerpoint/2010/main" val="270529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Proficiency score were collected using a languistic proficiency test; EN test ranging from A2-C1 proficiency? Norwegian scale corresponding to A2-B2? VERIFY THE SCALING OF PROFICIENCY TESTS</a:t>
            </a:r>
          </a:p>
          <a:p>
            <a:endParaRPr lang="en-PL" dirty="0"/>
          </a:p>
        </p:txBody>
      </p:sp>
      <p:sp>
        <p:nvSpPr>
          <p:cNvPr id="4" name="Slide Number Placeholder 3"/>
          <p:cNvSpPr>
            <a:spLocks noGrp="1"/>
          </p:cNvSpPr>
          <p:nvPr>
            <p:ph type="sldNum" sz="quarter" idx="5"/>
          </p:nvPr>
        </p:nvSpPr>
        <p:spPr/>
        <p:txBody>
          <a:bodyPr/>
          <a:lstStyle/>
          <a:p>
            <a:fld id="{509B8204-3BF7-7A48-9F76-1079A56A0D6B}" type="slidenum">
              <a:rPr lang="en-PL" smtClean="0"/>
              <a:t>12</a:t>
            </a:fld>
            <a:endParaRPr lang="en-PL"/>
          </a:p>
        </p:txBody>
      </p:sp>
    </p:spTree>
    <p:extLst>
      <p:ext uri="{BB962C8B-B14F-4D97-AF65-F5344CB8AC3E}">
        <p14:creationId xmlns:p14="http://schemas.microsoft.com/office/powerpoint/2010/main" val="1804539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CED4E0B8-AAB6-AF47-9A49-2DD80D823B3B}" type="datetime1">
              <a:rPr lang="pl-PL" smtClean="0"/>
              <a:t>13.09.2023</a:t>
            </a:fld>
            <a:endParaRPr lang="en-P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P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2820A5A-B2AC-F245-ABFF-8AC5B807532A}" type="slidenum">
              <a:rPr lang="en-PL" smtClean="0"/>
              <a:t>‹#›</a:t>
            </a:fld>
            <a:endParaRPr lang="en-PL"/>
          </a:p>
        </p:txBody>
      </p:sp>
    </p:spTree>
    <p:extLst>
      <p:ext uri="{BB962C8B-B14F-4D97-AF65-F5344CB8AC3E}">
        <p14:creationId xmlns:p14="http://schemas.microsoft.com/office/powerpoint/2010/main" val="174527688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6BEFD7-7EC5-3244-8985-78AE385CA84F}" type="datetime1">
              <a:rPr lang="pl-PL" smtClean="0"/>
              <a:t>13.09.2023</a:t>
            </a:fld>
            <a:endParaRPr lang="en-PL"/>
          </a:p>
        </p:txBody>
      </p:sp>
      <p:sp>
        <p:nvSpPr>
          <p:cNvPr id="5" name="Footer Placeholder 4"/>
          <p:cNvSpPr>
            <a:spLocks noGrp="1"/>
          </p:cNvSpPr>
          <p:nvPr>
            <p:ph type="ftr" sz="quarter" idx="11"/>
          </p:nvPr>
        </p:nvSpPr>
        <p:spPr/>
        <p:txBody>
          <a:bodyPr/>
          <a:lstStyle/>
          <a:p>
            <a:endParaRPr lang="en-PL"/>
          </a:p>
        </p:txBody>
      </p:sp>
      <p:sp>
        <p:nvSpPr>
          <p:cNvPr id="6" name="Slide Number Placeholder 5"/>
          <p:cNvSpPr>
            <a:spLocks noGrp="1"/>
          </p:cNvSpPr>
          <p:nvPr>
            <p:ph type="sldNum" sz="quarter" idx="12"/>
          </p:nvPr>
        </p:nvSpPr>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428261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9CEFA9-1B29-1245-B214-1DE1D3D001FB}" type="datetime1">
              <a:rPr lang="pl-PL" smtClean="0"/>
              <a:t>13.09.2023</a:t>
            </a:fld>
            <a:endParaRPr lang="en-PL"/>
          </a:p>
        </p:txBody>
      </p:sp>
      <p:sp>
        <p:nvSpPr>
          <p:cNvPr id="5" name="Footer Placeholder 4"/>
          <p:cNvSpPr>
            <a:spLocks noGrp="1"/>
          </p:cNvSpPr>
          <p:nvPr>
            <p:ph type="ftr" sz="quarter" idx="11"/>
          </p:nvPr>
        </p:nvSpPr>
        <p:spPr/>
        <p:txBody>
          <a:bodyPr/>
          <a:lstStyle/>
          <a:p>
            <a:endParaRPr lang="en-PL"/>
          </a:p>
        </p:txBody>
      </p:sp>
      <p:sp>
        <p:nvSpPr>
          <p:cNvPr id="6" name="Slide Number Placeholder 5"/>
          <p:cNvSpPr>
            <a:spLocks noGrp="1"/>
          </p:cNvSpPr>
          <p:nvPr>
            <p:ph type="sldNum" sz="quarter" idx="12"/>
          </p:nvPr>
        </p:nvSpPr>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9075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E75FEDA-F360-1A4E-A6A4-4D5B52CD0B5C}" type="datetime1">
              <a:rPr lang="pl-PL" smtClean="0"/>
              <a:t>13.09.2023</a:t>
            </a:fld>
            <a:endParaRPr lang="en-PL"/>
          </a:p>
        </p:txBody>
      </p:sp>
      <p:sp>
        <p:nvSpPr>
          <p:cNvPr id="8" name="Footer Placeholder 7"/>
          <p:cNvSpPr>
            <a:spLocks noGrp="1"/>
          </p:cNvSpPr>
          <p:nvPr>
            <p:ph type="ftr" sz="quarter" idx="11"/>
          </p:nvPr>
        </p:nvSpPr>
        <p:spPr/>
        <p:txBody>
          <a:bodyPr/>
          <a:lstStyle/>
          <a:p>
            <a:endParaRPr lang="en-PL"/>
          </a:p>
        </p:txBody>
      </p:sp>
      <p:sp>
        <p:nvSpPr>
          <p:cNvPr id="9" name="Slide Number Placeholder 8"/>
          <p:cNvSpPr>
            <a:spLocks noGrp="1"/>
          </p:cNvSpPr>
          <p:nvPr>
            <p:ph type="sldNum" sz="quarter" idx="12"/>
          </p:nvPr>
        </p:nvSpPr>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296336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77D4D8B-FC62-4B4B-8086-329A9083231C}" type="datetime1">
              <a:rPr lang="pl-PL" smtClean="0"/>
              <a:t>13.09.2023</a:t>
            </a:fld>
            <a:endParaRPr lang="en-PL"/>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PL"/>
          </a:p>
        </p:txBody>
      </p:sp>
      <p:sp>
        <p:nvSpPr>
          <p:cNvPr id="6" name="Slide Number Placeholder 5"/>
          <p:cNvSpPr>
            <a:spLocks noGrp="1"/>
          </p:cNvSpPr>
          <p:nvPr>
            <p:ph type="sldNum" sz="quarter" idx="12"/>
          </p:nvPr>
        </p:nvSpPr>
        <p:spPr>
          <a:xfrm>
            <a:off x="8604504" y="5211060"/>
            <a:ext cx="2112264" cy="228600"/>
          </a:xfrm>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4129779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F9051DE-C1C4-6F40-BD6A-3BC468EBCAD4}" type="datetime1">
              <a:rPr lang="pl-PL" smtClean="0"/>
              <a:t>13.09.2023</a:t>
            </a:fld>
            <a:endParaRPr lang="en-PL"/>
          </a:p>
        </p:txBody>
      </p:sp>
      <p:sp>
        <p:nvSpPr>
          <p:cNvPr id="6" name="Footer Placeholder 5"/>
          <p:cNvSpPr>
            <a:spLocks noGrp="1"/>
          </p:cNvSpPr>
          <p:nvPr>
            <p:ph type="ftr" sz="quarter" idx="11"/>
          </p:nvPr>
        </p:nvSpPr>
        <p:spPr/>
        <p:txBody>
          <a:bodyPr/>
          <a:lstStyle/>
          <a:p>
            <a:endParaRPr lang="en-PL"/>
          </a:p>
        </p:txBody>
      </p:sp>
      <p:sp>
        <p:nvSpPr>
          <p:cNvPr id="7" name="Slide Number Placeholder 6"/>
          <p:cNvSpPr>
            <a:spLocks noGrp="1"/>
          </p:cNvSpPr>
          <p:nvPr>
            <p:ph type="sldNum" sz="quarter" idx="12"/>
          </p:nvPr>
        </p:nvSpPr>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349996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FE1B758-13CC-834D-8950-FAEA0783BF38}" type="datetime1">
              <a:rPr lang="pl-PL" smtClean="0"/>
              <a:t>13.09.2023</a:t>
            </a:fld>
            <a:endParaRPr lang="en-PL"/>
          </a:p>
        </p:txBody>
      </p:sp>
      <p:sp>
        <p:nvSpPr>
          <p:cNvPr id="8" name="Footer Placeholder 7"/>
          <p:cNvSpPr>
            <a:spLocks noGrp="1"/>
          </p:cNvSpPr>
          <p:nvPr>
            <p:ph type="ftr" sz="quarter" idx="11"/>
          </p:nvPr>
        </p:nvSpPr>
        <p:spPr/>
        <p:txBody>
          <a:bodyPr/>
          <a:lstStyle/>
          <a:p>
            <a:endParaRPr lang="en-PL"/>
          </a:p>
        </p:txBody>
      </p:sp>
      <p:sp>
        <p:nvSpPr>
          <p:cNvPr id="9" name="Slide Number Placeholder 8"/>
          <p:cNvSpPr>
            <a:spLocks noGrp="1"/>
          </p:cNvSpPr>
          <p:nvPr>
            <p:ph type="sldNum" sz="quarter" idx="12"/>
          </p:nvPr>
        </p:nvSpPr>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348225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D639923-33F6-5340-8CF6-A37E30F7996F}" type="datetime1">
              <a:rPr lang="pl-PL" smtClean="0"/>
              <a:t>13.09.2023</a:t>
            </a:fld>
            <a:endParaRPr lang="en-PL"/>
          </a:p>
        </p:txBody>
      </p:sp>
      <p:sp>
        <p:nvSpPr>
          <p:cNvPr id="4" name="Footer Placeholder 3"/>
          <p:cNvSpPr>
            <a:spLocks noGrp="1"/>
          </p:cNvSpPr>
          <p:nvPr>
            <p:ph type="ftr" sz="quarter" idx="11"/>
          </p:nvPr>
        </p:nvSpPr>
        <p:spPr/>
        <p:txBody>
          <a:bodyPr/>
          <a:lstStyle/>
          <a:p>
            <a:endParaRPr lang="en-PL"/>
          </a:p>
        </p:txBody>
      </p:sp>
      <p:sp>
        <p:nvSpPr>
          <p:cNvPr id="5" name="Slide Number Placeholder 4"/>
          <p:cNvSpPr>
            <a:spLocks noGrp="1"/>
          </p:cNvSpPr>
          <p:nvPr>
            <p:ph type="sldNum" sz="quarter" idx="12"/>
          </p:nvPr>
        </p:nvSpPr>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217858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71AD0-36E5-A943-A886-C260D9F2BF92}" type="datetime1">
              <a:rPr lang="pl-PL" smtClean="0"/>
              <a:t>13.09.2023</a:t>
            </a:fld>
            <a:endParaRPr lang="en-PL"/>
          </a:p>
        </p:txBody>
      </p:sp>
      <p:sp>
        <p:nvSpPr>
          <p:cNvPr id="3" name="Footer Placeholder 2"/>
          <p:cNvSpPr>
            <a:spLocks noGrp="1"/>
          </p:cNvSpPr>
          <p:nvPr>
            <p:ph type="ftr" sz="quarter" idx="11"/>
          </p:nvPr>
        </p:nvSpPr>
        <p:spPr/>
        <p:txBody>
          <a:bodyPr/>
          <a:lstStyle/>
          <a:p>
            <a:endParaRPr lang="en-PL"/>
          </a:p>
        </p:txBody>
      </p:sp>
      <p:sp>
        <p:nvSpPr>
          <p:cNvPr id="4" name="Slide Number Placeholder 3"/>
          <p:cNvSpPr>
            <a:spLocks noGrp="1"/>
          </p:cNvSpPr>
          <p:nvPr>
            <p:ph type="sldNum" sz="quarter" idx="12"/>
          </p:nvPr>
        </p:nvSpPr>
        <p:spPr/>
        <p:txBody>
          <a:bodyPr/>
          <a:lstStyle/>
          <a:p>
            <a:fld id="{D2820A5A-B2AC-F245-ABFF-8AC5B807532A}" type="slidenum">
              <a:rPr lang="en-PL" smtClean="0"/>
              <a:t>‹#›</a:t>
            </a:fld>
            <a:endParaRPr lang="en-PL"/>
          </a:p>
        </p:txBody>
      </p:sp>
    </p:spTree>
    <p:extLst>
      <p:ext uri="{BB962C8B-B14F-4D97-AF65-F5344CB8AC3E}">
        <p14:creationId xmlns:p14="http://schemas.microsoft.com/office/powerpoint/2010/main" val="606695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9F7E96E1-96D5-9745-8B7D-3DAC3931F80E}" type="datetime1">
              <a:rPr lang="pl-PL" smtClean="0"/>
              <a:t>13.09.2023</a:t>
            </a:fld>
            <a:endParaRPr lang="en-PL"/>
          </a:p>
        </p:txBody>
      </p:sp>
      <p:sp>
        <p:nvSpPr>
          <p:cNvPr id="9" name="Footer Placeholder 8"/>
          <p:cNvSpPr>
            <a:spLocks noGrp="1"/>
          </p:cNvSpPr>
          <p:nvPr>
            <p:ph type="ftr" sz="quarter" idx="11"/>
          </p:nvPr>
        </p:nvSpPr>
        <p:spPr/>
        <p:txBody>
          <a:bodyPr/>
          <a:lstStyle>
            <a:lvl1pPr algn="r">
              <a:defRPr/>
            </a:lvl1pPr>
          </a:lstStyle>
          <a:p>
            <a:endParaRPr lang="en-PL"/>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2820A5A-B2AC-F245-ABFF-8AC5B807532A}" type="slidenum">
              <a:rPr lang="en-PL" smtClean="0"/>
              <a:t>‹#›</a:t>
            </a:fld>
            <a:endParaRPr lang="en-P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794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ADF6659-A4BC-6644-871D-8ABF6B4E83A7}" type="datetime1">
              <a:rPr lang="pl-PL" smtClean="0"/>
              <a:t>13.09.2023</a:t>
            </a:fld>
            <a:endParaRPr lang="en-P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PL"/>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2820A5A-B2AC-F245-ABFF-8AC5B807532A}" type="slidenum">
              <a:rPr lang="en-PL" smtClean="0"/>
              <a:t>‹#›</a:t>
            </a:fld>
            <a:endParaRPr lang="en-P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649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91308C2-5E4B-1D41-B812-B7CDD3527E01}" type="datetime1">
              <a:rPr lang="pl-PL" smtClean="0"/>
              <a:t>13.09.2023</a:t>
            </a:fld>
            <a:endParaRPr lang="en-PL"/>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PL"/>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2820A5A-B2AC-F245-ABFF-8AC5B807532A}" type="slidenum">
              <a:rPr lang="en-PL" smtClean="0"/>
              <a:t>‹#›</a:t>
            </a:fld>
            <a:endParaRPr lang="en-PL"/>
          </a:p>
        </p:txBody>
      </p:sp>
    </p:spTree>
    <p:extLst>
      <p:ext uri="{BB962C8B-B14F-4D97-AF65-F5344CB8AC3E}">
        <p14:creationId xmlns:p14="http://schemas.microsoft.com/office/powerpoint/2010/main" val="585860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8.png"/><Relationship Id="rId5" Type="http://schemas.openxmlformats.org/officeDocument/2006/relationships/image" Target="../media/image83.png"/><Relationship Id="rId4" Type="http://schemas.openxmlformats.org/officeDocument/2006/relationships/notesSlide" Target="../notesSlides/notesSlide5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4.wav"/><Relationship Id="rId7"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52.png"/><Relationship Id="rId5" Type="http://schemas.microsoft.com/office/2007/relationships/media" Target="../media/media5.wav"/><Relationship Id="rId10" Type="http://schemas.openxmlformats.org/officeDocument/2006/relationships/image" Target="../media/image51.png"/><Relationship Id="rId4" Type="http://schemas.openxmlformats.org/officeDocument/2006/relationships/audio" Target="../media/media4.wav"/><Relationship Id="rId9" Type="http://schemas.openxmlformats.org/officeDocument/2006/relationships/image" Target="../media/image18.png"/></Relationships>
</file>

<file path=ppt/slides/_rels/slide76.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53.png"/><Relationship Id="rId3" Type="http://schemas.microsoft.com/office/2007/relationships/media" Target="../media/media7.wav"/><Relationship Id="rId7" Type="http://schemas.microsoft.com/office/2007/relationships/media" Target="../media/media9.wav"/><Relationship Id="rId12" Type="http://schemas.openxmlformats.org/officeDocument/2006/relationships/image" Target="../media/image18.png"/><Relationship Id="rId17" Type="http://schemas.openxmlformats.org/officeDocument/2006/relationships/image" Target="../media/image57.png"/><Relationship Id="rId2" Type="http://schemas.openxmlformats.org/officeDocument/2006/relationships/audio" Target="../media/media6.wav"/><Relationship Id="rId16" Type="http://schemas.openxmlformats.org/officeDocument/2006/relationships/image" Target="../media/image56.png"/><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slideLayout" Target="../slideLayouts/slideLayout2.xml"/><Relationship Id="rId5" Type="http://schemas.microsoft.com/office/2007/relationships/media" Target="../media/media8.wav"/><Relationship Id="rId15" Type="http://schemas.openxmlformats.org/officeDocument/2006/relationships/image" Target="../media/image55.png"/><Relationship Id="rId10" Type="http://schemas.openxmlformats.org/officeDocument/2006/relationships/audio" Target="../media/media10.wav"/><Relationship Id="rId4" Type="http://schemas.openxmlformats.org/officeDocument/2006/relationships/audio" Target="../media/media7.wav"/><Relationship Id="rId9" Type="http://schemas.microsoft.com/office/2007/relationships/media" Target="../media/media10.wav"/><Relationship Id="rId14" Type="http://schemas.openxmlformats.org/officeDocument/2006/relationships/image" Target="../media/image54.png"/></Relationships>
</file>

<file path=ppt/slides/_rels/slide7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2.wav"/><Relationship Id="rId7" Type="http://schemas.openxmlformats.org/officeDocument/2006/relationships/image" Target="../media/image18.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59.png"/></Relationships>
</file>

<file path=ppt/slides/_rels/slide78.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microsoft.com/office/2007/relationships/media" Target="../media/media14.mp4"/><Relationship Id="rId7"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video" Target="../media/media15.mp4"/><Relationship Id="rId5" Type="http://schemas.microsoft.com/office/2007/relationships/media" Target="../media/media15.mp4"/><Relationship Id="rId4" Type="http://schemas.openxmlformats.org/officeDocument/2006/relationships/video" Target="../media/media14.mp4"/><Relationship Id="rId9" Type="http://schemas.openxmlformats.org/officeDocument/2006/relationships/image" Target="../media/image60.jp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D685-C6B6-C503-5455-08C9A2502C25}"/>
              </a:ext>
            </a:extLst>
          </p:cNvPr>
          <p:cNvSpPr>
            <a:spLocks noGrp="1"/>
          </p:cNvSpPr>
          <p:nvPr>
            <p:ph type="ctrTitle"/>
          </p:nvPr>
        </p:nvSpPr>
        <p:spPr>
          <a:xfrm>
            <a:off x="1561708" y="2257518"/>
            <a:ext cx="9068586" cy="2590800"/>
          </a:xfrm>
        </p:spPr>
        <p:txBody>
          <a:bodyPr>
            <a:noAutofit/>
          </a:bodyPr>
          <a:lstStyle/>
          <a:p>
            <a:r>
              <a:rPr lang="en-PL" sz="4100" b="1" dirty="0"/>
              <a:t>Cross-linguistic influence and sibilant production: An acoustic analysis of voiceless retroflex and non-retroflex sibilants in L1 Polish, L2 English, L3 Norwegian learners</a:t>
            </a:r>
          </a:p>
        </p:txBody>
      </p:sp>
      <p:sp>
        <p:nvSpPr>
          <p:cNvPr id="3" name="Subtitle 2">
            <a:extLst>
              <a:ext uri="{FF2B5EF4-FFF2-40B4-BE49-F238E27FC236}">
                <a16:creationId xmlns:a16="http://schemas.microsoft.com/office/drawing/2014/main" id="{E9CAC603-2075-22B3-85D9-0886F65BA0DF}"/>
              </a:ext>
            </a:extLst>
          </p:cNvPr>
          <p:cNvSpPr>
            <a:spLocks noGrp="1"/>
          </p:cNvSpPr>
          <p:nvPr>
            <p:ph type="subTitle" idx="1"/>
          </p:nvPr>
        </p:nvSpPr>
        <p:spPr>
          <a:xfrm>
            <a:off x="1246909" y="5056136"/>
            <a:ext cx="9698181" cy="457201"/>
          </a:xfrm>
        </p:spPr>
        <p:txBody>
          <a:bodyPr>
            <a:noAutofit/>
          </a:bodyPr>
          <a:lstStyle/>
          <a:p>
            <a:r>
              <a:rPr lang="en-PL" sz="2100" b="1" dirty="0"/>
              <a:t>Tristan Czarnecki-Verner, Jarek Weckwerth &amp; Magdalena Wrembel</a:t>
            </a:r>
          </a:p>
        </p:txBody>
      </p:sp>
    </p:spTree>
    <p:extLst>
      <p:ext uri="{BB962C8B-B14F-4D97-AF65-F5344CB8AC3E}">
        <p14:creationId xmlns:p14="http://schemas.microsoft.com/office/powerpoint/2010/main" val="109117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45D9D-02A5-0256-9270-3C83DA4322DB}"/>
              </a:ext>
            </a:extLst>
          </p:cNvPr>
          <p:cNvSpPr>
            <a:spLocks noGrp="1"/>
          </p:cNvSpPr>
          <p:nvPr>
            <p:ph type="title"/>
          </p:nvPr>
        </p:nvSpPr>
        <p:spPr/>
        <p:txBody>
          <a:bodyPr>
            <a:normAutofit fontScale="90000"/>
          </a:bodyPr>
          <a:lstStyle/>
          <a:p>
            <a:r>
              <a:rPr lang="en-PL" b="1" dirty="0"/>
              <a:t>Assessing sibilant inventories via spectral moments</a:t>
            </a:r>
          </a:p>
        </p:txBody>
      </p:sp>
      <p:sp>
        <p:nvSpPr>
          <p:cNvPr id="3" name="Content Placeholder 2">
            <a:extLst>
              <a:ext uri="{FF2B5EF4-FFF2-40B4-BE49-F238E27FC236}">
                <a16:creationId xmlns:a16="http://schemas.microsoft.com/office/drawing/2014/main" id="{D74A3FE4-B1BF-575A-C947-E551AB81D2E9}"/>
              </a:ext>
            </a:extLst>
          </p:cNvPr>
          <p:cNvSpPr>
            <a:spLocks noGrp="1"/>
          </p:cNvSpPr>
          <p:nvPr>
            <p:ph idx="1"/>
          </p:nvPr>
        </p:nvSpPr>
        <p:spPr/>
        <p:txBody>
          <a:bodyPr>
            <a:normAutofit/>
          </a:bodyPr>
          <a:lstStyle/>
          <a:p>
            <a:r>
              <a:rPr lang="en-GB" sz="2400" dirty="0">
                <a:effectLst/>
              </a:rPr>
              <a:t>We will assess the sibilants according to acoustic measures grounded in previous literature (</a:t>
            </a:r>
            <a:r>
              <a:rPr lang="en-GB" sz="2400" dirty="0" err="1">
                <a:effectLst/>
              </a:rPr>
              <a:t>Jongman</a:t>
            </a:r>
            <a:r>
              <a:rPr lang="en-GB" sz="2400" dirty="0">
                <a:effectLst/>
              </a:rPr>
              <a:t>, Wayland &amp; Wong, 2000; </a:t>
            </a:r>
            <a:r>
              <a:rPr lang="en-GB" sz="2400" dirty="0" err="1">
                <a:effectLst/>
              </a:rPr>
              <a:t>Nirgianaki</a:t>
            </a:r>
            <a:r>
              <a:rPr lang="en-GB" sz="2400" dirty="0">
                <a:effectLst/>
              </a:rPr>
              <a:t>, 2014; Lee, 2020) </a:t>
            </a:r>
          </a:p>
          <a:p>
            <a:pPr lvl="1"/>
            <a:r>
              <a:rPr lang="en-GB" sz="2400" dirty="0">
                <a:effectLst/>
              </a:rPr>
              <a:t>Spectral moments:</a:t>
            </a:r>
          </a:p>
          <a:p>
            <a:pPr lvl="2"/>
            <a:r>
              <a:rPr lang="en-GB" sz="2400" dirty="0" err="1">
                <a:effectLst/>
              </a:rPr>
              <a:t>Center</a:t>
            </a:r>
            <a:r>
              <a:rPr lang="en-GB" sz="2400" dirty="0">
                <a:effectLst/>
              </a:rPr>
              <a:t> of </a:t>
            </a:r>
            <a:r>
              <a:rPr lang="en-GB" sz="2400" dirty="0"/>
              <a:t>g</a:t>
            </a:r>
            <a:r>
              <a:rPr lang="en-GB" sz="2400" dirty="0">
                <a:effectLst/>
              </a:rPr>
              <a:t>ravity (spectral mean)</a:t>
            </a:r>
          </a:p>
          <a:p>
            <a:pPr lvl="2"/>
            <a:r>
              <a:rPr lang="en-GB" sz="2400" dirty="0">
                <a:effectLst/>
              </a:rPr>
              <a:t>Spread (variance)</a:t>
            </a:r>
          </a:p>
          <a:p>
            <a:pPr lvl="2"/>
            <a:r>
              <a:rPr lang="en-GB" sz="2400" dirty="0">
                <a:effectLst/>
              </a:rPr>
              <a:t>Skewness  </a:t>
            </a:r>
          </a:p>
          <a:p>
            <a:pPr lvl="2"/>
            <a:r>
              <a:rPr lang="en-GB" sz="2400" dirty="0">
                <a:effectLst/>
              </a:rPr>
              <a:t>Kurtosis </a:t>
            </a:r>
          </a:p>
          <a:p>
            <a:pPr lvl="1"/>
            <a:endParaRPr lang="en-GB" sz="2400" dirty="0"/>
          </a:p>
          <a:p>
            <a:endParaRPr lang="en-PL" sz="2400" dirty="0"/>
          </a:p>
        </p:txBody>
      </p:sp>
      <p:sp>
        <p:nvSpPr>
          <p:cNvPr id="4" name="Slide Number Placeholder 3">
            <a:extLst>
              <a:ext uri="{FF2B5EF4-FFF2-40B4-BE49-F238E27FC236}">
                <a16:creationId xmlns:a16="http://schemas.microsoft.com/office/drawing/2014/main" id="{EA727BAD-209B-F7A7-825B-80E2295AA777}"/>
              </a:ext>
            </a:extLst>
          </p:cNvPr>
          <p:cNvSpPr>
            <a:spLocks noGrp="1"/>
          </p:cNvSpPr>
          <p:nvPr>
            <p:ph type="sldNum" sz="quarter" idx="12"/>
          </p:nvPr>
        </p:nvSpPr>
        <p:spPr/>
        <p:txBody>
          <a:bodyPr/>
          <a:lstStyle/>
          <a:p>
            <a:fld id="{D2820A5A-B2AC-F245-ABFF-8AC5B807532A}" type="slidenum">
              <a:rPr lang="en-PL" smtClean="0"/>
              <a:t>10</a:t>
            </a:fld>
            <a:endParaRPr lang="en-PL"/>
          </a:p>
        </p:txBody>
      </p:sp>
      <p:sp>
        <p:nvSpPr>
          <p:cNvPr id="5" name="Rectangle 2">
            <a:extLst>
              <a:ext uri="{FF2B5EF4-FFF2-40B4-BE49-F238E27FC236}">
                <a16:creationId xmlns:a16="http://schemas.microsoft.com/office/drawing/2014/main" id="{F14573F1-A8F5-3FE7-F54C-8661E867B012}"/>
              </a:ext>
            </a:extLst>
          </p:cNvPr>
          <p:cNvSpPr>
            <a:spLocks noChangeArrowheads="1"/>
          </p:cNvSpPr>
          <p:nvPr/>
        </p:nvSpPr>
        <p:spPr bwMode="auto">
          <a:xfrm>
            <a:off x="5372099" y="39044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PL"/>
          </a:p>
        </p:txBody>
      </p:sp>
      <p:pic>
        <p:nvPicPr>
          <p:cNvPr id="1025" name="Picture 3">
            <a:extLst>
              <a:ext uri="{FF2B5EF4-FFF2-40B4-BE49-F238E27FC236}">
                <a16:creationId xmlns:a16="http://schemas.microsoft.com/office/drawing/2014/main" id="{BB43C6B5-6D15-AE6F-CB4D-03C4D497C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786"/>
          <a:stretch>
            <a:fillRect/>
          </a:stretch>
        </p:blipFill>
        <p:spPr bwMode="auto">
          <a:xfrm>
            <a:off x="6243636" y="4361606"/>
            <a:ext cx="5534969" cy="942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483032C3-7BA8-AA77-8639-B11FC713F36D}"/>
              </a:ext>
            </a:extLst>
          </p:cNvPr>
          <p:cNvSpPr>
            <a:spLocks noChangeArrowheads="1"/>
          </p:cNvSpPr>
          <p:nvPr/>
        </p:nvSpPr>
        <p:spPr bwMode="auto">
          <a:xfrm>
            <a:off x="6224587" y="5390849"/>
            <a:ext cx="49279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PL" sz="1200" b="1" i="0" u="none" strike="noStrike" cap="none" normalizeH="0" baseline="0" dirty="0">
                <a:ln>
                  <a:noFill/>
                </a:ln>
                <a:solidFill>
                  <a:srgbClr val="000000"/>
                </a:solidFill>
                <a:effectLst/>
                <a:ea typeface="Times New Roman" panose="02020603050405020304" pitchFamily="18" charset="0"/>
              </a:rPr>
              <a:t>Schematic distribution of sibilants according to spectral mean </a:t>
            </a:r>
            <a:br>
              <a:rPr kumimoji="0" lang="en-US" altLang="en-PL" sz="1200" b="1" i="0" u="none" strike="noStrike" cap="none" normalizeH="0" baseline="0" dirty="0">
                <a:ln>
                  <a:noFill/>
                </a:ln>
                <a:solidFill>
                  <a:srgbClr val="000000"/>
                </a:solidFill>
                <a:effectLst/>
                <a:ea typeface="Times New Roman" panose="02020603050405020304" pitchFamily="18" charset="0"/>
              </a:rPr>
            </a:br>
            <a:r>
              <a:rPr kumimoji="0" lang="en-US" altLang="en-PL" sz="1200" b="0" i="0" u="none" strike="noStrike" cap="none" normalizeH="0" baseline="0" dirty="0">
                <a:ln>
                  <a:noFill/>
                </a:ln>
                <a:solidFill>
                  <a:srgbClr val="000000"/>
                </a:solidFill>
                <a:effectLst/>
                <a:ea typeface="Times New Roman" panose="02020603050405020304" pitchFamily="18" charset="0"/>
              </a:rPr>
              <a:t>(from</a:t>
            </a:r>
            <a:r>
              <a:rPr kumimoji="0" lang="en-US" altLang="en-PL" sz="1200" b="1" i="0" u="none" strike="noStrike" cap="none" normalizeH="0" baseline="0" dirty="0">
                <a:ln>
                  <a:noFill/>
                </a:ln>
                <a:solidFill>
                  <a:srgbClr val="000000"/>
                </a:solidFill>
                <a:effectLst/>
                <a:ea typeface="Times New Roman" panose="02020603050405020304" pitchFamily="18" charset="0"/>
              </a:rPr>
              <a:t> </a:t>
            </a:r>
            <a:r>
              <a:rPr kumimoji="0" lang="en-US" altLang="en-PL" sz="1200" b="0" i="0" u="none" strike="noStrike" cap="none" normalizeH="0" baseline="0" dirty="0">
                <a:ln>
                  <a:noFill/>
                </a:ln>
                <a:solidFill>
                  <a:srgbClr val="000000"/>
                </a:solidFill>
                <a:effectLst/>
                <a:ea typeface="Times New Roman" panose="02020603050405020304" pitchFamily="18" charset="0"/>
              </a:rPr>
              <a:t>Boersma &amp; Hamann, 2008)</a:t>
            </a:r>
            <a:r>
              <a:rPr kumimoji="0" lang="en-US" altLang="en-PL" sz="1000" b="0" i="0" u="none" strike="noStrike" cap="none" normalizeH="0" baseline="0" dirty="0">
                <a:ln>
                  <a:noFill/>
                </a:ln>
                <a:solidFill>
                  <a:schemeClr val="tx1"/>
                </a:solidFill>
                <a:effectLst/>
              </a:rPr>
              <a:t> </a:t>
            </a:r>
            <a:endParaRPr kumimoji="0" lang="en-US" altLang="en-PL"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6742481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L1 Polish /s/</a:t>
            </a:r>
          </a:p>
        </p:txBody>
      </p:sp>
      <p:graphicFrame>
        <p:nvGraphicFramePr>
          <p:cNvPr id="5" name="Table 4">
            <a:extLst>
              <a:ext uri="{FF2B5EF4-FFF2-40B4-BE49-F238E27FC236}">
                <a16:creationId xmlns:a16="http://schemas.microsoft.com/office/drawing/2014/main" id="{C8C0E741-CC74-9613-E65C-33B0984CB9AE}"/>
              </a:ext>
            </a:extLst>
          </p:cNvPr>
          <p:cNvGraphicFramePr>
            <a:graphicFrameLocks noGrp="1"/>
          </p:cNvGraphicFramePr>
          <p:nvPr/>
        </p:nvGraphicFramePr>
        <p:xfrm>
          <a:off x="2043952" y="1690688"/>
          <a:ext cx="6451599" cy="4439285"/>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2225469905"/>
                    </a:ext>
                  </a:extLst>
                </a:gridCol>
                <a:gridCol w="600458">
                  <a:extLst>
                    <a:ext uri="{9D8B030D-6E8A-4147-A177-3AD203B41FA5}">
                      <a16:colId xmlns:a16="http://schemas.microsoft.com/office/drawing/2014/main" val="189456437"/>
                    </a:ext>
                  </a:extLst>
                </a:gridCol>
                <a:gridCol w="1054448">
                  <a:extLst>
                    <a:ext uri="{9D8B030D-6E8A-4147-A177-3AD203B41FA5}">
                      <a16:colId xmlns:a16="http://schemas.microsoft.com/office/drawing/2014/main" val="3937674588"/>
                    </a:ext>
                  </a:extLst>
                </a:gridCol>
                <a:gridCol w="2891331">
                  <a:extLst>
                    <a:ext uri="{9D8B030D-6E8A-4147-A177-3AD203B41FA5}">
                      <a16:colId xmlns:a16="http://schemas.microsoft.com/office/drawing/2014/main" val="3711873838"/>
                    </a:ext>
                  </a:extLst>
                </a:gridCol>
                <a:gridCol w="1077909">
                  <a:extLst>
                    <a:ext uri="{9D8B030D-6E8A-4147-A177-3AD203B41FA5}">
                      <a16:colId xmlns:a16="http://schemas.microsoft.com/office/drawing/2014/main" val="4283234573"/>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a:effectLst/>
                        </a:rPr>
                        <a:t>IPA</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a:effectLst/>
                        </a:rPr>
                        <a:t>Orthography</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44661494"/>
                  </a:ext>
                </a:extLst>
              </a:tr>
              <a:tr h="203200">
                <a:tc>
                  <a:txBody>
                    <a:bodyPr/>
                    <a:lstStyle/>
                    <a:p>
                      <a:pPr algn="r" fontAlgn="b"/>
                      <a:r>
                        <a:rPr lang="en-PL" sz="1200" u="none" strike="noStrike">
                          <a:effectLst/>
                        </a:rPr>
                        <a:t>20</a:t>
                      </a:r>
                      <a:endParaRPr lang="en-PL"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Pisarz rysuje słowami.</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a:effectLst/>
                        </a:rPr>
                        <a:t>rysuje</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409163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Żaba chętnie pląsa w deszczu.</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pląsa</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9428168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Sportowiec masuje swoje mięśnie.</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masuje</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3040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Chłopiec złamał zasady gry.</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zasady</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98511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Kucharz gotuje kiełbasę z grzybami.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kiełbasę</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76828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Chora kobieta nie nosi maseczki.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maseczki</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386186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Rolnik od czasu do czasu uprawia grzyby.</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a:effectLst/>
                        </a:rPr>
                        <a:t>czasu (second )</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745954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Kupiec zgubił pasek na lotnisku.</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pasek</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018901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Aktorka nie zna osoby w okularach.</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osoby</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4638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Jednorożec to niesamowite zwierzę.</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niesamowite</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053815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Autor skończył pisać nową powieść.</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pisać</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490406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Król wysyła list do swojej córki.</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wysyła</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515012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Prawnik ma interesy do załatwienia.</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interesy</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022911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Bałwanek miał nosek z marchewki.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nosek</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087423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Lwy lubią jeść mięso gazeli.</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mięso</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69911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Kolega z innej klasy kupił nam ciasto.</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klasy</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230489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Ten chleb jest posypany mąką.</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posypany</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663287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To jest chiński film z polskimi napisami.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napisami</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5196580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Pokojówka prasuje pościel.</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prasuje</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04091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err="1">
                          <a:effectLst/>
                        </a:rPr>
                        <a:t>Zepsuty</a:t>
                      </a:r>
                      <a:r>
                        <a:rPr lang="en-GB" sz="1200" u="none" strike="noStrike" dirty="0">
                          <a:effectLst/>
                        </a:rPr>
                        <a:t> </a:t>
                      </a:r>
                      <a:r>
                        <a:rPr lang="en-GB" sz="1200" u="none" strike="noStrike" dirty="0" err="1">
                          <a:effectLst/>
                        </a:rPr>
                        <a:t>odkurzacz</a:t>
                      </a:r>
                      <a:r>
                        <a:rPr lang="en-GB" sz="1200" u="none" strike="noStrike" dirty="0">
                          <a:effectLst/>
                        </a:rPr>
                        <a:t> </a:t>
                      </a:r>
                      <a:r>
                        <a:rPr lang="en-GB" sz="1200" u="none" strike="noStrike" dirty="0" err="1">
                          <a:effectLst/>
                        </a:rPr>
                        <a:t>nie</a:t>
                      </a:r>
                      <a:r>
                        <a:rPr lang="en-GB" sz="1200" u="none" strike="noStrike" dirty="0">
                          <a:effectLst/>
                        </a:rPr>
                        <a:t> </a:t>
                      </a:r>
                      <a:r>
                        <a:rPr lang="en-GB" sz="1200" u="none" strike="noStrike" dirty="0" err="1">
                          <a:effectLst/>
                        </a:rPr>
                        <a:t>zasysa</a:t>
                      </a:r>
                      <a:r>
                        <a:rPr lang="en-GB" sz="1200" u="none" strike="noStrike" dirty="0">
                          <a:effectLst/>
                        </a:rPr>
                        <a:t> </a:t>
                      </a:r>
                      <a:r>
                        <a:rPr lang="en-GB" sz="1200" u="none" strike="noStrike" dirty="0" err="1">
                          <a:effectLst/>
                        </a:rPr>
                        <a:t>brudu</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i="0" u="none" strike="noStrike" dirty="0" err="1">
                          <a:effectLst/>
                        </a:rPr>
                        <a:t>zasysa</a:t>
                      </a:r>
                      <a:r>
                        <a:rPr lang="en-GB" sz="1200" i="0" u="none" strike="noStrike" dirty="0">
                          <a:effectLst/>
                        </a:rPr>
                        <a:t> (first s)</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83826928"/>
                  </a:ext>
                </a:extLst>
              </a:tr>
            </a:tbl>
          </a:graphicData>
        </a:graphic>
      </p:graphicFrame>
    </p:spTree>
    <p:extLst>
      <p:ext uri="{BB962C8B-B14F-4D97-AF65-F5344CB8AC3E}">
        <p14:creationId xmlns:p14="http://schemas.microsoft.com/office/powerpoint/2010/main" val="3143452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a:xfrm>
            <a:off x="1066800" y="0"/>
            <a:ext cx="10058400" cy="1371600"/>
          </a:xfrm>
        </p:spPr>
        <p:txBody>
          <a:bodyPr/>
          <a:lstStyle/>
          <a:p>
            <a:r>
              <a:rPr lang="en-PL" b="1" dirty="0">
                <a:latin typeface="Times" pitchFamily="2" charset="0"/>
              </a:rPr>
              <a:t>L1 Polish &lt;sz&gt;</a:t>
            </a:r>
          </a:p>
        </p:txBody>
      </p:sp>
      <p:graphicFrame>
        <p:nvGraphicFramePr>
          <p:cNvPr id="5" name="Table 4">
            <a:extLst>
              <a:ext uri="{FF2B5EF4-FFF2-40B4-BE49-F238E27FC236}">
                <a16:creationId xmlns:a16="http://schemas.microsoft.com/office/drawing/2014/main" id="{C8C0E741-CC74-9613-E65C-33B0984CB9AE}"/>
              </a:ext>
            </a:extLst>
          </p:cNvPr>
          <p:cNvGraphicFramePr>
            <a:graphicFrameLocks noGrp="1"/>
          </p:cNvGraphicFramePr>
          <p:nvPr/>
        </p:nvGraphicFramePr>
        <p:xfrm>
          <a:off x="2043952" y="1299617"/>
          <a:ext cx="6451599" cy="4439285"/>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2225469905"/>
                    </a:ext>
                  </a:extLst>
                </a:gridCol>
                <a:gridCol w="614745">
                  <a:extLst>
                    <a:ext uri="{9D8B030D-6E8A-4147-A177-3AD203B41FA5}">
                      <a16:colId xmlns:a16="http://schemas.microsoft.com/office/drawing/2014/main" val="189456437"/>
                    </a:ext>
                  </a:extLst>
                </a:gridCol>
                <a:gridCol w="1085850">
                  <a:extLst>
                    <a:ext uri="{9D8B030D-6E8A-4147-A177-3AD203B41FA5}">
                      <a16:colId xmlns:a16="http://schemas.microsoft.com/office/drawing/2014/main" val="3937674588"/>
                    </a:ext>
                  </a:extLst>
                </a:gridCol>
                <a:gridCol w="2845642">
                  <a:extLst>
                    <a:ext uri="{9D8B030D-6E8A-4147-A177-3AD203B41FA5}">
                      <a16:colId xmlns:a16="http://schemas.microsoft.com/office/drawing/2014/main" val="3711873838"/>
                    </a:ext>
                  </a:extLst>
                </a:gridCol>
                <a:gridCol w="1077909">
                  <a:extLst>
                    <a:ext uri="{9D8B030D-6E8A-4147-A177-3AD203B41FA5}">
                      <a16:colId xmlns:a16="http://schemas.microsoft.com/office/drawing/2014/main" val="4283234573"/>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IPA</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Orthography</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444661494"/>
                  </a:ext>
                </a:extLst>
              </a:tr>
              <a:tr h="203200">
                <a:tc>
                  <a:txBody>
                    <a:bodyPr/>
                    <a:lstStyle/>
                    <a:p>
                      <a:pPr algn="r" fontAlgn="b"/>
                      <a:r>
                        <a:rPr lang="en-PL" sz="1200" u="none" strike="noStrike" dirty="0">
                          <a:effectLst/>
                        </a:rPr>
                        <a:t>20</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Pisarz rysuje słowami.</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rysuje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674091631"/>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Żaba chętnie pląsa w deszczu.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pląsa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94281683"/>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Sportowiec masuje swoje mięśnie.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masuje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7230409"/>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Chłopiec złamał zasady gry.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zasady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5898511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Kucharz gotuje kiełbasę z grzybami.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kiełbasę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447682827"/>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Chora kobieta nie nosi maseczki.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maseczki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3386186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Rolnik od czasu do czasu </a:t>
                      </a:r>
                      <a:r>
                        <a:rPr lang="en-GB" sz="1200" u="none" strike="noStrike" dirty="0" err="1">
                          <a:effectLst/>
                        </a:rPr>
                        <a:t>uprawia</a:t>
                      </a:r>
                      <a:r>
                        <a:rPr lang="en-GB" sz="1200" u="none" strike="noStrike" dirty="0">
                          <a:effectLst/>
                        </a:rPr>
                        <a:t> </a:t>
                      </a:r>
                      <a:r>
                        <a:rPr lang="en-GB" sz="1200" u="none" strike="noStrike" dirty="0" err="1">
                          <a:effectLst/>
                        </a:rPr>
                        <a:t>grzyby</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czasu (second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10745954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Kupiec zgubił pasek na lotnisku.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pasek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50189014"/>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Aktorka</a:t>
                      </a:r>
                      <a:r>
                        <a:rPr lang="en-GB" sz="1200" u="none" strike="noStrike" dirty="0">
                          <a:effectLst/>
                        </a:rPr>
                        <a:t> </a:t>
                      </a:r>
                      <a:r>
                        <a:rPr lang="en-GB" sz="1200" u="none" strike="noStrike" dirty="0" err="1">
                          <a:effectLst/>
                        </a:rPr>
                        <a:t>nie</a:t>
                      </a:r>
                      <a:r>
                        <a:rPr lang="en-GB" sz="1200" u="none" strike="noStrike" dirty="0">
                          <a:effectLst/>
                        </a:rPr>
                        <a:t> </a:t>
                      </a:r>
                      <a:r>
                        <a:rPr lang="en-GB" sz="1200" u="none" strike="noStrike" dirty="0" err="1">
                          <a:effectLst/>
                        </a:rPr>
                        <a:t>zna</a:t>
                      </a:r>
                      <a:r>
                        <a:rPr lang="en-GB" sz="1200" u="none" strike="noStrike" dirty="0">
                          <a:effectLst/>
                        </a:rPr>
                        <a:t> </a:t>
                      </a:r>
                      <a:r>
                        <a:rPr lang="en-GB" sz="1200" u="none" strike="noStrike" dirty="0" err="1">
                          <a:effectLst/>
                        </a:rPr>
                        <a:t>osoby</a:t>
                      </a:r>
                      <a:r>
                        <a:rPr lang="en-GB" sz="1200" u="none" strike="noStrike" dirty="0">
                          <a:effectLst/>
                        </a:rPr>
                        <a:t> w </a:t>
                      </a:r>
                      <a:r>
                        <a:rPr lang="en-GB" sz="1200" u="none" strike="noStrike" dirty="0" err="1">
                          <a:effectLst/>
                        </a:rPr>
                        <a:t>okularach</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osoby</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34638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Jednorożec to niesamowite zwierzę.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niesamowite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4053815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Autor skończył pisać nową powieść.</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pisać</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9490406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Król wysyła list do swojej córki.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wysyła</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41515012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Prawnik ma interesy do załatwienia.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interesy</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16022911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Bałwanek miał nosek z marchewki.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nosek</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4087423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Lwy lubią jeść mięso gazeli.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mięso</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6269911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Kolega z innej klasy kupił nam ciasto.</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klasy</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6230489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Ten chleb jest posypany mąką.</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posypany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62663287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To jest chiński film z polskimi napisami.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napisami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65196580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Pokojówka prasuje pościel.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prasuje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404091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Zepsuty</a:t>
                      </a:r>
                      <a:r>
                        <a:rPr lang="en-GB" sz="1200" u="none" strike="noStrike" dirty="0">
                          <a:effectLst/>
                        </a:rPr>
                        <a:t> </a:t>
                      </a:r>
                      <a:r>
                        <a:rPr lang="en-GB" sz="1200" u="none" strike="noStrike" dirty="0" err="1">
                          <a:effectLst/>
                        </a:rPr>
                        <a:t>odkurzacz</a:t>
                      </a:r>
                      <a:r>
                        <a:rPr lang="en-GB" sz="1200" u="none" strike="noStrike" dirty="0">
                          <a:effectLst/>
                        </a:rPr>
                        <a:t> </a:t>
                      </a:r>
                      <a:r>
                        <a:rPr lang="en-GB" sz="1200" u="none" strike="noStrike" dirty="0" err="1">
                          <a:effectLst/>
                        </a:rPr>
                        <a:t>nie</a:t>
                      </a:r>
                      <a:r>
                        <a:rPr lang="en-GB" sz="1200" u="none" strike="noStrike" dirty="0">
                          <a:effectLst/>
                        </a:rPr>
                        <a:t> </a:t>
                      </a:r>
                      <a:r>
                        <a:rPr lang="en-GB" sz="1200" u="none" strike="noStrike" dirty="0" err="1">
                          <a:effectLst/>
                        </a:rPr>
                        <a:t>zasysa</a:t>
                      </a:r>
                      <a:r>
                        <a:rPr lang="en-GB" sz="1200" u="none" strike="noStrike" dirty="0">
                          <a:effectLst/>
                        </a:rPr>
                        <a:t> </a:t>
                      </a:r>
                      <a:r>
                        <a:rPr lang="en-GB" sz="1200" u="none" strike="noStrike" dirty="0" err="1">
                          <a:effectLst/>
                        </a:rPr>
                        <a:t>brudu</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zasysa</a:t>
                      </a:r>
                      <a:r>
                        <a:rPr lang="en-GB" sz="1200" u="none" strike="noStrike" dirty="0">
                          <a:effectLst/>
                        </a:rPr>
                        <a:t> (first 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783826928"/>
                  </a:ext>
                </a:extLst>
              </a:tr>
            </a:tbl>
          </a:graphicData>
        </a:graphic>
      </p:graphicFrame>
      <p:graphicFrame>
        <p:nvGraphicFramePr>
          <p:cNvPr id="4" name="Table 3">
            <a:extLst>
              <a:ext uri="{FF2B5EF4-FFF2-40B4-BE49-F238E27FC236}">
                <a16:creationId xmlns:a16="http://schemas.microsoft.com/office/drawing/2014/main" id="{CC933615-D272-7810-716B-03C85D221615}"/>
              </a:ext>
            </a:extLst>
          </p:cNvPr>
          <p:cNvGraphicFramePr>
            <a:graphicFrameLocks noGrp="1"/>
          </p:cNvGraphicFramePr>
          <p:nvPr/>
        </p:nvGraphicFramePr>
        <p:xfrm>
          <a:off x="2043952" y="1504594"/>
          <a:ext cx="6451599" cy="4752340"/>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2994184746"/>
                    </a:ext>
                  </a:extLst>
                </a:gridCol>
                <a:gridCol w="827453">
                  <a:extLst>
                    <a:ext uri="{9D8B030D-6E8A-4147-A177-3AD203B41FA5}">
                      <a16:colId xmlns:a16="http://schemas.microsoft.com/office/drawing/2014/main" val="3620957826"/>
                    </a:ext>
                  </a:extLst>
                </a:gridCol>
                <a:gridCol w="827453">
                  <a:extLst>
                    <a:ext uri="{9D8B030D-6E8A-4147-A177-3AD203B41FA5}">
                      <a16:colId xmlns:a16="http://schemas.microsoft.com/office/drawing/2014/main" val="612040398"/>
                    </a:ext>
                  </a:extLst>
                </a:gridCol>
                <a:gridCol w="2891331">
                  <a:extLst>
                    <a:ext uri="{9D8B030D-6E8A-4147-A177-3AD203B41FA5}">
                      <a16:colId xmlns:a16="http://schemas.microsoft.com/office/drawing/2014/main" val="2347627532"/>
                    </a:ext>
                  </a:extLst>
                </a:gridCol>
                <a:gridCol w="1077909">
                  <a:extLst>
                    <a:ext uri="{9D8B030D-6E8A-4147-A177-3AD203B41FA5}">
                      <a16:colId xmlns:a16="http://schemas.microsoft.com/office/drawing/2014/main" val="527628631"/>
                    </a:ext>
                  </a:extLst>
                </a:gridCol>
              </a:tblGrid>
              <a:tr h="203200">
                <a:tc>
                  <a:txBody>
                    <a:bodyPr/>
                    <a:lstStyle/>
                    <a:p>
                      <a:pPr algn="r" fontAlgn="b"/>
                      <a:r>
                        <a:rPr lang="en-PL" sz="1200" u="none" strike="noStrike" dirty="0">
                          <a:effectLst/>
                        </a:rPr>
                        <a:t>20</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Sowy słyszą myszy z daleka.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myszy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30317886"/>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Uczeń</a:t>
                      </a:r>
                      <a:r>
                        <a:rPr lang="en-GB" sz="1200" u="none" strike="noStrike" dirty="0">
                          <a:effectLst/>
                        </a:rPr>
                        <a:t> </a:t>
                      </a:r>
                      <a:r>
                        <a:rPr lang="en-GB" sz="1200" u="none" strike="noStrike" dirty="0" err="1">
                          <a:effectLst/>
                        </a:rPr>
                        <a:t>poszukuje</a:t>
                      </a:r>
                      <a:r>
                        <a:rPr lang="en-GB" sz="1200" u="none" strike="noStrike" dirty="0">
                          <a:effectLst/>
                        </a:rPr>
                        <a:t> </a:t>
                      </a:r>
                      <a:r>
                        <a:rPr lang="en-GB" sz="1200" u="none" strike="noStrike" dirty="0" err="1">
                          <a:effectLst/>
                        </a:rPr>
                        <a:t>pracy</a:t>
                      </a:r>
                      <a:r>
                        <a:rPr lang="en-GB" sz="1200" u="none" strike="noStrike" dirty="0">
                          <a:effectLst/>
                        </a:rPr>
                        <a:t> </a:t>
                      </a:r>
                      <a:r>
                        <a:rPr lang="en-GB" sz="1200" u="none" strike="noStrike" dirty="0" err="1">
                          <a:effectLst/>
                        </a:rPr>
                        <a:t>dorywczej</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poszukuje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31935352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Student </a:t>
                      </a:r>
                      <a:r>
                        <a:rPr lang="en-GB" sz="1200" u="none" strike="noStrike" dirty="0" err="1">
                          <a:effectLst/>
                        </a:rPr>
                        <a:t>przeprasza</a:t>
                      </a:r>
                      <a:r>
                        <a:rPr lang="en-GB" sz="1200" u="none" strike="noStrike" dirty="0">
                          <a:effectLst/>
                        </a:rPr>
                        <a:t> za </a:t>
                      </a:r>
                      <a:r>
                        <a:rPr lang="en-GB" sz="1200" u="none" strike="noStrike" dirty="0" err="1">
                          <a:effectLst/>
                        </a:rPr>
                        <a:t>spóźnienie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przeprasza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8597814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Wielbłąd ma mniejsze uszy niż słoń.</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uszy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01930704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Pracownik obsługuje maszyny w fabryce.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maszyny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98909866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Handlarz sprzedaje kapelusze z Chin.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kapelusze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3266494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Mnich medytuje w ciszy na szczycie góry.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ciszy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99583408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Badacz</a:t>
                      </a:r>
                      <a:r>
                        <a:rPr lang="en-GB" sz="1200" u="none" strike="noStrike" dirty="0">
                          <a:effectLst/>
                        </a:rPr>
                        <a:t> </a:t>
                      </a:r>
                      <a:r>
                        <a:rPr lang="en-GB" sz="1200" u="none" strike="noStrike" dirty="0" err="1">
                          <a:effectLst/>
                        </a:rPr>
                        <a:t>znalazł</a:t>
                      </a:r>
                      <a:r>
                        <a:rPr lang="en-GB" sz="1200" u="none" strike="noStrike" dirty="0">
                          <a:effectLst/>
                        </a:rPr>
                        <a:t> </a:t>
                      </a:r>
                      <a:r>
                        <a:rPr lang="en-GB" sz="1200" u="none" strike="noStrike" dirty="0" err="1">
                          <a:effectLst/>
                        </a:rPr>
                        <a:t>dżdżownicę</a:t>
                      </a:r>
                      <a:r>
                        <a:rPr lang="en-GB" sz="1200" u="none" strike="noStrike" dirty="0">
                          <a:effectLst/>
                        </a:rPr>
                        <a:t> w </a:t>
                      </a:r>
                      <a:r>
                        <a:rPr lang="en-GB" sz="1200" u="none" strike="noStrike" dirty="0" err="1">
                          <a:effectLst/>
                        </a:rPr>
                        <a:t>kieszeni</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kieszeni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2782842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Złodziej ukradł nasze serca.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nasze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4102513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Rektor nie otrzymał waszych wiadomości.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waszych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2523772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Nauczyciel wyszedł ze szkoły.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wyszedł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39546208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Profesorowi brakuje fiszek.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fiszek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8456026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Barman upuścił kieliszek na podłogę.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kieliszek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94869074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Dawno nie było faszystów w Polsce.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faszystów</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4308511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Skrzypek zaprzedał duszę diabłu.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duszę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387709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Podróżnice jedzą kaszę z ziołami.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kaszę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6505103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Starsza pani trzyma naszyjnik z pereł.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naszyjnik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5501374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Grzmot</a:t>
                      </a:r>
                      <a:r>
                        <a:rPr lang="en-GB" sz="1200" u="none" strike="noStrike" dirty="0">
                          <a:effectLst/>
                        </a:rPr>
                        <a:t> </a:t>
                      </a:r>
                      <a:r>
                        <a:rPr lang="en-GB" sz="1200" u="none" strike="noStrike" dirty="0" err="1">
                          <a:effectLst/>
                        </a:rPr>
                        <a:t>przestraszył</a:t>
                      </a:r>
                      <a:r>
                        <a:rPr lang="en-GB" sz="1200" u="none" strike="noStrike" dirty="0">
                          <a:effectLst/>
                        </a:rPr>
                        <a:t> </a:t>
                      </a:r>
                      <a:r>
                        <a:rPr lang="en-GB" sz="1200" u="none" strike="noStrike" dirty="0" err="1">
                          <a:effectLst/>
                        </a:rPr>
                        <a:t>małego</a:t>
                      </a:r>
                      <a:r>
                        <a:rPr lang="en-GB" sz="1200" u="none" strike="noStrike" dirty="0">
                          <a:effectLst/>
                        </a:rPr>
                        <a:t> </a:t>
                      </a:r>
                      <a:r>
                        <a:rPr lang="en-GB" sz="1200" u="none" strike="noStrike" dirty="0" err="1">
                          <a:effectLst/>
                        </a:rPr>
                        <a:t>psa.</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przestraszył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65460575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Królik</a:t>
                      </a:r>
                      <a:r>
                        <a:rPr lang="en-GB" sz="1200" u="none" strike="noStrike" dirty="0">
                          <a:effectLst/>
                        </a:rPr>
                        <a:t> </a:t>
                      </a:r>
                      <a:r>
                        <a:rPr lang="en-GB" sz="1200" u="none" strike="noStrike" dirty="0" err="1">
                          <a:effectLst/>
                        </a:rPr>
                        <a:t>spieszy</a:t>
                      </a:r>
                      <a:r>
                        <a:rPr lang="en-GB" sz="1200" u="none" strike="noStrike" dirty="0">
                          <a:effectLst/>
                        </a:rPr>
                        <a:t> </a:t>
                      </a:r>
                      <a:r>
                        <a:rPr lang="en-GB" sz="1200" u="none" strike="noStrike" dirty="0" err="1">
                          <a:effectLst/>
                        </a:rPr>
                        <a:t>się</a:t>
                      </a:r>
                      <a:r>
                        <a:rPr lang="en-GB" sz="1200" u="none" strike="noStrike" dirty="0">
                          <a:effectLst/>
                        </a:rPr>
                        <a:t> </a:t>
                      </a:r>
                      <a:r>
                        <a:rPr lang="en-GB" sz="1200" u="none" strike="noStrike" dirty="0" err="1">
                          <a:effectLst/>
                        </a:rPr>
                        <a:t>na</a:t>
                      </a:r>
                      <a:r>
                        <a:rPr lang="en-GB" sz="1200" u="none" strike="noStrike" dirty="0">
                          <a:effectLst/>
                        </a:rPr>
                        <a:t> </a:t>
                      </a:r>
                      <a:r>
                        <a:rPr lang="en-GB" sz="1200" u="none" strike="noStrike" dirty="0" err="1">
                          <a:effectLst/>
                        </a:rPr>
                        <a:t>obiad</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spieszy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6636651"/>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Biolog</a:t>
                      </a:r>
                      <a:r>
                        <a:rPr lang="en-GB" sz="1200" u="none" strike="noStrike" dirty="0">
                          <a:effectLst/>
                        </a:rPr>
                        <a:t> </a:t>
                      </a:r>
                      <a:r>
                        <a:rPr lang="en-GB" sz="1200" u="none" strike="noStrike" dirty="0" err="1">
                          <a:effectLst/>
                        </a:rPr>
                        <a:t>zasadził</a:t>
                      </a:r>
                      <a:r>
                        <a:rPr lang="en-GB" sz="1200" u="none" strike="noStrike" dirty="0">
                          <a:effectLst/>
                        </a:rPr>
                        <a:t> </a:t>
                      </a:r>
                      <a:r>
                        <a:rPr lang="en-GB" sz="1200" u="none" strike="noStrike" dirty="0" err="1">
                          <a:effectLst/>
                        </a:rPr>
                        <a:t>gruszę</a:t>
                      </a:r>
                      <a:r>
                        <a:rPr lang="en-GB" sz="1200" u="none" strike="noStrike" dirty="0">
                          <a:effectLst/>
                        </a:rPr>
                        <a:t> w </a:t>
                      </a:r>
                      <a:r>
                        <a:rPr lang="en-GB" sz="1200" u="none" strike="noStrike" dirty="0" err="1">
                          <a:effectLst/>
                        </a:rPr>
                        <a:t>swoim</a:t>
                      </a:r>
                      <a:r>
                        <a:rPr lang="en-GB" sz="1200" u="none" strike="noStrike" dirty="0">
                          <a:effectLst/>
                        </a:rPr>
                        <a:t> </a:t>
                      </a:r>
                      <a:r>
                        <a:rPr lang="en-GB" sz="1200" u="none" strike="noStrike" dirty="0" err="1">
                          <a:effectLst/>
                        </a:rPr>
                        <a:t>ogrodzie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gruszę</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691712618"/>
                  </a:ext>
                </a:extLst>
              </a:tr>
            </a:tbl>
          </a:graphicData>
        </a:graphic>
      </p:graphicFrame>
    </p:spTree>
    <p:extLst>
      <p:ext uri="{BB962C8B-B14F-4D97-AF65-F5344CB8AC3E}">
        <p14:creationId xmlns:p14="http://schemas.microsoft.com/office/powerpoint/2010/main" val="29367853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a:xfrm>
            <a:off x="1066800" y="0"/>
            <a:ext cx="10058400" cy="1371600"/>
          </a:xfrm>
        </p:spPr>
        <p:txBody>
          <a:bodyPr/>
          <a:lstStyle/>
          <a:p>
            <a:r>
              <a:rPr lang="en-PL" b="1" dirty="0">
                <a:latin typeface="Times" pitchFamily="2" charset="0"/>
              </a:rPr>
              <a:t>L1 Polish /</a:t>
            </a:r>
            <a:r>
              <a:rPr lang="en-GB" sz="4400" b="1" u="none" strike="noStrike" dirty="0" err="1">
                <a:effectLst/>
                <a:latin typeface="Times" pitchFamily="2" charset="0"/>
              </a:rPr>
              <a:t>ɕ</a:t>
            </a:r>
            <a:r>
              <a:rPr lang="en-PL" b="1" dirty="0">
                <a:latin typeface="Times" pitchFamily="2" charset="0"/>
              </a:rPr>
              <a:t>/</a:t>
            </a:r>
          </a:p>
        </p:txBody>
      </p:sp>
      <p:graphicFrame>
        <p:nvGraphicFramePr>
          <p:cNvPr id="5" name="Table 4">
            <a:extLst>
              <a:ext uri="{FF2B5EF4-FFF2-40B4-BE49-F238E27FC236}">
                <a16:creationId xmlns:a16="http://schemas.microsoft.com/office/drawing/2014/main" id="{C8C0E741-CC74-9613-E65C-33B0984CB9AE}"/>
              </a:ext>
            </a:extLst>
          </p:cNvPr>
          <p:cNvGraphicFramePr>
            <a:graphicFrameLocks noGrp="1"/>
          </p:cNvGraphicFramePr>
          <p:nvPr/>
        </p:nvGraphicFramePr>
        <p:xfrm>
          <a:off x="5130052" y="590550"/>
          <a:ext cx="6451599" cy="4611370"/>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2225469905"/>
                    </a:ext>
                  </a:extLst>
                </a:gridCol>
                <a:gridCol w="827453">
                  <a:extLst>
                    <a:ext uri="{9D8B030D-6E8A-4147-A177-3AD203B41FA5}">
                      <a16:colId xmlns:a16="http://schemas.microsoft.com/office/drawing/2014/main" val="189456437"/>
                    </a:ext>
                  </a:extLst>
                </a:gridCol>
                <a:gridCol w="827453">
                  <a:extLst>
                    <a:ext uri="{9D8B030D-6E8A-4147-A177-3AD203B41FA5}">
                      <a16:colId xmlns:a16="http://schemas.microsoft.com/office/drawing/2014/main" val="3937674588"/>
                    </a:ext>
                  </a:extLst>
                </a:gridCol>
                <a:gridCol w="2891331">
                  <a:extLst>
                    <a:ext uri="{9D8B030D-6E8A-4147-A177-3AD203B41FA5}">
                      <a16:colId xmlns:a16="http://schemas.microsoft.com/office/drawing/2014/main" val="3711873838"/>
                    </a:ext>
                  </a:extLst>
                </a:gridCol>
                <a:gridCol w="1077909">
                  <a:extLst>
                    <a:ext uri="{9D8B030D-6E8A-4147-A177-3AD203B41FA5}">
                      <a16:colId xmlns:a16="http://schemas.microsoft.com/office/drawing/2014/main" val="4283234573"/>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a:effectLst/>
                        </a:rPr>
                        <a:t>IPA</a:t>
                      </a:r>
                      <a:endParaRPr lang="en-GB" sz="1200" b="1"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a:effectLst/>
                        </a:rPr>
                        <a:t>Orthography</a:t>
                      </a:r>
                      <a:endParaRPr lang="en-GB" sz="1200" b="1"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dirty="0">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444661494"/>
                  </a:ext>
                </a:extLst>
              </a:tr>
              <a:tr h="203200">
                <a:tc>
                  <a:txBody>
                    <a:bodyPr/>
                    <a:lstStyle/>
                    <a:p>
                      <a:pPr algn="r" fontAlgn="b"/>
                      <a:r>
                        <a:rPr lang="en-PL" sz="1200" u="none" strike="noStrike" dirty="0">
                          <a:effectLst/>
                        </a:rPr>
                        <a:t>20</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Pisarz rysuje słowami.</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rysuje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67409163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Żaba chętnie pląsa w deszczu.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pląsa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09428168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Sportowiec masuje swoje mięśnie.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masuje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723040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Chłopiec złamał zasady gry.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zasady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25898511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Kucharz gotuje kiełbasę z grzybami.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kiełbasę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4476828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Chora kobieta nie nosi maseczki.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maseczki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83386186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Rolnik od czasu do czasu </a:t>
                      </a:r>
                      <a:r>
                        <a:rPr lang="en-GB" sz="1200" u="none" strike="noStrike" dirty="0" err="1">
                          <a:effectLst/>
                        </a:rPr>
                        <a:t>uprawia</a:t>
                      </a:r>
                      <a:r>
                        <a:rPr lang="en-GB" sz="1200" u="none" strike="noStrike" dirty="0">
                          <a:effectLst/>
                        </a:rPr>
                        <a:t> </a:t>
                      </a:r>
                      <a:r>
                        <a:rPr lang="en-GB" sz="1200" u="none" strike="noStrike" dirty="0" err="1">
                          <a:effectLst/>
                        </a:rPr>
                        <a:t>grzyby</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czasu (second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10745954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Kupiec zgubił pasek na lotnisku.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pasek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35018901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Aktorka nie zna osoby w okularach.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osoby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334638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Jednorożec to niesamowite zwierzę.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niesamowite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24053815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Autor skończył pisać nową powieść.</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pisać</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9490406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Król wysyła list do swojej córki.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wysyła</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41515012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Prawnik ma interesy do załatwienia.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interesy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16022911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Bałwanek miał nosek z marchewki.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nosek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4087423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Lwy lubią jeść mięso gazeli.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mięso</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6269911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Kolega z innej klasy kupił nam ciasto.</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klasy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06230489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Ten chleb jest posypany mąką.</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posypany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62663287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To jest chiński film z polskimi napisami.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napisami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65196580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Pokojówka prasuje pościel.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prasuje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7404091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Zepsuty odkurzacz nie zasysa brudu.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zasysa</a:t>
                      </a:r>
                      <a:r>
                        <a:rPr lang="en-GB" sz="1200" u="none" strike="noStrike" dirty="0">
                          <a:effectLst/>
                        </a:rPr>
                        <a:t> (first 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783826928"/>
                  </a:ext>
                </a:extLst>
              </a:tr>
            </a:tbl>
          </a:graphicData>
        </a:graphic>
      </p:graphicFrame>
      <p:graphicFrame>
        <p:nvGraphicFramePr>
          <p:cNvPr id="6" name="Table 5">
            <a:extLst>
              <a:ext uri="{FF2B5EF4-FFF2-40B4-BE49-F238E27FC236}">
                <a16:creationId xmlns:a16="http://schemas.microsoft.com/office/drawing/2014/main" id="{82AF11D0-130B-CC08-56BF-0854391FC9B6}"/>
              </a:ext>
            </a:extLst>
          </p:cNvPr>
          <p:cNvGraphicFramePr>
            <a:graphicFrameLocks noGrp="1"/>
          </p:cNvGraphicFramePr>
          <p:nvPr/>
        </p:nvGraphicFramePr>
        <p:xfrm>
          <a:off x="5130052" y="979488"/>
          <a:ext cx="6451599" cy="4580255"/>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557204856"/>
                    </a:ext>
                  </a:extLst>
                </a:gridCol>
                <a:gridCol w="827453">
                  <a:extLst>
                    <a:ext uri="{9D8B030D-6E8A-4147-A177-3AD203B41FA5}">
                      <a16:colId xmlns:a16="http://schemas.microsoft.com/office/drawing/2014/main" val="2460777243"/>
                    </a:ext>
                  </a:extLst>
                </a:gridCol>
                <a:gridCol w="827453">
                  <a:extLst>
                    <a:ext uri="{9D8B030D-6E8A-4147-A177-3AD203B41FA5}">
                      <a16:colId xmlns:a16="http://schemas.microsoft.com/office/drawing/2014/main" val="2691146251"/>
                    </a:ext>
                  </a:extLst>
                </a:gridCol>
                <a:gridCol w="2891331">
                  <a:extLst>
                    <a:ext uri="{9D8B030D-6E8A-4147-A177-3AD203B41FA5}">
                      <a16:colId xmlns:a16="http://schemas.microsoft.com/office/drawing/2014/main" val="3762031456"/>
                    </a:ext>
                  </a:extLst>
                </a:gridCol>
                <a:gridCol w="1077909">
                  <a:extLst>
                    <a:ext uri="{9D8B030D-6E8A-4147-A177-3AD203B41FA5}">
                      <a16:colId xmlns:a16="http://schemas.microsoft.com/office/drawing/2014/main" val="2022212109"/>
                    </a:ext>
                  </a:extLst>
                </a:gridCol>
              </a:tblGrid>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ɕ</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Szofer prosi o klucze do samochodu.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prosi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8936569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Piekarz musi kupić więcej drożdży.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musi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61099757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W górach echo niesie się bardzo daleko.</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niesie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6478934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Pies znalazł misia na podwórku.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misia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93491801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ɕ</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Dziewczyny idą dzisiaj do kina.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dzisiaj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6454733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Małpa skacze po drzewie w lesie.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lesie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96052217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Obraz wisi nad kominkiem.</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wisi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74629169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W zeszłym miesiącu kelner był na urlopie.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miesiącu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63337325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Meduzy mogą żyć tysiące lat.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tysiące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82620740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Świadek</a:t>
                      </a:r>
                      <a:r>
                        <a:rPr lang="en-GB" sz="1200" u="none" strike="noStrike" dirty="0">
                          <a:effectLst/>
                        </a:rPr>
                        <a:t> </a:t>
                      </a:r>
                      <a:r>
                        <a:rPr lang="en-GB" sz="1200" u="none" strike="noStrike" dirty="0" err="1">
                          <a:effectLst/>
                        </a:rPr>
                        <a:t>przysięga</a:t>
                      </a:r>
                      <a:r>
                        <a:rPr lang="en-GB" sz="1200" u="none" strike="noStrike" dirty="0">
                          <a:effectLst/>
                        </a:rPr>
                        <a:t> </a:t>
                      </a:r>
                      <a:r>
                        <a:rPr lang="en-GB" sz="1200" u="none" strike="noStrike" dirty="0" err="1">
                          <a:effectLst/>
                        </a:rPr>
                        <a:t>przed</a:t>
                      </a:r>
                      <a:r>
                        <a:rPr lang="en-GB" sz="1200" u="none" strike="noStrike" dirty="0">
                          <a:effectLst/>
                        </a:rPr>
                        <a:t> </a:t>
                      </a:r>
                      <a:r>
                        <a:rPr lang="en-GB" sz="1200" u="none" strike="noStrike" dirty="0" err="1">
                          <a:effectLst/>
                        </a:rPr>
                        <a:t>sądem</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przysięga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67965022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Błazen</a:t>
                      </a:r>
                      <a:r>
                        <a:rPr lang="en-GB" sz="1200" u="none" strike="noStrike" dirty="0">
                          <a:effectLst/>
                        </a:rPr>
                        <a:t> </a:t>
                      </a:r>
                      <a:r>
                        <a:rPr lang="en-GB" sz="1200" u="none" strike="noStrike" dirty="0" err="1">
                          <a:effectLst/>
                        </a:rPr>
                        <a:t>nie</a:t>
                      </a:r>
                      <a:r>
                        <a:rPr lang="en-GB" sz="1200" u="none" strike="noStrike" dirty="0">
                          <a:effectLst/>
                        </a:rPr>
                        <a:t> </a:t>
                      </a:r>
                      <a:r>
                        <a:rPr lang="en-GB" sz="1200" u="none" strike="noStrike" dirty="0" err="1">
                          <a:effectLst/>
                        </a:rPr>
                        <a:t>posiada</a:t>
                      </a:r>
                      <a:r>
                        <a:rPr lang="en-GB" sz="1200" u="none" strike="noStrike" dirty="0">
                          <a:effectLst/>
                        </a:rPr>
                        <a:t> </a:t>
                      </a:r>
                      <a:r>
                        <a:rPr lang="en-GB" sz="1200" u="none" strike="noStrike" dirty="0" err="1">
                          <a:effectLst/>
                        </a:rPr>
                        <a:t>się</a:t>
                      </a:r>
                      <a:r>
                        <a:rPr lang="en-GB" sz="1200" u="none" strike="noStrike" dirty="0">
                          <a:effectLst/>
                        </a:rPr>
                        <a:t> z </a:t>
                      </a:r>
                      <a:r>
                        <a:rPr lang="en-GB" sz="1200" u="none" strike="noStrike" dirty="0" err="1">
                          <a:effectLst/>
                        </a:rPr>
                        <a:t>radości</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posiada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30315298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Babcia</a:t>
                      </a:r>
                      <a:r>
                        <a:rPr lang="en-GB" sz="1200" u="none" strike="noStrike" dirty="0">
                          <a:effectLst/>
                        </a:rPr>
                        <a:t> ma </a:t>
                      </a:r>
                      <a:r>
                        <a:rPr lang="en-GB" sz="1200" u="none" strike="noStrike" dirty="0" err="1">
                          <a:effectLst/>
                        </a:rPr>
                        <a:t>siedemdziesiąt</a:t>
                      </a:r>
                      <a:r>
                        <a:rPr lang="en-GB" sz="1200" u="none" strike="noStrike" dirty="0">
                          <a:effectLst/>
                        </a:rPr>
                        <a:t> lat.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siedemdziesiąt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8761757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Każdy</a:t>
                      </a:r>
                      <a:r>
                        <a:rPr lang="en-GB" sz="1200" u="none" strike="noStrike" dirty="0">
                          <a:effectLst/>
                        </a:rPr>
                        <a:t> </a:t>
                      </a:r>
                      <a:r>
                        <a:rPr lang="en-GB" sz="1200" u="none" strike="noStrike" dirty="0" err="1">
                          <a:effectLst/>
                        </a:rPr>
                        <a:t>pająk</a:t>
                      </a:r>
                      <a:r>
                        <a:rPr lang="en-GB" sz="1200" u="none" strike="noStrike" dirty="0">
                          <a:effectLst/>
                        </a:rPr>
                        <a:t> ma </a:t>
                      </a:r>
                      <a:r>
                        <a:rPr lang="en-GB" sz="1200" u="none" strike="noStrike" dirty="0" err="1">
                          <a:effectLst/>
                        </a:rPr>
                        <a:t>osiem</a:t>
                      </a:r>
                      <a:r>
                        <a:rPr lang="en-GB" sz="1200" u="none" strike="noStrike" dirty="0">
                          <a:effectLst/>
                        </a:rPr>
                        <a:t> </a:t>
                      </a:r>
                      <a:r>
                        <a:rPr lang="en-GB" sz="1200" u="none" strike="noStrike" dirty="0" err="1">
                          <a:effectLst/>
                        </a:rPr>
                        <a:t>nóg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osiem</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67643569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Polityk zasiada w komisji.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zasiada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32256716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Kasjer</a:t>
                      </a:r>
                      <a:r>
                        <a:rPr lang="en-GB" sz="1200" u="none" strike="noStrike" dirty="0">
                          <a:effectLst/>
                        </a:rPr>
                        <a:t> </a:t>
                      </a:r>
                      <a:r>
                        <a:rPr lang="en-GB" sz="1200" u="none" strike="noStrike" dirty="0" err="1">
                          <a:effectLst/>
                        </a:rPr>
                        <a:t>pracuje</a:t>
                      </a:r>
                      <a:r>
                        <a:rPr lang="en-GB" sz="1200" u="none" strike="noStrike" dirty="0">
                          <a:effectLst/>
                        </a:rPr>
                        <a:t> w </a:t>
                      </a:r>
                      <a:r>
                        <a:rPr lang="en-GB" sz="1200" u="none" strike="noStrike" dirty="0" err="1">
                          <a:effectLst/>
                        </a:rPr>
                        <a:t>kasie</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kasie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28446003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Technik sprawdza zasięg telefonu.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zasięg</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63038816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Tam jest </a:t>
                      </a:r>
                      <a:r>
                        <a:rPr lang="en-GB" sz="1200" u="none" strike="noStrike" dirty="0" err="1">
                          <a:effectLst/>
                        </a:rPr>
                        <a:t>zasilacz</a:t>
                      </a:r>
                      <a:r>
                        <a:rPr lang="en-GB" sz="1200" u="none" strike="noStrike" dirty="0">
                          <a:effectLst/>
                        </a:rPr>
                        <a:t> do </a:t>
                      </a:r>
                      <a:r>
                        <a:rPr lang="en-GB" sz="1200" u="none" strike="noStrike" dirty="0" err="1">
                          <a:effectLst/>
                        </a:rPr>
                        <a:t>komputera</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zasilacz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77059160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Dziecko</a:t>
                      </a:r>
                      <a:r>
                        <a:rPr lang="en-GB" sz="1200" u="none" strike="noStrike" dirty="0">
                          <a:effectLst/>
                        </a:rPr>
                        <a:t> </a:t>
                      </a:r>
                      <a:r>
                        <a:rPr lang="en-GB" sz="1200" u="none" strike="noStrike" dirty="0" err="1">
                          <a:effectLst/>
                        </a:rPr>
                        <a:t>szuka</a:t>
                      </a:r>
                      <a:r>
                        <a:rPr lang="en-GB" sz="1200" u="none" strike="noStrike" dirty="0">
                          <a:effectLst/>
                        </a:rPr>
                        <a:t> </a:t>
                      </a:r>
                      <a:r>
                        <a:rPr lang="en-GB" sz="1200" u="none" strike="noStrike" dirty="0" err="1">
                          <a:effectLst/>
                        </a:rPr>
                        <a:t>tatusia</a:t>
                      </a:r>
                      <a:r>
                        <a:rPr lang="en-GB" sz="1200" u="none" strike="noStrike" dirty="0">
                          <a:effectLst/>
                        </a:rPr>
                        <a:t> </a:t>
                      </a:r>
                      <a:r>
                        <a:rPr lang="en-GB" sz="1200" u="none" strike="noStrike" dirty="0" err="1">
                          <a:effectLst/>
                        </a:rPr>
                        <a:t>na</a:t>
                      </a:r>
                      <a:r>
                        <a:rPr lang="en-GB" sz="1200" u="none" strike="noStrike" dirty="0">
                          <a:effectLst/>
                        </a:rPr>
                        <a:t> </a:t>
                      </a:r>
                      <a:r>
                        <a:rPr lang="en-GB" sz="1200" u="none" strike="noStrike" dirty="0" err="1">
                          <a:effectLst/>
                        </a:rPr>
                        <a:t>zdęciu</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tatusia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6334571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Większość</a:t>
                      </a:r>
                      <a:r>
                        <a:rPr lang="en-GB" sz="1200" u="none" strike="noStrike" dirty="0">
                          <a:effectLst/>
                        </a:rPr>
                        <a:t> </a:t>
                      </a:r>
                      <a:r>
                        <a:rPr lang="en-GB" sz="1200" u="none" strike="noStrike" dirty="0" err="1">
                          <a:effectLst/>
                        </a:rPr>
                        <a:t>ludzi</a:t>
                      </a:r>
                      <a:r>
                        <a:rPr lang="en-GB" sz="1200" u="none" strike="noStrike" dirty="0">
                          <a:effectLst/>
                        </a:rPr>
                        <a:t> </a:t>
                      </a:r>
                      <a:r>
                        <a:rPr lang="en-GB" sz="1200" u="none" strike="noStrike" dirty="0" err="1">
                          <a:effectLst/>
                        </a:rPr>
                        <a:t>wysiada</a:t>
                      </a:r>
                      <a:r>
                        <a:rPr lang="en-GB" sz="1200" u="none" strike="noStrike" dirty="0">
                          <a:effectLst/>
                        </a:rPr>
                        <a:t> </a:t>
                      </a:r>
                      <a:r>
                        <a:rPr lang="en-GB" sz="1200" u="none" strike="noStrike" dirty="0" err="1">
                          <a:effectLst/>
                        </a:rPr>
                        <a:t>na</a:t>
                      </a:r>
                      <a:r>
                        <a:rPr lang="en-GB" sz="1200" u="none" strike="noStrike" dirty="0">
                          <a:effectLst/>
                        </a:rPr>
                        <a:t> </a:t>
                      </a:r>
                      <a:r>
                        <a:rPr lang="en-GB" sz="1200" u="none" strike="noStrike" dirty="0" err="1">
                          <a:effectLst/>
                        </a:rPr>
                        <a:t>tej</a:t>
                      </a:r>
                      <a:r>
                        <a:rPr lang="en-GB" sz="1200" u="none" strike="noStrike" dirty="0">
                          <a:effectLst/>
                        </a:rPr>
                        <a:t> </a:t>
                      </a:r>
                      <a:r>
                        <a:rPr lang="en-GB" sz="1200" u="none" strike="noStrike" dirty="0" err="1">
                          <a:effectLst/>
                        </a:rPr>
                        <a:t>stacji</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wysiada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02372030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ɕ</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Prezydent</a:t>
                      </a:r>
                      <a:r>
                        <a:rPr lang="en-GB" sz="1200" u="none" strike="noStrike" dirty="0">
                          <a:effectLst/>
                        </a:rPr>
                        <a:t> </a:t>
                      </a:r>
                      <a:r>
                        <a:rPr lang="en-GB" sz="1200" u="none" strike="noStrike" dirty="0" err="1">
                          <a:effectLst/>
                        </a:rPr>
                        <a:t>ogłosił</a:t>
                      </a:r>
                      <a:r>
                        <a:rPr lang="en-GB" sz="1200" u="none" strike="noStrike" dirty="0">
                          <a:effectLst/>
                        </a:rPr>
                        <a:t> </a:t>
                      </a:r>
                      <a:r>
                        <a:rPr lang="en-GB" sz="1200" u="none" strike="noStrike" dirty="0" err="1">
                          <a:effectLst/>
                        </a:rPr>
                        <a:t>swoją</a:t>
                      </a:r>
                      <a:r>
                        <a:rPr lang="en-GB" sz="1200" u="none" strike="noStrike" dirty="0">
                          <a:effectLst/>
                        </a:rPr>
                        <a:t> </a:t>
                      </a:r>
                      <a:r>
                        <a:rPr lang="en-GB" sz="1200" u="none" strike="noStrike" dirty="0" err="1">
                          <a:effectLst/>
                        </a:rPr>
                        <a:t>rezygnację</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ogłosił</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254372335"/>
                  </a:ext>
                </a:extLst>
              </a:tr>
            </a:tbl>
          </a:graphicData>
        </a:graphic>
      </p:graphicFrame>
    </p:spTree>
    <p:extLst>
      <p:ext uri="{BB962C8B-B14F-4D97-AF65-F5344CB8AC3E}">
        <p14:creationId xmlns:p14="http://schemas.microsoft.com/office/powerpoint/2010/main" val="36880143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a:xfrm>
            <a:off x="1066800" y="56810"/>
            <a:ext cx="10058400" cy="1371600"/>
          </a:xfrm>
        </p:spPr>
        <p:txBody>
          <a:bodyPr/>
          <a:lstStyle/>
          <a:p>
            <a:r>
              <a:rPr lang="en-PL" b="1" dirty="0">
                <a:latin typeface="Times" pitchFamily="2" charset="0"/>
              </a:rPr>
              <a:t>L2 English /s/</a:t>
            </a:r>
          </a:p>
        </p:txBody>
      </p:sp>
      <p:graphicFrame>
        <p:nvGraphicFramePr>
          <p:cNvPr id="5" name="Table 4">
            <a:extLst>
              <a:ext uri="{FF2B5EF4-FFF2-40B4-BE49-F238E27FC236}">
                <a16:creationId xmlns:a16="http://schemas.microsoft.com/office/drawing/2014/main" id="{C8C0E741-CC74-9613-E65C-33B0984CB9AE}"/>
              </a:ext>
            </a:extLst>
          </p:cNvPr>
          <p:cNvGraphicFramePr>
            <a:graphicFrameLocks noGrp="1"/>
          </p:cNvGraphicFramePr>
          <p:nvPr/>
        </p:nvGraphicFramePr>
        <p:xfrm>
          <a:off x="4944326" y="246710"/>
          <a:ext cx="6451599" cy="4611370"/>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2225469905"/>
                    </a:ext>
                  </a:extLst>
                </a:gridCol>
                <a:gridCol w="827453">
                  <a:extLst>
                    <a:ext uri="{9D8B030D-6E8A-4147-A177-3AD203B41FA5}">
                      <a16:colId xmlns:a16="http://schemas.microsoft.com/office/drawing/2014/main" val="189456437"/>
                    </a:ext>
                  </a:extLst>
                </a:gridCol>
                <a:gridCol w="827453">
                  <a:extLst>
                    <a:ext uri="{9D8B030D-6E8A-4147-A177-3AD203B41FA5}">
                      <a16:colId xmlns:a16="http://schemas.microsoft.com/office/drawing/2014/main" val="3937674588"/>
                    </a:ext>
                  </a:extLst>
                </a:gridCol>
                <a:gridCol w="2891331">
                  <a:extLst>
                    <a:ext uri="{9D8B030D-6E8A-4147-A177-3AD203B41FA5}">
                      <a16:colId xmlns:a16="http://schemas.microsoft.com/office/drawing/2014/main" val="3711873838"/>
                    </a:ext>
                  </a:extLst>
                </a:gridCol>
                <a:gridCol w="1077909">
                  <a:extLst>
                    <a:ext uri="{9D8B030D-6E8A-4147-A177-3AD203B41FA5}">
                      <a16:colId xmlns:a16="http://schemas.microsoft.com/office/drawing/2014/main" val="4283234573"/>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dirty="0">
                          <a:effectLst/>
                        </a:rPr>
                        <a:t>IPA</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a:effectLst/>
                        </a:rPr>
                        <a:t>Orthography</a:t>
                      </a:r>
                      <a:endParaRPr lang="en-GB"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dirty="0">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44661494"/>
                  </a:ext>
                </a:extLst>
              </a:tr>
              <a:tr h="203200">
                <a:tc>
                  <a:txBody>
                    <a:bodyPr/>
                    <a:lstStyle/>
                    <a:p>
                      <a:pPr algn="r" fontAlgn="b"/>
                      <a:r>
                        <a:rPr lang="en-PL" sz="1200" u="none" strike="noStrike" dirty="0">
                          <a:effectLst/>
                        </a:rPr>
                        <a:t>20</a:t>
                      </a:r>
                      <a:endParaRPr lang="en-PL"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Pisarz rysuje słowami.</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rysuje</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409163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Żaba chętnie pląsa w deszczu.</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pląsa</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9428168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Sportowiec masuje swoje mięśnie.</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masuje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23040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Chłopiec złamał zasady gry.</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zasady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898511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Kucharz gotuje kiełbasę z grzybami.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kiełbasę</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76828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Chora kobieta nie nosi maseczki.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maseczki</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3386186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Rolnik od czasu do czasu </a:t>
                      </a:r>
                      <a:r>
                        <a:rPr lang="en-GB" sz="1200" u="none" strike="noStrike" dirty="0" err="1">
                          <a:effectLst/>
                        </a:rPr>
                        <a:t>uprawia</a:t>
                      </a:r>
                      <a:r>
                        <a:rPr lang="en-GB" sz="1200" u="none" strike="noStrike" dirty="0">
                          <a:effectLst/>
                        </a:rPr>
                        <a:t> </a:t>
                      </a:r>
                      <a:r>
                        <a:rPr lang="en-GB" sz="1200" u="none" strike="noStrike" dirty="0" err="1">
                          <a:effectLst/>
                        </a:rPr>
                        <a:t>grzyby</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czasu (second )</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745954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Kupiec zgubił pasek na lotnisku.</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pasek</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018901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Aktorka nie zna osoby w okularach.</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osoby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4638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Jednorożec to niesamowite zwierzę.</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niesamowite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053815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Autor skończył pisać nową powieść.</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pisać</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490406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Król wysyła list do swojej córki.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err="1">
                          <a:effectLst/>
                        </a:rPr>
                        <a:t>wysyła</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515012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Prawnik ma interesy do załatwienia.</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interesy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022911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Bałwanek miał nosek z marchewki.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nosek</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4087423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Lwy lubią jeść mięso gazeli.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mięso</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69911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Kolega z innej klasy kupił nam ciasto.</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klasy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230489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Ten chleb jest posypany mąką.</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posypany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6632872"/>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To jest chiński film z polskimi napisami.</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napisami</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51965806"/>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Pokojówka prasuje pościel.</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prasuje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0409119"/>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Zepsuty odkurzacz nie zasysa brudu.</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err="1">
                          <a:effectLst/>
                        </a:rPr>
                        <a:t>zasysa</a:t>
                      </a:r>
                      <a:r>
                        <a:rPr lang="en-GB" sz="1200" u="none" strike="noStrike" dirty="0">
                          <a:effectLst/>
                        </a:rPr>
                        <a:t> (first s)</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83826928"/>
                  </a:ext>
                </a:extLst>
              </a:tr>
            </a:tbl>
          </a:graphicData>
        </a:graphic>
      </p:graphicFrame>
      <p:graphicFrame>
        <p:nvGraphicFramePr>
          <p:cNvPr id="6" name="Table 5">
            <a:extLst>
              <a:ext uri="{FF2B5EF4-FFF2-40B4-BE49-F238E27FC236}">
                <a16:creationId xmlns:a16="http://schemas.microsoft.com/office/drawing/2014/main" id="{0132ABCE-07D0-A6CD-8FA6-11B1F27B0F9C}"/>
              </a:ext>
            </a:extLst>
          </p:cNvPr>
          <p:cNvGraphicFramePr>
            <a:graphicFrameLocks noGrp="1"/>
          </p:cNvGraphicFramePr>
          <p:nvPr/>
        </p:nvGraphicFramePr>
        <p:xfrm>
          <a:off x="4944326" y="636578"/>
          <a:ext cx="6438901" cy="5956935"/>
        </p:xfrm>
        <a:graphic>
          <a:graphicData uri="http://schemas.openxmlformats.org/drawingml/2006/table">
            <a:tbl>
              <a:tblPr>
                <a:tableStyleId>{5C22544A-7EE6-4342-B048-85BDC9FD1C3A}</a:tableStyleId>
              </a:tblPr>
              <a:tblGrid>
                <a:gridCol w="827044">
                  <a:extLst>
                    <a:ext uri="{9D8B030D-6E8A-4147-A177-3AD203B41FA5}">
                      <a16:colId xmlns:a16="http://schemas.microsoft.com/office/drawing/2014/main" val="3375497685"/>
                    </a:ext>
                  </a:extLst>
                </a:gridCol>
                <a:gridCol w="827044">
                  <a:extLst>
                    <a:ext uri="{9D8B030D-6E8A-4147-A177-3AD203B41FA5}">
                      <a16:colId xmlns:a16="http://schemas.microsoft.com/office/drawing/2014/main" val="1044183216"/>
                    </a:ext>
                  </a:extLst>
                </a:gridCol>
                <a:gridCol w="827044">
                  <a:extLst>
                    <a:ext uri="{9D8B030D-6E8A-4147-A177-3AD203B41FA5}">
                      <a16:colId xmlns:a16="http://schemas.microsoft.com/office/drawing/2014/main" val="3006451245"/>
                    </a:ext>
                  </a:extLst>
                </a:gridCol>
                <a:gridCol w="2897692">
                  <a:extLst>
                    <a:ext uri="{9D8B030D-6E8A-4147-A177-3AD203B41FA5}">
                      <a16:colId xmlns:a16="http://schemas.microsoft.com/office/drawing/2014/main" val="4002141486"/>
                    </a:ext>
                  </a:extLst>
                </a:gridCol>
                <a:gridCol w="1060077">
                  <a:extLst>
                    <a:ext uri="{9D8B030D-6E8A-4147-A177-3AD203B41FA5}">
                      <a16:colId xmlns:a16="http://schemas.microsoft.com/office/drawing/2014/main" val="3380007742"/>
                    </a:ext>
                  </a:extLst>
                </a:gridCol>
              </a:tblGrid>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planets are made of gases and rocks.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gases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657645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artist sees faces in the clouds.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faces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616445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dog chases its tail for fun.</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chases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064643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driver races cars on the weekends.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races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076246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The guide knows the best places to eat.</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places</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168496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Tesla produces hybrid and electric cars.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produces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507264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girl asks about the price of the dress.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price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905066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thief regrets the choices that he made. </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choices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9865229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 The bank provided many services today.</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services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392824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This merchant sells fireplaces and tables.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fireplaces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226915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artist sold two pieces to the museum.</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pieces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709177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musician practices her clarinet.</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practices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848087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He drinks different juices every day.</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juices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7407848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lawyer keeps cactuses on her desk.</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cactuses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888708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Most adults learn to process their emotions.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process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6137792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There is an energy crisis worldwide. </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crisis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835285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We have bosses at work.</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bosses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7773433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 investor cut his losses last week.</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losses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95002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There are several cases to discuss.</a:t>
                      </a:r>
                      <a:endParaRPr lang="en-GB"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a:effectLst/>
                        </a:rPr>
                        <a:t>cases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7639916"/>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c</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The jogger stops to tie his shoelaces again.</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200" u="none" strike="noStrike" dirty="0">
                          <a:effectLst/>
                        </a:rPr>
                        <a:t>shoelaces</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0266460"/>
                  </a:ext>
                </a:extLst>
              </a:tr>
            </a:tbl>
          </a:graphicData>
        </a:graphic>
      </p:graphicFrame>
    </p:spTree>
    <p:extLst>
      <p:ext uri="{BB962C8B-B14F-4D97-AF65-F5344CB8AC3E}">
        <p14:creationId xmlns:p14="http://schemas.microsoft.com/office/powerpoint/2010/main" val="25019532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L2 English /</a:t>
            </a:r>
            <a:r>
              <a:rPr lang="en-GB" sz="4400" b="1" u="none" strike="noStrike" dirty="0">
                <a:effectLst/>
                <a:latin typeface="Times" pitchFamily="2" charset="0"/>
              </a:rPr>
              <a:t>ʃ/</a:t>
            </a:r>
            <a:endParaRPr lang="en-PL" b="1" dirty="0">
              <a:latin typeface="Times" pitchFamily="2" charset="0"/>
            </a:endParaRPr>
          </a:p>
        </p:txBody>
      </p:sp>
      <p:graphicFrame>
        <p:nvGraphicFramePr>
          <p:cNvPr id="5" name="Table 4">
            <a:extLst>
              <a:ext uri="{FF2B5EF4-FFF2-40B4-BE49-F238E27FC236}">
                <a16:creationId xmlns:a16="http://schemas.microsoft.com/office/drawing/2014/main" id="{C8C0E741-CC74-9613-E65C-33B0984CB9AE}"/>
              </a:ext>
            </a:extLst>
          </p:cNvPr>
          <p:cNvGraphicFramePr>
            <a:graphicFrameLocks noGrp="1"/>
          </p:cNvGraphicFramePr>
          <p:nvPr/>
        </p:nvGraphicFramePr>
        <p:xfrm>
          <a:off x="5115765" y="642594"/>
          <a:ext cx="6451599" cy="4611370"/>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2225469905"/>
                    </a:ext>
                  </a:extLst>
                </a:gridCol>
                <a:gridCol w="827453">
                  <a:extLst>
                    <a:ext uri="{9D8B030D-6E8A-4147-A177-3AD203B41FA5}">
                      <a16:colId xmlns:a16="http://schemas.microsoft.com/office/drawing/2014/main" val="189456437"/>
                    </a:ext>
                  </a:extLst>
                </a:gridCol>
                <a:gridCol w="827453">
                  <a:extLst>
                    <a:ext uri="{9D8B030D-6E8A-4147-A177-3AD203B41FA5}">
                      <a16:colId xmlns:a16="http://schemas.microsoft.com/office/drawing/2014/main" val="3937674588"/>
                    </a:ext>
                  </a:extLst>
                </a:gridCol>
                <a:gridCol w="2891331">
                  <a:extLst>
                    <a:ext uri="{9D8B030D-6E8A-4147-A177-3AD203B41FA5}">
                      <a16:colId xmlns:a16="http://schemas.microsoft.com/office/drawing/2014/main" val="3711873838"/>
                    </a:ext>
                  </a:extLst>
                </a:gridCol>
                <a:gridCol w="1077909">
                  <a:extLst>
                    <a:ext uri="{9D8B030D-6E8A-4147-A177-3AD203B41FA5}">
                      <a16:colId xmlns:a16="http://schemas.microsoft.com/office/drawing/2014/main" val="4283234573"/>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IPA</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Orthography</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444661494"/>
                  </a:ext>
                </a:extLst>
              </a:tr>
              <a:tr h="203200">
                <a:tc>
                  <a:txBody>
                    <a:bodyPr/>
                    <a:lstStyle/>
                    <a:p>
                      <a:pPr algn="r" fontAlgn="b"/>
                      <a:r>
                        <a:rPr lang="en-PL" sz="1200" u="none" strike="noStrike" dirty="0">
                          <a:effectLst/>
                        </a:rPr>
                        <a:t>20</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Pisarz rysuje słowami.</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rysuje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674091631"/>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Żaba chętnie pląsa w deszczu.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pląsa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94281683"/>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Sportowiec masuje swoje mięśnie.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masuje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7230409"/>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Chłopiec złamał zasady gry.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zasady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5898511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Kucharz gotuje kiełbasę z grzybami.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kiełbasę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447682827"/>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Chora kobieta nie nosi maseczki.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maseczki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3386186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Rolnik od czasu do czasu </a:t>
                      </a:r>
                      <a:r>
                        <a:rPr lang="en-GB" sz="1200" u="none" strike="noStrike" dirty="0" err="1">
                          <a:effectLst/>
                        </a:rPr>
                        <a:t>uprawia</a:t>
                      </a:r>
                      <a:r>
                        <a:rPr lang="en-GB" sz="1200" u="none" strike="noStrike" dirty="0">
                          <a:effectLst/>
                        </a:rPr>
                        <a:t> </a:t>
                      </a:r>
                      <a:r>
                        <a:rPr lang="en-GB" sz="1200" u="none" strike="noStrike" dirty="0" err="1">
                          <a:effectLst/>
                        </a:rPr>
                        <a:t>grzyby</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czasu (second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10745954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Kupiec zgubił pasek na lotnisku.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pasek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50189014"/>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Aktorka</a:t>
                      </a:r>
                      <a:r>
                        <a:rPr lang="en-GB" sz="1200" u="none" strike="noStrike" dirty="0">
                          <a:effectLst/>
                        </a:rPr>
                        <a:t> </a:t>
                      </a:r>
                      <a:r>
                        <a:rPr lang="en-GB" sz="1200" u="none" strike="noStrike" dirty="0" err="1">
                          <a:effectLst/>
                        </a:rPr>
                        <a:t>nie</a:t>
                      </a:r>
                      <a:r>
                        <a:rPr lang="en-GB" sz="1200" u="none" strike="noStrike" dirty="0">
                          <a:effectLst/>
                        </a:rPr>
                        <a:t> </a:t>
                      </a:r>
                      <a:r>
                        <a:rPr lang="en-GB" sz="1200" u="none" strike="noStrike" dirty="0" err="1">
                          <a:effectLst/>
                        </a:rPr>
                        <a:t>zna</a:t>
                      </a:r>
                      <a:r>
                        <a:rPr lang="en-GB" sz="1200" u="none" strike="noStrike" dirty="0">
                          <a:effectLst/>
                        </a:rPr>
                        <a:t> </a:t>
                      </a:r>
                      <a:r>
                        <a:rPr lang="en-GB" sz="1200" u="none" strike="noStrike" dirty="0" err="1">
                          <a:effectLst/>
                        </a:rPr>
                        <a:t>osoby</a:t>
                      </a:r>
                      <a:r>
                        <a:rPr lang="en-GB" sz="1200" u="none" strike="noStrike" dirty="0">
                          <a:effectLst/>
                        </a:rPr>
                        <a:t> w </a:t>
                      </a:r>
                      <a:r>
                        <a:rPr lang="en-GB" sz="1200" u="none" strike="noStrike" dirty="0" err="1">
                          <a:effectLst/>
                        </a:rPr>
                        <a:t>okularach</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osoby</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34638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Jednorożec to niesamowite zwierzę.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niesamowite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4053815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Autor skończył pisać nową powieść.</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pisać</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9490406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Król wysyła list do swojej córki.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wysyła</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41515012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Prawnik ma interesy do załatwienia.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interesy</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16022911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Bałwanek miał nosek z marchewki.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nosek</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4087423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Lwy lubią jeść mięso gazeli.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mięso</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6269911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Kolega z innej klasy kupił nam ciasto.</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klasy</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6230489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Ten chleb jest posypany mąką.</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posypany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62663287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To jest chiński film z polskimi napisami.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napisami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65196580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Pokojówka prasuje pościel.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prasuje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404091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Zepsuty</a:t>
                      </a:r>
                      <a:r>
                        <a:rPr lang="en-GB" sz="1200" u="none" strike="noStrike" dirty="0">
                          <a:effectLst/>
                        </a:rPr>
                        <a:t> </a:t>
                      </a:r>
                      <a:r>
                        <a:rPr lang="en-GB" sz="1200" u="none" strike="noStrike" dirty="0" err="1">
                          <a:effectLst/>
                        </a:rPr>
                        <a:t>odkurzacz</a:t>
                      </a:r>
                      <a:r>
                        <a:rPr lang="en-GB" sz="1200" u="none" strike="noStrike" dirty="0">
                          <a:effectLst/>
                        </a:rPr>
                        <a:t> </a:t>
                      </a:r>
                      <a:r>
                        <a:rPr lang="en-GB" sz="1200" u="none" strike="noStrike" dirty="0" err="1">
                          <a:effectLst/>
                        </a:rPr>
                        <a:t>nie</a:t>
                      </a:r>
                      <a:r>
                        <a:rPr lang="en-GB" sz="1200" u="none" strike="noStrike" dirty="0">
                          <a:effectLst/>
                        </a:rPr>
                        <a:t> </a:t>
                      </a:r>
                      <a:r>
                        <a:rPr lang="en-GB" sz="1200" u="none" strike="noStrike" dirty="0" err="1">
                          <a:effectLst/>
                        </a:rPr>
                        <a:t>zasysa</a:t>
                      </a:r>
                      <a:r>
                        <a:rPr lang="en-GB" sz="1200" u="none" strike="noStrike" dirty="0">
                          <a:effectLst/>
                        </a:rPr>
                        <a:t> </a:t>
                      </a:r>
                      <a:r>
                        <a:rPr lang="en-GB" sz="1200" u="none" strike="noStrike" dirty="0" err="1">
                          <a:effectLst/>
                        </a:rPr>
                        <a:t>brudu</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zasysa</a:t>
                      </a:r>
                      <a:r>
                        <a:rPr lang="en-GB" sz="1200" u="none" strike="noStrike" dirty="0">
                          <a:effectLst/>
                        </a:rPr>
                        <a:t> (first 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783826928"/>
                  </a:ext>
                </a:extLst>
              </a:tr>
            </a:tbl>
          </a:graphicData>
        </a:graphic>
      </p:graphicFrame>
      <p:graphicFrame>
        <p:nvGraphicFramePr>
          <p:cNvPr id="4" name="Table 3">
            <a:extLst>
              <a:ext uri="{FF2B5EF4-FFF2-40B4-BE49-F238E27FC236}">
                <a16:creationId xmlns:a16="http://schemas.microsoft.com/office/drawing/2014/main" id="{CC933615-D272-7810-716B-03C85D221615}"/>
              </a:ext>
            </a:extLst>
          </p:cNvPr>
          <p:cNvGraphicFramePr>
            <a:graphicFrameLocks noGrp="1"/>
          </p:cNvGraphicFramePr>
          <p:nvPr/>
        </p:nvGraphicFramePr>
        <p:xfrm>
          <a:off x="5115765" y="1033310"/>
          <a:ext cx="6451599" cy="4752340"/>
        </p:xfrm>
        <a:graphic>
          <a:graphicData uri="http://schemas.openxmlformats.org/drawingml/2006/table">
            <a:tbl>
              <a:tblPr>
                <a:tableStyleId>{5C22544A-7EE6-4342-B048-85BDC9FD1C3A}</a:tableStyleId>
              </a:tblPr>
              <a:tblGrid>
                <a:gridCol w="827453">
                  <a:extLst>
                    <a:ext uri="{9D8B030D-6E8A-4147-A177-3AD203B41FA5}">
                      <a16:colId xmlns:a16="http://schemas.microsoft.com/office/drawing/2014/main" val="2994184746"/>
                    </a:ext>
                  </a:extLst>
                </a:gridCol>
                <a:gridCol w="827453">
                  <a:extLst>
                    <a:ext uri="{9D8B030D-6E8A-4147-A177-3AD203B41FA5}">
                      <a16:colId xmlns:a16="http://schemas.microsoft.com/office/drawing/2014/main" val="3620957826"/>
                    </a:ext>
                  </a:extLst>
                </a:gridCol>
                <a:gridCol w="827453">
                  <a:extLst>
                    <a:ext uri="{9D8B030D-6E8A-4147-A177-3AD203B41FA5}">
                      <a16:colId xmlns:a16="http://schemas.microsoft.com/office/drawing/2014/main" val="612040398"/>
                    </a:ext>
                  </a:extLst>
                </a:gridCol>
                <a:gridCol w="2891331">
                  <a:extLst>
                    <a:ext uri="{9D8B030D-6E8A-4147-A177-3AD203B41FA5}">
                      <a16:colId xmlns:a16="http://schemas.microsoft.com/office/drawing/2014/main" val="2347627532"/>
                    </a:ext>
                  </a:extLst>
                </a:gridCol>
                <a:gridCol w="1077909">
                  <a:extLst>
                    <a:ext uri="{9D8B030D-6E8A-4147-A177-3AD203B41FA5}">
                      <a16:colId xmlns:a16="http://schemas.microsoft.com/office/drawing/2014/main" val="527628631"/>
                    </a:ext>
                  </a:extLst>
                </a:gridCol>
              </a:tblGrid>
              <a:tr h="203200">
                <a:tc>
                  <a:txBody>
                    <a:bodyPr/>
                    <a:lstStyle/>
                    <a:p>
                      <a:pPr algn="r" fontAlgn="b"/>
                      <a:r>
                        <a:rPr lang="en-PL" sz="1200" u="none" strike="noStrike" dirty="0">
                          <a:effectLst/>
                        </a:rPr>
                        <a:t>20</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Sowy słyszą myszy z daleka.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myszy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230317886"/>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Uczeń poszukuje pracy dorywczej.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poszukuje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131935352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a:effectLst/>
                        </a:rPr>
                        <a:t>Student </a:t>
                      </a:r>
                      <a:r>
                        <a:rPr lang="en-GB" sz="1200" u="none" strike="noStrike" dirty="0" err="1">
                          <a:effectLst/>
                        </a:rPr>
                        <a:t>przeprasza</a:t>
                      </a:r>
                      <a:r>
                        <a:rPr lang="en-GB" sz="1200" u="none" strike="noStrike" dirty="0">
                          <a:effectLst/>
                        </a:rPr>
                        <a:t> za </a:t>
                      </a:r>
                      <a:r>
                        <a:rPr lang="en-GB" sz="1200" u="none" strike="noStrike" dirty="0" err="1">
                          <a:effectLst/>
                        </a:rPr>
                        <a:t>spóźnienie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przeprasza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1785978145"/>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Wielbłąd ma mniejsze uszy niż słoń.</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uszy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101930704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Pracownik obsługuje maszyny w fabryce.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maszyny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98909866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Handlarz sprzedaje kapelusze z Chin.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kapelusze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293266494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Mnich medytuje w ciszy na szczycie góry.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ciszy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99583408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Badacz znalazł dżdżownicę w kieszeni.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kieszeni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42782842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Złodziej ukradł nasze serca.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nasze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04102513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Rektor nie otrzymał waszych wiadomości.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waszych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42523772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Nauczyciel wyszedł ze szkoły.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wyszedł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239546208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Profesorowi brakuje fiszek.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fiszek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08456026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Barman upuścił kieliszek na podłogę.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kieliszek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94869074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Dawno nie było faszystów w Polsce.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faszystów</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24308511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Skrzypek zaprzedał duszę diabłu.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duszę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8387709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Podróżnice jedzą kaszę z ziołami.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kaszę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296505103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Starsza pani trzyma naszyjnik z pereł.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naszyjnik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15501374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err="1">
                          <a:effectLst/>
                        </a:rPr>
                        <a:t>Grzmot</a:t>
                      </a:r>
                      <a:r>
                        <a:rPr lang="en-GB" sz="1200" u="none" strike="noStrike" dirty="0">
                          <a:effectLst/>
                        </a:rPr>
                        <a:t> </a:t>
                      </a:r>
                      <a:r>
                        <a:rPr lang="en-GB" sz="1200" u="none" strike="noStrike" dirty="0" err="1">
                          <a:effectLst/>
                        </a:rPr>
                        <a:t>przestraszył</a:t>
                      </a:r>
                      <a:r>
                        <a:rPr lang="en-GB" sz="1200" u="none" strike="noStrike" dirty="0">
                          <a:effectLst/>
                        </a:rPr>
                        <a:t> </a:t>
                      </a:r>
                      <a:r>
                        <a:rPr lang="en-GB" sz="1200" u="none" strike="noStrike" dirty="0" err="1">
                          <a:effectLst/>
                        </a:rPr>
                        <a:t>małego</a:t>
                      </a:r>
                      <a:r>
                        <a:rPr lang="en-GB" sz="1200" u="none" strike="noStrike" dirty="0">
                          <a:effectLst/>
                        </a:rPr>
                        <a:t> </a:t>
                      </a:r>
                      <a:r>
                        <a:rPr lang="en-GB" sz="1200" u="none" strike="noStrike" dirty="0" err="1">
                          <a:effectLst/>
                        </a:rPr>
                        <a:t>psa.</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przestraszył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265460575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err="1">
                          <a:effectLst/>
                        </a:rPr>
                        <a:t>Królik</a:t>
                      </a:r>
                      <a:r>
                        <a:rPr lang="en-GB" sz="1200" u="none" strike="noStrike" dirty="0">
                          <a:effectLst/>
                        </a:rPr>
                        <a:t> </a:t>
                      </a:r>
                      <a:r>
                        <a:rPr lang="en-GB" sz="1200" u="none" strike="noStrike" dirty="0" err="1">
                          <a:effectLst/>
                        </a:rPr>
                        <a:t>spieszy</a:t>
                      </a:r>
                      <a:r>
                        <a:rPr lang="en-GB" sz="1200" u="none" strike="noStrike" dirty="0">
                          <a:effectLst/>
                        </a:rPr>
                        <a:t> </a:t>
                      </a:r>
                      <a:r>
                        <a:rPr lang="en-GB" sz="1200" u="none" strike="noStrike" dirty="0" err="1">
                          <a:effectLst/>
                        </a:rPr>
                        <a:t>się</a:t>
                      </a:r>
                      <a:r>
                        <a:rPr lang="en-GB" sz="1200" u="none" strike="noStrike" dirty="0">
                          <a:effectLst/>
                        </a:rPr>
                        <a:t> </a:t>
                      </a:r>
                      <a:r>
                        <a:rPr lang="en-GB" sz="1200" u="none" strike="noStrike" dirty="0" err="1">
                          <a:effectLst/>
                        </a:rPr>
                        <a:t>na</a:t>
                      </a:r>
                      <a:r>
                        <a:rPr lang="en-GB" sz="1200" u="none" strike="noStrike" dirty="0">
                          <a:effectLst/>
                        </a:rPr>
                        <a:t> </a:t>
                      </a:r>
                      <a:r>
                        <a:rPr lang="en-GB" sz="1200" u="none" strike="noStrike" dirty="0" err="1">
                          <a:effectLst/>
                        </a:rPr>
                        <a:t>obiad</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a:effectLst/>
                        </a:rPr>
                        <a:t>spieszy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86636651"/>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PL" sz="1200" u="none" strike="noStrike" dirty="0">
                          <a:effectLst/>
                        </a:rPr>
                        <a:t>?</a:t>
                      </a:r>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err="1">
                          <a:effectLst/>
                        </a:rPr>
                        <a:t>sz</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err="1">
                          <a:effectLst/>
                        </a:rPr>
                        <a:t>Biolog</a:t>
                      </a:r>
                      <a:r>
                        <a:rPr lang="en-GB" sz="1200" u="none" strike="noStrike" dirty="0">
                          <a:effectLst/>
                        </a:rPr>
                        <a:t> </a:t>
                      </a:r>
                      <a:r>
                        <a:rPr lang="en-GB" sz="1200" u="none" strike="noStrike" dirty="0" err="1">
                          <a:effectLst/>
                        </a:rPr>
                        <a:t>zasadził</a:t>
                      </a:r>
                      <a:r>
                        <a:rPr lang="en-GB" sz="1200" u="none" strike="noStrike" dirty="0">
                          <a:effectLst/>
                        </a:rPr>
                        <a:t> </a:t>
                      </a:r>
                      <a:r>
                        <a:rPr lang="en-GB" sz="1200" u="none" strike="noStrike" dirty="0" err="1">
                          <a:effectLst/>
                        </a:rPr>
                        <a:t>gruszę</a:t>
                      </a:r>
                      <a:r>
                        <a:rPr lang="en-GB" sz="1200" u="none" strike="noStrike" dirty="0">
                          <a:effectLst/>
                        </a:rPr>
                        <a:t> w </a:t>
                      </a:r>
                      <a:r>
                        <a:rPr lang="en-GB" sz="1200" u="none" strike="noStrike" dirty="0" err="1">
                          <a:effectLst/>
                        </a:rPr>
                        <a:t>swoim</a:t>
                      </a:r>
                      <a:r>
                        <a:rPr lang="en-GB" sz="1200" u="none" strike="noStrike" dirty="0">
                          <a:effectLst/>
                        </a:rPr>
                        <a:t> </a:t>
                      </a:r>
                      <a:r>
                        <a:rPr lang="en-GB" sz="1200" u="none" strike="noStrike" dirty="0" err="1">
                          <a:effectLst/>
                        </a:rPr>
                        <a:t>ogrodzie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l" fontAlgn="b"/>
                      <a:r>
                        <a:rPr lang="en-GB" sz="1200" u="none" strike="noStrike" dirty="0" err="1">
                          <a:effectLst/>
                        </a:rPr>
                        <a:t>gruszę</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691712618"/>
                  </a:ext>
                </a:extLst>
              </a:tr>
            </a:tbl>
          </a:graphicData>
        </a:graphic>
      </p:graphicFrame>
      <p:graphicFrame>
        <p:nvGraphicFramePr>
          <p:cNvPr id="6" name="Table 5">
            <a:extLst>
              <a:ext uri="{FF2B5EF4-FFF2-40B4-BE49-F238E27FC236}">
                <a16:creationId xmlns:a16="http://schemas.microsoft.com/office/drawing/2014/main" id="{F83561EC-850F-A748-A951-EEA784FB0E4C}"/>
              </a:ext>
            </a:extLst>
          </p:cNvPr>
          <p:cNvGraphicFramePr>
            <a:graphicFrameLocks noGrp="1"/>
          </p:cNvGraphicFramePr>
          <p:nvPr/>
        </p:nvGraphicFramePr>
        <p:xfrm>
          <a:off x="5128463" y="1029756"/>
          <a:ext cx="6438901" cy="5440680"/>
        </p:xfrm>
        <a:graphic>
          <a:graphicData uri="http://schemas.openxmlformats.org/drawingml/2006/table">
            <a:tbl>
              <a:tblPr>
                <a:tableStyleId>{5C22544A-7EE6-4342-B048-85BDC9FD1C3A}</a:tableStyleId>
              </a:tblPr>
              <a:tblGrid>
                <a:gridCol w="827044">
                  <a:extLst>
                    <a:ext uri="{9D8B030D-6E8A-4147-A177-3AD203B41FA5}">
                      <a16:colId xmlns:a16="http://schemas.microsoft.com/office/drawing/2014/main" val="2021760695"/>
                    </a:ext>
                  </a:extLst>
                </a:gridCol>
                <a:gridCol w="827044">
                  <a:extLst>
                    <a:ext uri="{9D8B030D-6E8A-4147-A177-3AD203B41FA5}">
                      <a16:colId xmlns:a16="http://schemas.microsoft.com/office/drawing/2014/main" val="3284912333"/>
                    </a:ext>
                  </a:extLst>
                </a:gridCol>
                <a:gridCol w="827044">
                  <a:extLst>
                    <a:ext uri="{9D8B030D-6E8A-4147-A177-3AD203B41FA5}">
                      <a16:colId xmlns:a16="http://schemas.microsoft.com/office/drawing/2014/main" val="1099839595"/>
                    </a:ext>
                  </a:extLst>
                </a:gridCol>
                <a:gridCol w="2895752">
                  <a:extLst>
                    <a:ext uri="{9D8B030D-6E8A-4147-A177-3AD203B41FA5}">
                      <a16:colId xmlns:a16="http://schemas.microsoft.com/office/drawing/2014/main" val="2513585600"/>
                    </a:ext>
                  </a:extLst>
                </a:gridCol>
                <a:gridCol w="1062017">
                  <a:extLst>
                    <a:ext uri="{9D8B030D-6E8A-4147-A177-3AD203B41FA5}">
                      <a16:colId xmlns:a16="http://schemas.microsoft.com/office/drawing/2014/main" val="878214348"/>
                    </a:ext>
                  </a:extLst>
                </a:gridCol>
              </a:tblGrid>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ʃ</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man gave the cashier his money.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cashier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68166786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student wishes for good grades.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wishes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39910583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pig was ashamed of his weight.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ashamed</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69985479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Vampires turn to ashes in sunlight.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65070544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jeweler sells many precious gems.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precious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02734485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ci</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store has a special deal today.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special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1356417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ʃ</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Her dress clashes with those shoes.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clashes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1017553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Skinny jeans are in fashion this year.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fashion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44473381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cook left the dishes on the counter.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dishes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47904410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wave washes away our footprints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washes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05881580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nurse goes on vacation next month.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vacation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150946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cat pushes the vase off the table.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4726838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dentist brushes his teeth after lunch.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brushes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40598225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runner dashes towards the finish line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4096954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model is wearing fake eyelashes and lipstick.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eyelashes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68753278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 robot crushes the tin can into a ball.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crushes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270575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There are a lot of car crashes each year.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crashes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2025844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I heard a noise in the bushes over there.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4504186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Our family goes fishing twice a year.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fishing</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4559227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ʃ</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This horse eats radishes and apples.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radishes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573819030"/>
                  </a:ext>
                </a:extLst>
              </a:tr>
            </a:tbl>
          </a:graphicData>
        </a:graphic>
      </p:graphicFrame>
    </p:spTree>
    <p:extLst>
      <p:ext uri="{BB962C8B-B14F-4D97-AF65-F5344CB8AC3E}">
        <p14:creationId xmlns:p14="http://schemas.microsoft.com/office/powerpoint/2010/main" val="37394298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L3 Norwegian /s/</a:t>
            </a:r>
          </a:p>
        </p:txBody>
      </p:sp>
      <p:graphicFrame>
        <p:nvGraphicFramePr>
          <p:cNvPr id="9" name="Table 8">
            <a:extLst>
              <a:ext uri="{FF2B5EF4-FFF2-40B4-BE49-F238E27FC236}">
                <a16:creationId xmlns:a16="http://schemas.microsoft.com/office/drawing/2014/main" id="{7D548516-EE14-F716-31D7-DD464A214F87}"/>
              </a:ext>
            </a:extLst>
          </p:cNvPr>
          <p:cNvGraphicFramePr>
            <a:graphicFrameLocks noGrp="1"/>
          </p:cNvGraphicFramePr>
          <p:nvPr/>
        </p:nvGraphicFramePr>
        <p:xfrm>
          <a:off x="4933055" y="1690688"/>
          <a:ext cx="6705601" cy="4783455"/>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2427608393"/>
                    </a:ext>
                  </a:extLst>
                </a:gridCol>
                <a:gridCol w="456984">
                  <a:extLst>
                    <a:ext uri="{9D8B030D-6E8A-4147-A177-3AD203B41FA5}">
                      <a16:colId xmlns:a16="http://schemas.microsoft.com/office/drawing/2014/main" val="1435243339"/>
                    </a:ext>
                  </a:extLst>
                </a:gridCol>
                <a:gridCol w="904447">
                  <a:extLst>
                    <a:ext uri="{9D8B030D-6E8A-4147-A177-3AD203B41FA5}">
                      <a16:colId xmlns:a16="http://schemas.microsoft.com/office/drawing/2014/main" val="1880592561"/>
                    </a:ext>
                  </a:extLst>
                </a:gridCol>
                <a:gridCol w="3744727">
                  <a:extLst>
                    <a:ext uri="{9D8B030D-6E8A-4147-A177-3AD203B41FA5}">
                      <a16:colId xmlns:a16="http://schemas.microsoft.com/office/drawing/2014/main" val="573148512"/>
                    </a:ext>
                  </a:extLst>
                </a:gridCol>
                <a:gridCol w="1104377">
                  <a:extLst>
                    <a:ext uri="{9D8B030D-6E8A-4147-A177-3AD203B41FA5}">
                      <a16:colId xmlns:a16="http://schemas.microsoft.com/office/drawing/2014/main" val="2854672464"/>
                    </a:ext>
                  </a:extLst>
                </a:gridCol>
              </a:tblGrid>
              <a:tr h="203200">
                <a:tc>
                  <a:txBody>
                    <a:bodyPr/>
                    <a:lstStyle/>
                    <a:p>
                      <a:pPr algn="l" fontAlgn="b"/>
                      <a:r>
                        <a:rPr lang="en-PL" sz="1200" b="1" u="none" strike="noStrike" dirty="0">
                          <a:effectLst/>
                          <a:latin typeface="Century Gothic" panose="020B0502020202020204" pitchFamily="34" charset="0"/>
                          <a:cs typeface="Times New Roman" panose="02020603050405020304" pitchFamily="18" charset="0"/>
                        </a:rPr>
                        <a:t>#</a:t>
                      </a:r>
                      <a:endParaRPr lang="en-PL" sz="1200" b="1"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b="1" u="none" strike="noStrike" dirty="0">
                          <a:effectLst/>
                          <a:latin typeface="Century Gothic" panose="020B0502020202020204" pitchFamily="34" charset="0"/>
                          <a:cs typeface="Times New Roman" panose="02020603050405020304" pitchFamily="18" charset="0"/>
                        </a:rPr>
                        <a:t>IPA</a:t>
                      </a:r>
                      <a:endParaRPr lang="en-GB" sz="1200" b="1"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b="1" u="none" strike="noStrike" dirty="0">
                          <a:effectLst/>
                          <a:latin typeface="Century Gothic" panose="020B0502020202020204" pitchFamily="34" charset="0"/>
                          <a:cs typeface="Times New Roman" panose="02020603050405020304" pitchFamily="18" charset="0"/>
                        </a:rPr>
                        <a:t>Orthography</a:t>
                      </a:r>
                      <a:endParaRPr lang="en-GB" sz="1200" b="1"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b="1" u="none" strike="noStrike" dirty="0">
                          <a:effectLst/>
                          <a:latin typeface="Century Gothic" panose="020B0502020202020204" pitchFamily="34" charset="0"/>
                          <a:cs typeface="Times New Roman" panose="02020603050405020304" pitchFamily="18" charset="0"/>
                        </a:rPr>
                        <a:t>Sentence</a:t>
                      </a:r>
                      <a:endParaRPr lang="en-GB" sz="1200" b="1"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b="1" u="none" strike="noStrike" dirty="0">
                          <a:effectLst/>
                          <a:latin typeface="Century Gothic" panose="020B0502020202020204" pitchFamily="34" charset="0"/>
                          <a:cs typeface="Times New Roman" panose="02020603050405020304" pitchFamily="18" charset="0"/>
                        </a:rPr>
                        <a:t>Word</a:t>
                      </a:r>
                      <a:endParaRPr lang="en-GB" sz="1200" b="1"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858547631"/>
                  </a:ext>
                </a:extLst>
              </a:tr>
              <a:tr h="203200">
                <a:tc>
                  <a:txBody>
                    <a:bodyPr/>
                    <a:lstStyle/>
                    <a:p>
                      <a:pPr algn="r" fontAlgn="b"/>
                      <a:r>
                        <a:rPr lang="en-PL" sz="1200" u="none" strike="noStrike">
                          <a:effectLst/>
                          <a:latin typeface="Century Gothic" panose="020B0502020202020204" pitchFamily="34" charset="0"/>
                          <a:cs typeface="Times New Roman" panose="02020603050405020304" pitchFamily="18" charset="0"/>
                        </a:rPr>
                        <a:t>20</a:t>
                      </a:r>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De </a:t>
                      </a:r>
                      <a:r>
                        <a:rPr lang="en-GB" sz="1200" u="none" strike="noStrike" dirty="0" err="1">
                          <a:effectLst/>
                          <a:latin typeface="Century Gothic" panose="020B0502020202020204" pitchFamily="34" charset="0"/>
                          <a:cs typeface="Times New Roman" panose="02020603050405020304" pitchFamily="18" charset="0"/>
                        </a:rPr>
                        <a:t>leser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nyheter</a:t>
                      </a:r>
                      <a:r>
                        <a:rPr lang="en-GB" sz="1200" u="none" strike="noStrike" dirty="0">
                          <a:effectLst/>
                          <a:latin typeface="Century Gothic" panose="020B0502020202020204" pitchFamily="34" charset="0"/>
                          <a:cs typeface="Times New Roman" panose="02020603050405020304" pitchFamily="18" charset="0"/>
                        </a:rPr>
                        <a:t> i </a:t>
                      </a:r>
                      <a:r>
                        <a:rPr lang="en-GB" sz="1200" u="none" strike="noStrike" dirty="0" err="1">
                          <a:effectLst/>
                          <a:latin typeface="Century Gothic" panose="020B0502020202020204" pitchFamily="34" charset="0"/>
                          <a:cs typeface="Times New Roman" panose="02020603050405020304" pitchFamily="18" charset="0"/>
                        </a:rPr>
                        <a:t>sosiale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medier</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leser</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116848957"/>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Han holder </a:t>
                      </a:r>
                      <a:r>
                        <a:rPr lang="en-GB" sz="1200" u="none" strike="noStrike" dirty="0" err="1">
                          <a:effectLst/>
                          <a:latin typeface="Century Gothic" panose="020B0502020202020204" pitchFamily="34" charset="0"/>
                          <a:cs typeface="Times New Roman" panose="02020603050405020304" pitchFamily="18" charset="0"/>
                        </a:rPr>
                        <a:t>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presentasjon</a:t>
                      </a:r>
                      <a:r>
                        <a:rPr lang="en-GB" sz="1200" u="none" strike="noStrike" dirty="0">
                          <a:effectLst/>
                          <a:latin typeface="Century Gothic" panose="020B0502020202020204" pitchFamily="34" charset="0"/>
                          <a:cs typeface="Times New Roman" panose="02020603050405020304" pitchFamily="18" charset="0"/>
                        </a:rPr>
                        <a:t> om </a:t>
                      </a:r>
                      <a:r>
                        <a:rPr lang="en-GB" sz="1200" u="none" strike="noStrike" dirty="0" err="1">
                          <a:effectLst/>
                          <a:latin typeface="Century Gothic" panose="020B0502020202020204" pitchFamily="34" charset="0"/>
                          <a:cs typeface="Times New Roman" panose="02020603050405020304" pitchFamily="18" charset="0"/>
                        </a:rPr>
                        <a:t>klimaendringer</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presentasjon</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943458977"/>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Du </a:t>
                      </a:r>
                      <a:r>
                        <a:rPr lang="en-GB" sz="1200" u="none" strike="noStrike" dirty="0" err="1">
                          <a:effectLst/>
                          <a:latin typeface="Century Gothic" panose="020B0502020202020204" pitchFamily="34" charset="0"/>
                          <a:cs typeface="Times New Roman" panose="02020603050405020304" pitchFamily="18" charset="0"/>
                        </a:rPr>
                        <a:t>burde</a:t>
                      </a:r>
                      <a:r>
                        <a:rPr lang="en-GB" sz="1200" u="none" strike="noStrike" dirty="0">
                          <a:effectLst/>
                          <a:latin typeface="Century Gothic" panose="020B0502020202020204" pitchFamily="34" charset="0"/>
                          <a:cs typeface="Times New Roman" panose="02020603050405020304" pitchFamily="18" charset="0"/>
                        </a:rPr>
                        <a:t> se den </a:t>
                      </a:r>
                      <a:r>
                        <a:rPr lang="en-GB" sz="1200" u="none" strike="noStrike" dirty="0" err="1">
                          <a:effectLst/>
                          <a:latin typeface="Century Gothic" panose="020B0502020202020204" pitchFamily="34" charset="0"/>
                          <a:cs typeface="Times New Roman" panose="02020603050405020304" pitchFamily="18" charset="0"/>
                        </a:rPr>
                        <a:t>vakre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solnedgangen</a:t>
                      </a:r>
                      <a:r>
                        <a:rPr lang="en-GB" sz="1200" u="none" strike="noStrike" dirty="0">
                          <a:effectLst/>
                          <a:latin typeface="Century Gothic" panose="020B0502020202020204" pitchFamily="34" charset="0"/>
                          <a:cs typeface="Times New Roman" panose="02020603050405020304" pitchFamily="18" charset="0"/>
                        </a:rPr>
                        <a:t> i </a:t>
                      </a:r>
                      <a:r>
                        <a:rPr lang="en-GB" sz="1200" u="none" strike="noStrike" dirty="0" err="1">
                          <a:effectLst/>
                          <a:latin typeface="Century Gothic" panose="020B0502020202020204" pitchFamily="34" charset="0"/>
                          <a:cs typeface="Times New Roman" panose="02020603050405020304" pitchFamily="18" charset="0"/>
                        </a:rPr>
                        <a:t>kveld</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se</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722363508"/>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Hun </a:t>
                      </a:r>
                      <a:r>
                        <a:rPr lang="en-GB" sz="1200" u="none" strike="noStrike" dirty="0" err="1">
                          <a:effectLst/>
                          <a:latin typeface="Century Gothic" panose="020B0502020202020204" pitchFamily="34" charset="0"/>
                          <a:cs typeface="Times New Roman" panose="02020603050405020304" pitchFamily="18" charset="0"/>
                        </a:rPr>
                        <a:t>ble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rasende</a:t>
                      </a:r>
                      <a:r>
                        <a:rPr lang="en-GB" sz="1200" u="none" strike="noStrike" dirty="0">
                          <a:effectLst/>
                          <a:latin typeface="Century Gothic" panose="020B0502020202020204" pitchFamily="34" charset="0"/>
                          <a:cs typeface="Times New Roman" panose="02020603050405020304" pitchFamily="18" charset="0"/>
                        </a:rPr>
                        <a:t> da </a:t>
                      </a:r>
                      <a:r>
                        <a:rPr lang="en-GB" sz="1200" u="none" strike="noStrike" dirty="0" err="1">
                          <a:effectLst/>
                          <a:latin typeface="Century Gothic" panose="020B0502020202020204" pitchFamily="34" charset="0"/>
                          <a:cs typeface="Times New Roman" panose="02020603050405020304" pitchFamily="18" charset="0"/>
                        </a:rPr>
                        <a:t>hun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mistet</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mobilen</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rasende</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914155762"/>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Disse </a:t>
                      </a:r>
                      <a:r>
                        <a:rPr lang="en-GB" sz="1200" u="none" strike="noStrike" dirty="0" err="1">
                          <a:effectLst/>
                          <a:latin typeface="Century Gothic" panose="020B0502020202020204" pitchFamily="34" charset="0"/>
                          <a:cs typeface="Times New Roman" panose="02020603050405020304" pitchFamily="18" charset="0"/>
                        </a:rPr>
                        <a:t>bøkene</a:t>
                      </a:r>
                      <a:r>
                        <a:rPr lang="en-GB" sz="1200" u="none" strike="noStrike" dirty="0">
                          <a:effectLst/>
                          <a:latin typeface="Century Gothic" panose="020B0502020202020204" pitchFamily="34" charset="0"/>
                          <a:cs typeface="Times New Roman" panose="02020603050405020304" pitchFamily="18" charset="0"/>
                        </a:rPr>
                        <a:t> er </a:t>
                      </a:r>
                      <a:r>
                        <a:rPr lang="en-GB" sz="1200" u="none" strike="noStrike" dirty="0" err="1">
                          <a:effectLst/>
                          <a:latin typeface="Century Gothic" panose="020B0502020202020204" pitchFamily="34" charset="0"/>
                          <a:cs typeface="Times New Roman" panose="02020603050405020304" pitchFamily="18" charset="0"/>
                        </a:rPr>
                        <a:t>veldig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interessante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å</a:t>
                      </a:r>
                      <a:r>
                        <a:rPr lang="en-GB" sz="1200" u="none" strike="noStrike" dirty="0">
                          <a:effectLst/>
                          <a:latin typeface="Century Gothic" panose="020B0502020202020204" pitchFamily="34" charset="0"/>
                          <a:cs typeface="Times New Roman" panose="02020603050405020304" pitchFamily="18" charset="0"/>
                        </a:rPr>
                        <a:t> lese.</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interessante</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696784288"/>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Han </a:t>
                      </a:r>
                      <a:r>
                        <a:rPr lang="en-GB" sz="1200" u="none" strike="noStrike" dirty="0" err="1">
                          <a:effectLst/>
                          <a:latin typeface="Century Gothic" panose="020B0502020202020204" pitchFamily="34" charset="0"/>
                          <a:cs typeface="Times New Roman" panose="02020603050405020304" pitchFamily="18" charset="0"/>
                        </a:rPr>
                        <a:t>har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følsom</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nese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som</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reagerer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på</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sterk</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lukt</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nese</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915991104"/>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Vi </a:t>
                      </a:r>
                      <a:r>
                        <a:rPr lang="en-GB" sz="1200" u="none" strike="noStrike" dirty="0" err="1">
                          <a:effectLst/>
                          <a:latin typeface="Century Gothic" panose="020B0502020202020204" pitchFamily="34" charset="0"/>
                          <a:cs typeface="Times New Roman" panose="02020603050405020304" pitchFamily="18" charset="0"/>
                        </a:rPr>
                        <a:t>bor</a:t>
                      </a:r>
                      <a:r>
                        <a:rPr lang="en-GB" sz="1200" u="none" strike="noStrike" dirty="0">
                          <a:effectLst/>
                          <a:latin typeface="Century Gothic" panose="020B0502020202020204" pitchFamily="34" charset="0"/>
                          <a:cs typeface="Times New Roman" panose="02020603050405020304" pitchFamily="18" charset="0"/>
                        </a:rPr>
                        <a:t> i det </a:t>
                      </a:r>
                      <a:r>
                        <a:rPr lang="en-GB" sz="1200" u="none" strike="noStrike" dirty="0" err="1">
                          <a:effectLst/>
                          <a:latin typeface="Century Gothic" panose="020B0502020202020204" pitchFamily="34" charset="0"/>
                          <a:cs typeface="Times New Roman" panose="02020603050405020304" pitchFamily="18" charset="0"/>
                        </a:rPr>
                        <a:t>gamle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huset</a:t>
                      </a:r>
                      <a:r>
                        <a:rPr lang="en-GB" sz="1200" u="none" strike="noStrike" dirty="0">
                          <a:effectLst/>
                          <a:latin typeface="Century Gothic" panose="020B0502020202020204" pitchFamily="34" charset="0"/>
                          <a:cs typeface="Times New Roman" panose="02020603050405020304" pitchFamily="18" charset="0"/>
                        </a:rPr>
                        <a:t> i </a:t>
                      </a:r>
                      <a:r>
                        <a:rPr lang="en-GB" sz="1200" u="none" strike="noStrike" dirty="0" err="1">
                          <a:effectLst/>
                          <a:latin typeface="Century Gothic" panose="020B0502020202020204" pitchFamily="34" charset="0"/>
                          <a:cs typeface="Times New Roman" panose="02020603050405020304" pitchFamily="18" charset="0"/>
                        </a:rPr>
                        <a:t>enden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av</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gaten</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huset</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227517780"/>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Jeg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fant</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passet</a:t>
                      </a:r>
                      <a:r>
                        <a:rPr lang="en-GB" sz="1200" u="none" strike="noStrike" dirty="0">
                          <a:effectLst/>
                          <a:latin typeface="Century Gothic" panose="020B0502020202020204" pitchFamily="34" charset="0"/>
                          <a:cs typeface="Times New Roman" panose="02020603050405020304" pitchFamily="18" charset="0"/>
                        </a:rPr>
                        <a:t> mitt i </a:t>
                      </a:r>
                      <a:r>
                        <a:rPr lang="en-GB" sz="1200" u="none" strike="noStrike" dirty="0" err="1">
                          <a:effectLst/>
                          <a:latin typeface="Century Gothic" panose="020B0502020202020204" pitchFamily="34" charset="0"/>
                          <a:cs typeface="Times New Roman" panose="02020603050405020304" pitchFamily="18" charset="0"/>
                        </a:rPr>
                        <a:t>jakkelommen</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passet</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589966774"/>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Barna</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leker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og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svømmer</a:t>
                      </a:r>
                      <a:r>
                        <a:rPr lang="en-GB" sz="1200" u="none" strike="noStrike" dirty="0">
                          <a:effectLst/>
                          <a:latin typeface="Century Gothic" panose="020B0502020202020204" pitchFamily="34" charset="0"/>
                          <a:cs typeface="Times New Roman" panose="02020603050405020304" pitchFamily="18" charset="0"/>
                        </a:rPr>
                        <a:t> i </a:t>
                      </a:r>
                      <a:r>
                        <a:rPr lang="en-GB" sz="1200" u="none" strike="noStrike" dirty="0" err="1">
                          <a:effectLst/>
                          <a:latin typeface="Century Gothic" panose="020B0502020202020204" pitchFamily="34" charset="0"/>
                          <a:cs typeface="Times New Roman" panose="02020603050405020304" pitchFamily="18" charset="0"/>
                        </a:rPr>
                        <a:t>bassenget</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på</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hotellet</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bassenget</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518133552"/>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Jeg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spiser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middag</a:t>
                      </a:r>
                      <a:r>
                        <a:rPr lang="en-GB" sz="1200" u="none" strike="noStrike" dirty="0">
                          <a:effectLst/>
                          <a:latin typeface="Century Gothic" panose="020B0502020202020204" pitchFamily="34" charset="0"/>
                          <a:cs typeface="Times New Roman" panose="02020603050405020304" pitchFamily="18" charset="0"/>
                        </a:rPr>
                        <a:t> med </a:t>
                      </a:r>
                      <a:r>
                        <a:rPr lang="en-GB" sz="1200" u="none" strike="noStrike" dirty="0" err="1">
                          <a:effectLst/>
                          <a:latin typeface="Century Gothic" panose="020B0502020202020204" pitchFamily="34" charset="0"/>
                          <a:cs typeface="Times New Roman" panose="02020603050405020304" pitchFamily="18" charset="0"/>
                        </a:rPr>
                        <a:t>familien</a:t>
                      </a:r>
                      <a:r>
                        <a:rPr lang="en-GB" sz="1200" u="none" strike="noStrike" dirty="0">
                          <a:effectLst/>
                          <a:latin typeface="Century Gothic" panose="020B0502020202020204" pitchFamily="34" charset="0"/>
                          <a:cs typeface="Times New Roman" panose="02020603050405020304" pitchFamily="18" charset="0"/>
                        </a:rPr>
                        <a:t> min </a:t>
                      </a:r>
                      <a:r>
                        <a:rPr lang="en-GB" sz="1200" u="none" strike="noStrike" dirty="0" err="1">
                          <a:effectLst/>
                          <a:latin typeface="Century Gothic" panose="020B0502020202020204" pitchFamily="34" charset="0"/>
                          <a:cs typeface="Times New Roman" panose="02020603050405020304" pitchFamily="18" charset="0"/>
                        </a:rPr>
                        <a:t>nå</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spiser</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669340131"/>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Denne </a:t>
                      </a:r>
                      <a:r>
                        <a:rPr lang="en-GB" sz="1200" u="none" strike="noStrike" dirty="0" err="1">
                          <a:effectLst/>
                          <a:latin typeface="Century Gothic" panose="020B0502020202020204" pitchFamily="34" charset="0"/>
                          <a:cs typeface="Times New Roman" panose="02020603050405020304" pitchFamily="18" charset="0"/>
                        </a:rPr>
                        <a:t>databasen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inneholder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informasjon</a:t>
                      </a:r>
                      <a:r>
                        <a:rPr lang="en-GB" sz="1200" u="none" strike="noStrike" dirty="0">
                          <a:effectLst/>
                          <a:latin typeface="Century Gothic" panose="020B0502020202020204" pitchFamily="34" charset="0"/>
                          <a:cs typeface="Times New Roman" panose="02020603050405020304" pitchFamily="18" charset="0"/>
                        </a:rPr>
                        <a:t> om </a:t>
                      </a:r>
                      <a:r>
                        <a:rPr lang="en-GB" sz="1200" u="none" strike="noStrike" dirty="0" err="1">
                          <a:effectLst/>
                          <a:latin typeface="Century Gothic" panose="020B0502020202020204" pitchFamily="34" charset="0"/>
                          <a:cs typeface="Times New Roman" panose="02020603050405020304" pitchFamily="18" charset="0"/>
                        </a:rPr>
                        <a:t>kundene</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databasen</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47841513"/>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Jeg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snyter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nesen</a:t>
                      </a:r>
                      <a:r>
                        <a:rPr lang="en-GB" sz="1200" u="none" strike="noStrike" dirty="0">
                          <a:effectLst/>
                          <a:latin typeface="Century Gothic" panose="020B0502020202020204" pitchFamily="34" charset="0"/>
                          <a:cs typeface="Times New Roman" panose="02020603050405020304" pitchFamily="18" charset="0"/>
                        </a:rPr>
                        <a:t> min </a:t>
                      </a:r>
                      <a:r>
                        <a:rPr lang="en-GB" sz="1200" u="none" strike="noStrike" dirty="0" err="1">
                          <a:effectLst/>
                          <a:latin typeface="Century Gothic" panose="020B0502020202020204" pitchFamily="34" charset="0"/>
                          <a:cs typeface="Times New Roman" panose="02020603050405020304" pitchFamily="18" charset="0"/>
                        </a:rPr>
                        <a:t>når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jeg</a:t>
                      </a:r>
                      <a:r>
                        <a:rPr lang="en-GB" sz="1200" u="none" strike="noStrike" dirty="0">
                          <a:effectLst/>
                          <a:latin typeface="Century Gothic" panose="020B0502020202020204" pitchFamily="34" charset="0"/>
                          <a:cs typeface="Times New Roman" panose="02020603050405020304" pitchFamily="18" charset="0"/>
                        </a:rPr>
                        <a:t> er </a:t>
                      </a:r>
                      <a:r>
                        <a:rPr lang="en-GB" sz="1200" u="none" strike="noStrike" dirty="0" err="1">
                          <a:effectLst/>
                          <a:latin typeface="Century Gothic" panose="020B0502020202020204" pitchFamily="34" charset="0"/>
                          <a:cs typeface="Times New Roman" panose="02020603050405020304" pitchFamily="18" charset="0"/>
                        </a:rPr>
                        <a:t>forkjølet</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nesen</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882928628"/>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Vi </a:t>
                      </a:r>
                      <a:r>
                        <a:rPr lang="en-GB" sz="1200" u="none" strike="noStrike" dirty="0" err="1">
                          <a:effectLst/>
                          <a:latin typeface="Century Gothic" panose="020B0502020202020204" pitchFamily="34" charset="0"/>
                          <a:cs typeface="Times New Roman" panose="02020603050405020304" pitchFamily="18" charset="0"/>
                        </a:rPr>
                        <a:t>skal</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besøke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bestefaren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vår</a:t>
                      </a:r>
                      <a:r>
                        <a:rPr lang="en-GB" sz="1200" u="none" strike="noStrike" dirty="0">
                          <a:effectLst/>
                          <a:latin typeface="Century Gothic" panose="020B0502020202020204" pitchFamily="34" charset="0"/>
                          <a:cs typeface="Times New Roman" panose="02020603050405020304" pitchFamily="18" charset="0"/>
                        </a:rPr>
                        <a:t> i </a:t>
                      </a:r>
                      <a:r>
                        <a:rPr lang="en-GB" sz="1200" u="none" strike="noStrike" dirty="0" err="1">
                          <a:effectLst/>
                          <a:latin typeface="Century Gothic" panose="020B0502020202020204" pitchFamily="34" charset="0"/>
                          <a:cs typeface="Times New Roman" panose="02020603050405020304" pitchFamily="18" charset="0"/>
                        </a:rPr>
                        <a:t>helgen</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besøke</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902748"/>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Disse </a:t>
                      </a:r>
                      <a:r>
                        <a:rPr lang="en-GB" sz="1200" u="none" strike="noStrike" dirty="0" err="1">
                          <a:effectLst/>
                          <a:latin typeface="Century Gothic" panose="020B0502020202020204" pitchFamily="34" charset="0"/>
                          <a:cs typeface="Times New Roman" panose="02020603050405020304" pitchFamily="18" charset="0"/>
                        </a:rPr>
                        <a:t>skjortene</a:t>
                      </a:r>
                      <a:r>
                        <a:rPr lang="en-GB" sz="1200" u="none" strike="noStrike" dirty="0">
                          <a:effectLst/>
                          <a:latin typeface="Century Gothic" panose="020B0502020202020204" pitchFamily="34" charset="0"/>
                          <a:cs typeface="Times New Roman" panose="02020603050405020304" pitchFamily="18" charset="0"/>
                        </a:rPr>
                        <a:t> passer i </a:t>
                      </a:r>
                      <a:r>
                        <a:rPr lang="en-GB" sz="1200" u="none" strike="noStrike" dirty="0" err="1">
                          <a:effectLst/>
                          <a:latin typeface="Century Gothic" panose="020B0502020202020204" pitchFamily="34" charset="0"/>
                          <a:cs typeface="Times New Roman" panose="02020603050405020304" pitchFamily="18" charset="0"/>
                        </a:rPr>
                        <a:t>hverdagen</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passer</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703139458"/>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De to </a:t>
                      </a:r>
                      <a:r>
                        <a:rPr lang="en-GB" sz="1200" u="none" strike="noStrike" dirty="0" err="1">
                          <a:effectLst/>
                          <a:latin typeface="Century Gothic" panose="020B0502020202020204" pitchFamily="34" charset="0"/>
                          <a:cs typeface="Times New Roman" panose="02020603050405020304" pitchFamily="18" charset="0"/>
                        </a:rPr>
                        <a:t>brødrene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slåss</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ofte</a:t>
                      </a:r>
                      <a:r>
                        <a:rPr lang="en-GB" sz="1200" u="none" strike="noStrike" dirty="0">
                          <a:effectLst/>
                          <a:latin typeface="Century Gothic" panose="020B0502020202020204" pitchFamily="34" charset="0"/>
                          <a:cs typeface="Times New Roman" panose="02020603050405020304" pitchFamily="18" charset="0"/>
                        </a:rPr>
                        <a:t> om </a:t>
                      </a:r>
                      <a:r>
                        <a:rPr lang="en-GB" sz="1200" u="none" strike="noStrike" dirty="0" err="1">
                          <a:effectLst/>
                          <a:latin typeface="Century Gothic" panose="020B0502020202020204" pitchFamily="34" charset="0"/>
                          <a:cs typeface="Times New Roman" panose="02020603050405020304" pitchFamily="18" charset="0"/>
                        </a:rPr>
                        <a:t>lekene</a:t>
                      </a:r>
                      <a:r>
                        <a:rPr lang="en-GB" sz="1200" u="none" strike="noStrike" dirty="0">
                          <a:effectLst/>
                          <a:latin typeface="Century Gothic" panose="020B0502020202020204" pitchFamily="34" charset="0"/>
                          <a:cs typeface="Times New Roman" panose="02020603050405020304" pitchFamily="18" charset="0"/>
                        </a:rPr>
                        <a:t> sine.</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slåss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09565427"/>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Kua</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sover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og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drømmer</a:t>
                      </a:r>
                      <a:r>
                        <a:rPr lang="en-GB" sz="1200" u="none" strike="noStrike" dirty="0">
                          <a:effectLst/>
                          <a:latin typeface="Century Gothic" panose="020B0502020202020204" pitchFamily="34" charset="0"/>
                          <a:cs typeface="Times New Roman" panose="02020603050405020304" pitchFamily="18" charset="0"/>
                        </a:rPr>
                        <a:t> i </a:t>
                      </a:r>
                      <a:r>
                        <a:rPr lang="en-GB" sz="1200" u="none" strike="noStrike" dirty="0" err="1">
                          <a:effectLst/>
                          <a:latin typeface="Century Gothic" panose="020B0502020202020204" pitchFamily="34" charset="0"/>
                          <a:cs typeface="Times New Roman" panose="02020603050405020304" pitchFamily="18" charset="0"/>
                        </a:rPr>
                        <a:t>båsen</a:t>
                      </a:r>
                      <a:r>
                        <a:rPr lang="en-GB" sz="1200" u="none" strike="noStrike" dirty="0">
                          <a:effectLst/>
                          <a:latin typeface="Century Gothic" panose="020B0502020202020204" pitchFamily="34" charset="0"/>
                          <a:cs typeface="Times New Roman" panose="02020603050405020304" pitchFamily="18" charset="0"/>
                        </a:rPr>
                        <a:t> sin.</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båsen</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007809177"/>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Betalingen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kan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gjøres</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ved</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kassen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på</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butikken</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kassen</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858480928"/>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Jeg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lærer</a:t>
                      </a:r>
                      <a:r>
                        <a:rPr lang="en-GB" sz="1200" u="none" strike="noStrike" dirty="0">
                          <a:effectLst/>
                          <a:latin typeface="Century Gothic" panose="020B0502020202020204" pitchFamily="34" charset="0"/>
                          <a:cs typeface="Times New Roman" panose="02020603050405020304" pitchFamily="18" charset="0"/>
                        </a:rPr>
                        <a:t> nye ting i </a:t>
                      </a:r>
                      <a:r>
                        <a:rPr lang="en-GB" sz="1200" u="none" strike="noStrike" dirty="0" err="1">
                          <a:effectLst/>
                          <a:latin typeface="Century Gothic" panose="020B0502020202020204" pitchFamily="34" charset="0"/>
                          <a:cs typeface="Times New Roman" panose="02020603050405020304" pitchFamily="18" charset="0"/>
                        </a:rPr>
                        <a:t>klassen</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og</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hjemme</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klassen</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904034544"/>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Vår</a:t>
                      </a:r>
                      <a:r>
                        <a:rPr lang="en-GB" sz="1200" u="none" strike="noStrike" dirty="0">
                          <a:effectLst/>
                          <a:latin typeface="Century Gothic" panose="020B0502020202020204" pitchFamily="34" charset="0"/>
                          <a:cs typeface="Times New Roman" panose="02020603050405020304" pitchFamily="18" charset="0"/>
                        </a:rPr>
                        <a:t> professor </a:t>
                      </a:r>
                      <a:r>
                        <a:rPr lang="en-GB" sz="1200" u="none" strike="noStrike" dirty="0" err="1">
                          <a:effectLst/>
                          <a:latin typeface="Century Gothic" panose="020B0502020202020204" pitchFamily="34" charset="0"/>
                          <a:cs typeface="Times New Roman" panose="02020603050405020304" pitchFamily="18" charset="0"/>
                        </a:rPr>
                        <a:t>har</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dyp</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kunnskap</a:t>
                      </a:r>
                      <a:r>
                        <a:rPr lang="en-GB" sz="1200" u="none" strike="noStrike" dirty="0">
                          <a:effectLst/>
                          <a:latin typeface="Century Gothic" panose="020B0502020202020204" pitchFamily="34" charset="0"/>
                          <a:cs typeface="Times New Roman" panose="02020603050405020304" pitchFamily="18" charset="0"/>
                        </a:rPr>
                        <a:t> om </a:t>
                      </a:r>
                      <a:r>
                        <a:rPr lang="en-GB" sz="1200" u="none" strike="noStrike" dirty="0" err="1">
                          <a:effectLst/>
                          <a:latin typeface="Century Gothic" panose="020B0502020202020204" pitchFamily="34" charset="0"/>
                          <a:cs typeface="Times New Roman" panose="02020603050405020304" pitchFamily="18" charset="0"/>
                        </a:rPr>
                        <a:t>historie</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professor</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879278219"/>
                  </a:ext>
                </a:extLst>
              </a:tr>
              <a:tr h="203200">
                <a:tc>
                  <a:txBody>
                    <a:bodyPr/>
                    <a:lstStyle/>
                    <a:p>
                      <a:pPr algn="l" fontAlgn="b"/>
                      <a:endParaRPr lang="en-PL"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a:effectLst/>
                          <a:latin typeface="Century Gothic" panose="020B0502020202020204" pitchFamily="34" charset="0"/>
                          <a:cs typeface="Times New Roman" panose="02020603050405020304" pitchFamily="18" charset="0"/>
                        </a:rPr>
                        <a:t>s</a:t>
                      </a:r>
                      <a:endParaRPr lang="en-GB" sz="1200" b="0" i="0" u="none" strike="noStrike">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a:effectLst/>
                          <a:latin typeface="Century Gothic" panose="020B0502020202020204" pitchFamily="34" charset="0"/>
                          <a:cs typeface="Times New Roman" panose="02020603050405020304" pitchFamily="18" charset="0"/>
                        </a:rPr>
                        <a:t>Den nye </a:t>
                      </a:r>
                      <a:r>
                        <a:rPr lang="en-GB" sz="1200" u="none" strike="noStrike" dirty="0" err="1">
                          <a:effectLst/>
                          <a:latin typeface="Century Gothic" panose="020B0502020202020204" pitchFamily="34" charset="0"/>
                          <a:cs typeface="Times New Roman" panose="02020603050405020304" pitchFamily="18" charset="0"/>
                        </a:rPr>
                        <a:t>presidenten</a:t>
                      </a:r>
                      <a:r>
                        <a:rPr lang="en-GB" sz="1200" u="none" strike="noStrike" dirty="0">
                          <a:effectLst/>
                          <a:latin typeface="Century Gothic" panose="020B0502020202020204" pitchFamily="34" charset="0"/>
                          <a:cs typeface="Times New Roman" panose="02020603050405020304" pitchFamily="18" charset="0"/>
                        </a:rPr>
                        <a:t> taler om </a:t>
                      </a:r>
                      <a:r>
                        <a:rPr lang="en-GB" sz="1200" u="none" strike="noStrike" dirty="0" err="1">
                          <a:effectLst/>
                          <a:latin typeface="Century Gothic" panose="020B0502020202020204" pitchFamily="34" charset="0"/>
                          <a:cs typeface="Times New Roman" panose="02020603050405020304" pitchFamily="18" charset="0"/>
                        </a:rPr>
                        <a:t>nasjonale</a:t>
                      </a:r>
                      <a:r>
                        <a:rPr lang="en-GB" sz="1200" u="none" strike="noStrike" dirty="0">
                          <a:effectLst/>
                          <a:latin typeface="Century Gothic" panose="020B0502020202020204" pitchFamily="34" charset="0"/>
                          <a:cs typeface="Times New Roman" panose="02020603050405020304" pitchFamily="18" charset="0"/>
                        </a:rPr>
                        <a:t> </a:t>
                      </a:r>
                      <a:r>
                        <a:rPr lang="en-GB" sz="1200" u="none" strike="noStrike" dirty="0" err="1">
                          <a:effectLst/>
                          <a:latin typeface="Century Gothic" panose="020B0502020202020204" pitchFamily="34" charset="0"/>
                          <a:cs typeface="Times New Roman" panose="02020603050405020304" pitchFamily="18" charset="0"/>
                        </a:rPr>
                        <a:t>spørsmål</a:t>
                      </a:r>
                      <a:r>
                        <a:rPr lang="en-GB" sz="1200" u="none" strike="noStrike" dirty="0">
                          <a:effectLst/>
                          <a:latin typeface="Century Gothic" panose="020B0502020202020204" pitchFamily="34" charset="0"/>
                          <a:cs typeface="Times New Roman" panose="02020603050405020304" pitchFamily="18" charset="0"/>
                        </a:rPr>
                        <a:t>.</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tc>
                  <a:txBody>
                    <a:bodyPr/>
                    <a:lstStyle/>
                    <a:p>
                      <a:pPr algn="l" fontAlgn="b"/>
                      <a:r>
                        <a:rPr lang="en-GB" sz="1200" u="none" strike="noStrike" dirty="0" err="1">
                          <a:effectLst/>
                          <a:latin typeface="Century Gothic" panose="020B0502020202020204" pitchFamily="34" charset="0"/>
                          <a:cs typeface="Times New Roman" panose="02020603050405020304" pitchFamily="18" charset="0"/>
                        </a:rPr>
                        <a:t>presidenten</a:t>
                      </a:r>
                      <a:endParaRPr lang="en-GB" sz="1200" b="0" i="0" u="none" strike="noStrike" dirty="0">
                        <a:solidFill>
                          <a:srgbClr val="000000"/>
                        </a:solidFill>
                        <a:effectLst/>
                        <a:latin typeface="Century Gothic" panose="020B050202020202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944180140"/>
                  </a:ext>
                </a:extLst>
              </a:tr>
            </a:tbl>
          </a:graphicData>
        </a:graphic>
      </p:graphicFrame>
    </p:spTree>
    <p:extLst>
      <p:ext uri="{BB962C8B-B14F-4D97-AF65-F5344CB8AC3E}">
        <p14:creationId xmlns:p14="http://schemas.microsoft.com/office/powerpoint/2010/main" val="13952751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L3 Norwegian &lt;rs&gt;</a:t>
            </a:r>
          </a:p>
        </p:txBody>
      </p:sp>
      <p:graphicFrame>
        <p:nvGraphicFramePr>
          <p:cNvPr id="9" name="Table 8">
            <a:extLst>
              <a:ext uri="{FF2B5EF4-FFF2-40B4-BE49-F238E27FC236}">
                <a16:creationId xmlns:a16="http://schemas.microsoft.com/office/drawing/2014/main" id="{7D548516-EE14-F716-31D7-DD464A214F87}"/>
              </a:ext>
            </a:extLst>
          </p:cNvPr>
          <p:cNvGraphicFramePr>
            <a:graphicFrameLocks noGrp="1"/>
          </p:cNvGraphicFramePr>
          <p:nvPr/>
        </p:nvGraphicFramePr>
        <p:xfrm>
          <a:off x="1904105" y="1690688"/>
          <a:ext cx="6705601" cy="4783455"/>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2427608393"/>
                    </a:ext>
                  </a:extLst>
                </a:gridCol>
                <a:gridCol w="456984">
                  <a:extLst>
                    <a:ext uri="{9D8B030D-6E8A-4147-A177-3AD203B41FA5}">
                      <a16:colId xmlns:a16="http://schemas.microsoft.com/office/drawing/2014/main" val="1435243339"/>
                    </a:ext>
                  </a:extLst>
                </a:gridCol>
                <a:gridCol w="904447">
                  <a:extLst>
                    <a:ext uri="{9D8B030D-6E8A-4147-A177-3AD203B41FA5}">
                      <a16:colId xmlns:a16="http://schemas.microsoft.com/office/drawing/2014/main" val="1880592561"/>
                    </a:ext>
                  </a:extLst>
                </a:gridCol>
                <a:gridCol w="3744727">
                  <a:extLst>
                    <a:ext uri="{9D8B030D-6E8A-4147-A177-3AD203B41FA5}">
                      <a16:colId xmlns:a16="http://schemas.microsoft.com/office/drawing/2014/main" val="573148512"/>
                    </a:ext>
                  </a:extLst>
                </a:gridCol>
                <a:gridCol w="1104377">
                  <a:extLst>
                    <a:ext uri="{9D8B030D-6E8A-4147-A177-3AD203B41FA5}">
                      <a16:colId xmlns:a16="http://schemas.microsoft.com/office/drawing/2014/main" val="2854672464"/>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IPA</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Orthography</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58547631"/>
                  </a:ext>
                </a:extLst>
              </a:tr>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De leser nyheter i sosiale medier.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leser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11684895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Han holder en presentasjon om klimaendringer.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presentasjon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434589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Du burde se den vakre solnedgangen i kveld.</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72236350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Hun ble rasende da hun mistet mobilen.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rasende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1415576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Disse bøkene er veldig interessante å lese.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interessante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6967842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Han har en følsom nese som reagerer på sterk lukt.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nese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91599110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Vi bor i det gamle huset i enden av gaten.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huset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22751778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Jeg fant passet mitt i jakkelommen.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passet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58996677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Barna leker og svømmer i bassenget på hotellet.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bassenget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51813355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Jeg spiser middag med familien min nå.</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spiser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66934013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Denne databasen inneholder informasjon om kundene.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databasen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4784151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Jeg snyter nesen min når jeg er forkjølet.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nesen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829286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Vi skal besøke bestefaren vår i helgen.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besøke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90274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Disse skjortene passer i hverdagen.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passer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70313945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De to brødrene slåss ofte om lekene sine.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slåss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095654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Kua sover og drømmer i båsen sin.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båsen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078091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Betalingen kan gjøres ved kassen på butikken.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8584809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Jeg lærer nye ting i klassen og hjemme.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klassen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90403454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Vår professor har dyp kunnskap om historie.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professor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8792782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Den nye </a:t>
                      </a:r>
                      <a:r>
                        <a:rPr lang="en-GB" sz="1200" u="none" strike="noStrike" dirty="0" err="1">
                          <a:effectLst/>
                        </a:rPr>
                        <a:t>presidenten</a:t>
                      </a:r>
                      <a:r>
                        <a:rPr lang="en-GB" sz="1200" u="none" strike="noStrike" dirty="0">
                          <a:effectLst/>
                        </a:rPr>
                        <a:t> taler om </a:t>
                      </a:r>
                      <a:r>
                        <a:rPr lang="en-GB" sz="1200" u="none" strike="noStrike" dirty="0" err="1">
                          <a:effectLst/>
                        </a:rPr>
                        <a:t>nasjonale</a:t>
                      </a:r>
                      <a:r>
                        <a:rPr lang="en-GB" sz="1200" u="none" strike="noStrike" dirty="0">
                          <a:effectLst/>
                        </a:rPr>
                        <a:t> </a:t>
                      </a:r>
                      <a:r>
                        <a:rPr lang="en-GB" sz="1200" u="none" strike="noStrike" dirty="0" err="1">
                          <a:effectLst/>
                        </a:rPr>
                        <a:t>spørsmål</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presidenten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44180140"/>
                  </a:ext>
                </a:extLst>
              </a:tr>
            </a:tbl>
          </a:graphicData>
        </a:graphic>
      </p:graphicFrame>
      <p:graphicFrame>
        <p:nvGraphicFramePr>
          <p:cNvPr id="4" name="Table 3">
            <a:extLst>
              <a:ext uri="{FF2B5EF4-FFF2-40B4-BE49-F238E27FC236}">
                <a16:creationId xmlns:a16="http://schemas.microsoft.com/office/drawing/2014/main" id="{B013237C-5A11-B48A-E6BF-CC93DC635511}"/>
              </a:ext>
            </a:extLst>
          </p:cNvPr>
          <p:cNvGraphicFramePr>
            <a:graphicFrameLocks noGrp="1"/>
          </p:cNvGraphicFramePr>
          <p:nvPr/>
        </p:nvGraphicFramePr>
        <p:xfrm>
          <a:off x="1904104" y="2065330"/>
          <a:ext cx="6705601" cy="4521200"/>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4231367835"/>
                    </a:ext>
                  </a:extLst>
                </a:gridCol>
                <a:gridCol w="456984">
                  <a:extLst>
                    <a:ext uri="{9D8B030D-6E8A-4147-A177-3AD203B41FA5}">
                      <a16:colId xmlns:a16="http://schemas.microsoft.com/office/drawing/2014/main" val="1603730868"/>
                    </a:ext>
                  </a:extLst>
                </a:gridCol>
                <a:gridCol w="904447">
                  <a:extLst>
                    <a:ext uri="{9D8B030D-6E8A-4147-A177-3AD203B41FA5}">
                      <a16:colId xmlns:a16="http://schemas.microsoft.com/office/drawing/2014/main" val="4246451995"/>
                    </a:ext>
                  </a:extLst>
                </a:gridCol>
                <a:gridCol w="3744727">
                  <a:extLst>
                    <a:ext uri="{9D8B030D-6E8A-4147-A177-3AD203B41FA5}">
                      <a16:colId xmlns:a16="http://schemas.microsoft.com/office/drawing/2014/main" val="1092886202"/>
                    </a:ext>
                  </a:extLst>
                </a:gridCol>
                <a:gridCol w="1104377">
                  <a:extLst>
                    <a:ext uri="{9D8B030D-6E8A-4147-A177-3AD203B41FA5}">
                      <a16:colId xmlns:a16="http://schemas.microsoft.com/office/drawing/2014/main" val="1134858703"/>
                    </a:ext>
                  </a:extLst>
                </a:gridCol>
              </a:tblGrid>
              <a:tr h="22606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forsøkte</a:t>
                      </a:r>
                      <a:r>
                        <a:rPr lang="en-GB" sz="1200" u="none" strike="noStrike" dirty="0">
                          <a:effectLst/>
                        </a:rPr>
                        <a:t> </a:t>
                      </a:r>
                      <a:r>
                        <a:rPr lang="en-GB" sz="1200" u="none" strike="noStrike" dirty="0" err="1">
                          <a:effectLst/>
                        </a:rPr>
                        <a:t>å</a:t>
                      </a:r>
                      <a:r>
                        <a:rPr lang="en-GB" sz="1200" u="none" strike="noStrike" dirty="0">
                          <a:effectLst/>
                        </a:rPr>
                        <a:t> </a:t>
                      </a:r>
                      <a:r>
                        <a:rPr lang="en-GB" sz="1200" u="none" strike="noStrike" dirty="0" err="1">
                          <a:effectLst/>
                        </a:rPr>
                        <a:t>reparere</a:t>
                      </a:r>
                      <a:r>
                        <a:rPr lang="en-GB" sz="1200" u="none" strike="noStrike" dirty="0">
                          <a:effectLst/>
                        </a:rPr>
                        <a:t> </a:t>
                      </a:r>
                      <a:r>
                        <a:rPr lang="en-GB" sz="1200" u="none" strike="noStrike" dirty="0" err="1">
                          <a:effectLst/>
                        </a:rPr>
                        <a:t>bilen</a:t>
                      </a:r>
                      <a:r>
                        <a:rPr lang="en-GB" sz="1200" u="none" strike="noStrike" dirty="0">
                          <a:effectLst/>
                        </a:rPr>
                        <a:t> min </a:t>
                      </a:r>
                      <a:r>
                        <a:rPr lang="en-GB" sz="1200" u="none" strike="noStrike" dirty="0" err="1">
                          <a:effectLst/>
                        </a:rPr>
                        <a:t>selv</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forsøkte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538783016"/>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Vi så en morsom film på kino.</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morsom</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895725283"/>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De </a:t>
                      </a:r>
                      <a:r>
                        <a:rPr lang="en-GB" sz="1200" u="none" strike="noStrike" dirty="0" err="1">
                          <a:effectLst/>
                        </a:rPr>
                        <a:t>tror</a:t>
                      </a:r>
                      <a:r>
                        <a:rPr lang="en-GB" sz="1200" u="none" strike="noStrike" dirty="0">
                          <a:effectLst/>
                        </a:rPr>
                        <a:t> at </a:t>
                      </a:r>
                      <a:r>
                        <a:rPr lang="en-GB" sz="1200" u="none" strike="noStrike" dirty="0" err="1">
                          <a:effectLst/>
                        </a:rPr>
                        <a:t>årsaken</a:t>
                      </a:r>
                      <a:r>
                        <a:rPr lang="en-GB" sz="1200" u="none" strike="noStrike" dirty="0">
                          <a:effectLst/>
                        </a:rPr>
                        <a:t> </a:t>
                      </a:r>
                      <a:r>
                        <a:rPr lang="en-GB" sz="1200" u="none" strike="noStrike" dirty="0" err="1">
                          <a:effectLst/>
                        </a:rPr>
                        <a:t>til</a:t>
                      </a:r>
                      <a:r>
                        <a:rPr lang="en-GB" sz="1200" u="none" strike="noStrike" dirty="0">
                          <a:effectLst/>
                        </a:rPr>
                        <a:t> </a:t>
                      </a:r>
                      <a:r>
                        <a:rPr lang="en-GB" sz="1200" u="none" strike="noStrike" dirty="0" err="1">
                          <a:effectLst/>
                        </a:rPr>
                        <a:t>ulykken</a:t>
                      </a:r>
                      <a:r>
                        <a:rPr lang="en-GB" sz="1200" u="none" strike="noStrike" dirty="0">
                          <a:effectLst/>
                        </a:rPr>
                        <a:t> var </a:t>
                      </a:r>
                      <a:r>
                        <a:rPr lang="en-GB" sz="1200" u="none" strike="noStrike" dirty="0" err="1">
                          <a:effectLst/>
                        </a:rPr>
                        <a:t>regnet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årsaken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01240463"/>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Deres</a:t>
                      </a:r>
                      <a:r>
                        <a:rPr lang="en-GB" sz="1200" u="none" strike="noStrike" dirty="0">
                          <a:effectLst/>
                        </a:rPr>
                        <a:t> </a:t>
                      </a:r>
                      <a:r>
                        <a:rPr lang="en-GB" sz="1200" u="none" strike="noStrike" dirty="0" err="1">
                          <a:effectLst/>
                        </a:rPr>
                        <a:t>advarsel</a:t>
                      </a:r>
                      <a:r>
                        <a:rPr lang="en-GB" sz="1200" u="none" strike="noStrike" dirty="0">
                          <a:effectLst/>
                        </a:rPr>
                        <a:t> om </a:t>
                      </a:r>
                      <a:r>
                        <a:rPr lang="en-GB" sz="1200" u="none" strike="noStrike" dirty="0" err="1">
                          <a:effectLst/>
                        </a:rPr>
                        <a:t>viruset</a:t>
                      </a:r>
                      <a:r>
                        <a:rPr lang="en-GB" sz="1200" u="none" strike="noStrike" dirty="0">
                          <a:effectLst/>
                        </a:rPr>
                        <a:t> var </a:t>
                      </a:r>
                      <a:r>
                        <a:rPr lang="en-GB" sz="1200" u="none" strike="noStrike" dirty="0" err="1">
                          <a:effectLst/>
                        </a:rPr>
                        <a:t>veldig</a:t>
                      </a:r>
                      <a:r>
                        <a:rPr lang="en-GB" sz="1200" u="none" strike="noStrike" dirty="0">
                          <a:effectLst/>
                        </a:rPr>
                        <a:t> </a:t>
                      </a:r>
                      <a:r>
                        <a:rPr lang="en-GB" sz="1200" u="none" strike="noStrike" dirty="0" err="1">
                          <a:effectLst/>
                        </a:rPr>
                        <a:t>tydelig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advarsel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89132816"/>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møtte</a:t>
                      </a:r>
                      <a:r>
                        <a:rPr lang="en-GB" sz="1200" u="none" strike="noStrike" dirty="0">
                          <a:effectLst/>
                        </a:rPr>
                        <a:t> </a:t>
                      </a:r>
                      <a:r>
                        <a:rPr lang="en-GB" sz="1200" u="none" strike="noStrike" dirty="0" err="1">
                          <a:effectLst/>
                        </a:rPr>
                        <a:t>en</a:t>
                      </a:r>
                      <a:r>
                        <a:rPr lang="en-GB" sz="1200" u="none" strike="noStrike" dirty="0">
                          <a:effectLst/>
                        </a:rPr>
                        <a:t> person </a:t>
                      </a:r>
                      <a:r>
                        <a:rPr lang="en-GB" sz="1200" u="none" strike="noStrike" dirty="0" err="1">
                          <a:effectLst/>
                        </a:rPr>
                        <a:t>som</a:t>
                      </a:r>
                      <a:r>
                        <a:rPr lang="en-GB" sz="1200" u="none" strike="noStrike" dirty="0">
                          <a:effectLst/>
                        </a:rPr>
                        <a:t> var </a:t>
                      </a:r>
                      <a:r>
                        <a:rPr lang="en-GB" sz="1200" u="none" strike="noStrike" dirty="0" err="1">
                          <a:effectLst/>
                        </a:rPr>
                        <a:t>veldig</a:t>
                      </a:r>
                      <a:r>
                        <a:rPr lang="en-GB" sz="1200" u="none" strike="noStrike" dirty="0">
                          <a:effectLst/>
                        </a:rPr>
                        <a:t> </a:t>
                      </a:r>
                      <a:r>
                        <a:rPr lang="en-GB" sz="1200" u="none" strike="noStrike" dirty="0" err="1">
                          <a:effectLst/>
                        </a:rPr>
                        <a:t>hyggelig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person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698437484"/>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rs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Jeg liker å ha personlig kontakt med folk.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personlig</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710215232"/>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undersøker</a:t>
                      </a:r>
                      <a:r>
                        <a:rPr lang="en-GB" sz="1200" u="none" strike="noStrike" dirty="0">
                          <a:effectLst/>
                        </a:rPr>
                        <a:t> </a:t>
                      </a:r>
                      <a:r>
                        <a:rPr lang="en-GB" sz="1200" u="none" strike="noStrike" dirty="0" err="1">
                          <a:effectLst/>
                        </a:rPr>
                        <a:t>saken</a:t>
                      </a:r>
                      <a:r>
                        <a:rPr lang="en-GB" sz="1200" u="none" strike="noStrike" dirty="0">
                          <a:effectLst/>
                        </a:rPr>
                        <a:t> </a:t>
                      </a:r>
                      <a:r>
                        <a:rPr lang="en-GB" sz="1200" u="none" strike="noStrike" dirty="0" err="1">
                          <a:effectLst/>
                        </a:rPr>
                        <a:t>nærmere</a:t>
                      </a:r>
                      <a:r>
                        <a:rPr lang="en-GB" sz="1200" u="none" strike="noStrike" dirty="0">
                          <a:effectLst/>
                        </a:rPr>
                        <a:t> </a:t>
                      </a:r>
                      <a:r>
                        <a:rPr lang="en-GB" sz="1200" u="none" strike="noStrike" dirty="0" err="1">
                          <a:effectLst/>
                        </a:rPr>
                        <a:t>nå</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undersøker</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46756224"/>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rs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Vi </a:t>
                      </a:r>
                      <a:r>
                        <a:rPr lang="en-GB" sz="1200" u="none" strike="noStrike" dirty="0" err="1">
                          <a:effectLst/>
                        </a:rPr>
                        <a:t>må</a:t>
                      </a:r>
                      <a:r>
                        <a:rPr lang="en-GB" sz="1200" u="none" strike="noStrike" dirty="0">
                          <a:effectLst/>
                        </a:rPr>
                        <a:t> </a:t>
                      </a:r>
                      <a:r>
                        <a:rPr lang="en-GB" sz="1200" u="none" strike="noStrike" dirty="0" err="1">
                          <a:effectLst/>
                        </a:rPr>
                        <a:t>forsøke</a:t>
                      </a:r>
                      <a:r>
                        <a:rPr lang="en-GB" sz="1200" u="none" strike="noStrike" dirty="0">
                          <a:effectLst/>
                        </a:rPr>
                        <a:t> </a:t>
                      </a:r>
                      <a:r>
                        <a:rPr lang="en-GB" sz="1200" u="none" strike="noStrike" dirty="0" err="1">
                          <a:effectLst/>
                        </a:rPr>
                        <a:t>å</a:t>
                      </a:r>
                      <a:r>
                        <a:rPr lang="en-GB" sz="1200" u="none" strike="noStrike" dirty="0">
                          <a:effectLst/>
                        </a:rPr>
                        <a:t> </a:t>
                      </a:r>
                      <a:r>
                        <a:rPr lang="en-GB" sz="1200" u="none" strike="noStrike" dirty="0" err="1">
                          <a:effectLst/>
                        </a:rPr>
                        <a:t>fullføre</a:t>
                      </a:r>
                      <a:r>
                        <a:rPr lang="en-GB" sz="1200" u="none" strike="noStrike" dirty="0">
                          <a:effectLst/>
                        </a:rPr>
                        <a:t> </a:t>
                      </a:r>
                      <a:r>
                        <a:rPr lang="en-GB" sz="1200" u="none" strike="noStrike" dirty="0" err="1">
                          <a:effectLst/>
                        </a:rPr>
                        <a:t>prosjektet</a:t>
                      </a:r>
                      <a:r>
                        <a:rPr lang="en-GB" sz="1200" u="none" strike="noStrike" dirty="0">
                          <a:effectLst/>
                        </a:rPr>
                        <a:t> i tide.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forsøke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850961695"/>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rs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Vi </a:t>
                      </a:r>
                      <a:r>
                        <a:rPr lang="en-GB" sz="1200" u="none" strike="noStrike" dirty="0" err="1">
                          <a:effectLst/>
                        </a:rPr>
                        <a:t>synes</a:t>
                      </a:r>
                      <a:r>
                        <a:rPr lang="en-GB" sz="1200" u="none" strike="noStrike" dirty="0">
                          <a:effectLst/>
                        </a:rPr>
                        <a:t> at </a:t>
                      </a:r>
                      <a:r>
                        <a:rPr lang="en-GB" sz="1200" u="none" strike="noStrike" dirty="0" err="1">
                          <a:effectLst/>
                        </a:rPr>
                        <a:t>forsiden</a:t>
                      </a:r>
                      <a:r>
                        <a:rPr lang="en-GB" sz="1200" u="none" strike="noStrike" dirty="0">
                          <a:effectLst/>
                        </a:rPr>
                        <a:t> </a:t>
                      </a:r>
                      <a:r>
                        <a:rPr lang="en-GB" sz="1200" u="none" strike="noStrike" dirty="0" err="1">
                          <a:effectLst/>
                        </a:rPr>
                        <a:t>av</a:t>
                      </a:r>
                      <a:r>
                        <a:rPr lang="en-GB" sz="1200" u="none" strike="noStrike" dirty="0">
                          <a:effectLst/>
                        </a:rPr>
                        <a:t> </a:t>
                      </a:r>
                      <a:r>
                        <a:rPr lang="en-GB" sz="1200" u="none" strike="noStrike" dirty="0" err="1">
                          <a:effectLst/>
                        </a:rPr>
                        <a:t>boken</a:t>
                      </a:r>
                      <a:r>
                        <a:rPr lang="en-GB" sz="1200" u="none" strike="noStrike" dirty="0">
                          <a:effectLst/>
                        </a:rPr>
                        <a:t> er </a:t>
                      </a:r>
                      <a:r>
                        <a:rPr lang="en-GB" sz="1200" u="none" strike="noStrike" dirty="0" err="1">
                          <a:effectLst/>
                        </a:rPr>
                        <a:t>veldig</a:t>
                      </a:r>
                      <a:r>
                        <a:rPr lang="en-GB" sz="1200" u="none" strike="noStrike" dirty="0">
                          <a:effectLst/>
                        </a:rPr>
                        <a:t> fin.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forsiden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252684836"/>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Vennligst</a:t>
                      </a:r>
                      <a:r>
                        <a:rPr lang="en-GB" sz="1200" u="none" strike="noStrike" dirty="0">
                          <a:effectLst/>
                        </a:rPr>
                        <a:t> </a:t>
                      </a:r>
                      <a:r>
                        <a:rPr lang="en-GB" sz="1200" u="none" strike="noStrike" dirty="0" err="1">
                          <a:effectLst/>
                        </a:rPr>
                        <a:t>oversett</a:t>
                      </a:r>
                      <a:r>
                        <a:rPr lang="en-GB" sz="1200" u="none" strike="noStrike" dirty="0">
                          <a:effectLst/>
                        </a:rPr>
                        <a:t> </a:t>
                      </a:r>
                      <a:r>
                        <a:rPr lang="en-GB" sz="1200" u="none" strike="noStrike" dirty="0" err="1">
                          <a:effectLst/>
                        </a:rPr>
                        <a:t>denne</a:t>
                      </a:r>
                      <a:r>
                        <a:rPr lang="en-GB" sz="1200" u="none" strike="noStrike" dirty="0">
                          <a:effectLst/>
                        </a:rPr>
                        <a:t> </a:t>
                      </a:r>
                      <a:r>
                        <a:rPr lang="en-GB" sz="1200" u="none" strike="noStrike" dirty="0" err="1">
                          <a:effectLst/>
                        </a:rPr>
                        <a:t>teksten</a:t>
                      </a:r>
                      <a:r>
                        <a:rPr lang="en-GB" sz="1200" u="none" strike="noStrike" dirty="0">
                          <a:effectLst/>
                        </a:rPr>
                        <a:t> </a:t>
                      </a:r>
                      <a:r>
                        <a:rPr lang="en-GB" sz="1200" u="none" strike="noStrike" dirty="0" err="1">
                          <a:effectLst/>
                        </a:rPr>
                        <a:t>til</a:t>
                      </a:r>
                      <a:r>
                        <a:rPr lang="en-GB" sz="1200" u="none" strike="noStrike" dirty="0">
                          <a:effectLst/>
                        </a:rPr>
                        <a:t> </a:t>
                      </a:r>
                      <a:r>
                        <a:rPr lang="en-GB" sz="1200" u="none" strike="noStrike" dirty="0" err="1">
                          <a:effectLst/>
                        </a:rPr>
                        <a:t>norsk</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oversett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24355769"/>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overså</a:t>
                      </a:r>
                      <a:r>
                        <a:rPr lang="en-GB" sz="1200" u="none" strike="noStrike" dirty="0">
                          <a:effectLst/>
                        </a:rPr>
                        <a:t> </a:t>
                      </a:r>
                      <a:r>
                        <a:rPr lang="en-GB" sz="1200" u="none" strike="noStrike" dirty="0" err="1">
                          <a:effectLst/>
                        </a:rPr>
                        <a:t>advarselen</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gjorde</a:t>
                      </a:r>
                      <a:r>
                        <a:rPr lang="en-GB" sz="1200" u="none" strike="noStrike" dirty="0">
                          <a:effectLst/>
                        </a:rPr>
                        <a:t> det </a:t>
                      </a:r>
                      <a:r>
                        <a:rPr lang="en-GB" sz="1200" u="none" strike="noStrike" dirty="0" err="1">
                          <a:effectLst/>
                        </a:rPr>
                        <a:t>likevel</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advarselen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705478774"/>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De </a:t>
                      </a:r>
                      <a:r>
                        <a:rPr lang="en-GB" sz="1200" u="none" strike="noStrike" dirty="0" err="1">
                          <a:effectLst/>
                        </a:rPr>
                        <a:t>sier</a:t>
                      </a:r>
                      <a:r>
                        <a:rPr lang="en-GB" sz="1200" u="none" strike="noStrike" dirty="0">
                          <a:effectLst/>
                        </a:rPr>
                        <a:t> at </a:t>
                      </a:r>
                      <a:r>
                        <a:rPr lang="en-GB" sz="1200" u="none" strike="noStrike" dirty="0" err="1">
                          <a:effectLst/>
                        </a:rPr>
                        <a:t>universell</a:t>
                      </a:r>
                      <a:r>
                        <a:rPr lang="en-GB" sz="1200" u="none" strike="noStrike" dirty="0">
                          <a:effectLst/>
                        </a:rPr>
                        <a:t> </a:t>
                      </a:r>
                      <a:r>
                        <a:rPr lang="en-GB" sz="1200" u="none" strike="noStrike" dirty="0" err="1">
                          <a:effectLst/>
                        </a:rPr>
                        <a:t>utforming</a:t>
                      </a:r>
                      <a:r>
                        <a:rPr lang="en-GB" sz="1200" u="none" strike="noStrike" dirty="0">
                          <a:effectLst/>
                        </a:rPr>
                        <a:t> er </a:t>
                      </a:r>
                      <a:r>
                        <a:rPr lang="en-GB" sz="1200" u="none" strike="noStrike" dirty="0" err="1">
                          <a:effectLst/>
                        </a:rPr>
                        <a:t>viktig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universell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780494178"/>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Det var diverse saker i </a:t>
                      </a:r>
                      <a:r>
                        <a:rPr lang="en-GB" sz="1200" u="none" strike="noStrike" dirty="0" err="1">
                          <a:effectLst/>
                        </a:rPr>
                        <a:t>skapet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diverse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884756408"/>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Hans </a:t>
                      </a:r>
                      <a:r>
                        <a:rPr lang="en-GB" sz="1200" u="none" strike="noStrike" dirty="0" err="1">
                          <a:effectLst/>
                        </a:rPr>
                        <a:t>oppførsel</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festen</a:t>
                      </a:r>
                      <a:r>
                        <a:rPr lang="en-GB" sz="1200" u="none" strike="noStrike" dirty="0">
                          <a:effectLst/>
                        </a:rPr>
                        <a:t> var </a:t>
                      </a:r>
                      <a:r>
                        <a:rPr lang="en-GB" sz="1200" u="none" strike="noStrike" dirty="0" err="1">
                          <a:effectLst/>
                        </a:rPr>
                        <a:t>upassende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oppførsel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127732833"/>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har</a:t>
                      </a:r>
                      <a:r>
                        <a:rPr lang="en-GB" sz="1200" u="none" strike="noStrike" dirty="0">
                          <a:effectLst/>
                        </a:rPr>
                        <a:t> </a:t>
                      </a:r>
                      <a:r>
                        <a:rPr lang="en-GB" sz="1200" u="none" strike="noStrike" dirty="0" err="1">
                          <a:effectLst/>
                        </a:rPr>
                        <a:t>sendt</a:t>
                      </a:r>
                      <a:r>
                        <a:rPr lang="en-GB" sz="1200" u="none" strike="noStrike" dirty="0">
                          <a:effectLst/>
                        </a:rPr>
                        <a:t> </a:t>
                      </a:r>
                      <a:r>
                        <a:rPr lang="en-GB" sz="1200" u="none" strike="noStrike" dirty="0" err="1">
                          <a:effectLst/>
                        </a:rPr>
                        <a:t>en</a:t>
                      </a:r>
                      <a:r>
                        <a:rPr lang="en-GB" sz="1200" u="none" strike="noStrike" dirty="0">
                          <a:effectLst/>
                        </a:rPr>
                        <a:t> </a:t>
                      </a:r>
                      <a:r>
                        <a:rPr lang="en-GB" sz="1200" u="none" strike="noStrike" dirty="0" err="1">
                          <a:effectLst/>
                        </a:rPr>
                        <a:t>forespørsel</a:t>
                      </a:r>
                      <a:r>
                        <a:rPr lang="en-GB" sz="1200" u="none" strike="noStrike" dirty="0">
                          <a:effectLst/>
                        </a:rPr>
                        <a:t> om </a:t>
                      </a:r>
                      <a:r>
                        <a:rPr lang="en-GB" sz="1200" u="none" strike="noStrike" dirty="0" err="1">
                          <a:effectLst/>
                        </a:rPr>
                        <a:t>informasjon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forespørsel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676521037"/>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Vi var samlet i </a:t>
                      </a:r>
                      <a:r>
                        <a:rPr lang="en-GB" sz="1200" u="none" strike="noStrike" dirty="0" err="1">
                          <a:effectLst/>
                        </a:rPr>
                        <a:t>en</a:t>
                      </a:r>
                      <a:r>
                        <a:rPr lang="en-GB" sz="1200" u="none" strike="noStrike" dirty="0">
                          <a:effectLst/>
                        </a:rPr>
                        <a:t> </a:t>
                      </a:r>
                      <a:r>
                        <a:rPr lang="en-GB" sz="1200" u="none" strike="noStrike" dirty="0" err="1">
                          <a:effectLst/>
                        </a:rPr>
                        <a:t>stor</a:t>
                      </a:r>
                      <a:r>
                        <a:rPr lang="en-GB" sz="1200" u="none" strike="noStrike" dirty="0">
                          <a:effectLst/>
                        </a:rPr>
                        <a:t> </a:t>
                      </a:r>
                      <a:r>
                        <a:rPr lang="en-GB" sz="1200" u="none" strike="noStrike" dirty="0" err="1">
                          <a:effectLst/>
                        </a:rPr>
                        <a:t>forsamling</a:t>
                      </a:r>
                      <a:r>
                        <a:rPr lang="en-GB" sz="1200" u="none" strike="noStrike" dirty="0">
                          <a:effectLst/>
                        </a:rPr>
                        <a:t> i </a:t>
                      </a:r>
                      <a:r>
                        <a:rPr lang="en-GB" sz="1200" u="none" strike="noStrike" dirty="0" err="1">
                          <a:effectLst/>
                        </a:rPr>
                        <a:t>dag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forsamling</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794474568"/>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Denne </a:t>
                      </a:r>
                      <a:r>
                        <a:rPr lang="en-GB" sz="1200" u="none" strike="noStrike" dirty="0" err="1">
                          <a:effectLst/>
                        </a:rPr>
                        <a:t>saken</a:t>
                      </a:r>
                      <a:r>
                        <a:rPr lang="en-GB" sz="1200" u="none" strike="noStrike" dirty="0">
                          <a:effectLst/>
                        </a:rPr>
                        <a:t> er </a:t>
                      </a:r>
                      <a:r>
                        <a:rPr lang="en-GB" sz="1200" u="none" strike="noStrike" dirty="0" err="1">
                          <a:effectLst/>
                        </a:rPr>
                        <a:t>svært</a:t>
                      </a:r>
                      <a:r>
                        <a:rPr lang="en-GB" sz="1200" u="none" strike="noStrike" dirty="0">
                          <a:effectLst/>
                        </a:rPr>
                        <a:t> </a:t>
                      </a:r>
                      <a:r>
                        <a:rPr lang="en-GB" sz="1200" u="none" strike="noStrike" dirty="0" err="1">
                          <a:effectLst/>
                        </a:rPr>
                        <a:t>kontroversiell</a:t>
                      </a:r>
                      <a:r>
                        <a:rPr lang="en-GB" sz="1200" u="none" strike="noStrike" dirty="0">
                          <a:effectLst/>
                        </a:rPr>
                        <a:t> for </a:t>
                      </a:r>
                      <a:r>
                        <a:rPr lang="en-GB" sz="1200" u="none" strike="noStrike" dirty="0" err="1">
                          <a:effectLst/>
                        </a:rPr>
                        <a:t>oss</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kontroversiell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403400401"/>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Terapeuten</a:t>
                      </a:r>
                      <a:r>
                        <a:rPr lang="en-GB" sz="1200" u="none" strike="noStrike" dirty="0">
                          <a:effectLst/>
                        </a:rPr>
                        <a:t> </a:t>
                      </a:r>
                      <a:r>
                        <a:rPr lang="en-GB" sz="1200" u="none" strike="noStrike" dirty="0" err="1">
                          <a:effectLst/>
                        </a:rPr>
                        <a:t>sier</a:t>
                      </a:r>
                      <a:r>
                        <a:rPr lang="en-GB" sz="1200" u="none" strike="noStrike" dirty="0">
                          <a:effectLst/>
                        </a:rPr>
                        <a:t> at </a:t>
                      </a:r>
                      <a:r>
                        <a:rPr lang="en-GB" sz="1200" u="none" strike="noStrike" dirty="0" err="1">
                          <a:effectLst/>
                        </a:rPr>
                        <a:t>forsoning</a:t>
                      </a:r>
                      <a:r>
                        <a:rPr lang="en-GB" sz="1200" u="none" strike="noStrike" dirty="0">
                          <a:effectLst/>
                        </a:rPr>
                        <a:t> er </a:t>
                      </a:r>
                      <a:r>
                        <a:rPr lang="en-GB" sz="1200" u="none" strike="noStrike" dirty="0" err="1">
                          <a:effectLst/>
                        </a:rPr>
                        <a:t>vanskelig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forsoning</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82390053"/>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Vårt</a:t>
                      </a:r>
                      <a:r>
                        <a:rPr lang="en-GB" sz="1200" u="none" strike="noStrike" dirty="0">
                          <a:effectLst/>
                        </a:rPr>
                        <a:t> </a:t>
                      </a:r>
                      <a:r>
                        <a:rPr lang="en-GB" sz="1200" u="none" strike="noStrike" dirty="0" err="1">
                          <a:effectLst/>
                        </a:rPr>
                        <a:t>datterselskap</a:t>
                      </a:r>
                      <a:r>
                        <a:rPr lang="en-GB" sz="1200" u="none" strike="noStrike" dirty="0">
                          <a:effectLst/>
                        </a:rPr>
                        <a:t> i </a:t>
                      </a:r>
                      <a:r>
                        <a:rPr lang="en-GB" sz="1200" u="none" strike="noStrike" dirty="0" err="1">
                          <a:effectLst/>
                        </a:rPr>
                        <a:t>Tyskland</a:t>
                      </a:r>
                      <a:r>
                        <a:rPr lang="en-GB" sz="1200" u="none" strike="noStrike" dirty="0">
                          <a:effectLst/>
                        </a:rPr>
                        <a:t> </a:t>
                      </a:r>
                      <a:r>
                        <a:rPr lang="en-GB" sz="1200" u="none" strike="noStrike" dirty="0" err="1">
                          <a:effectLst/>
                        </a:rPr>
                        <a:t>går</a:t>
                      </a:r>
                      <a:r>
                        <a:rPr lang="en-GB" sz="1200" u="none" strike="noStrike" dirty="0">
                          <a:effectLst/>
                        </a:rPr>
                        <a:t> bra.</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datterselskap</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03973358"/>
                  </a:ext>
                </a:extLst>
              </a:tr>
              <a:tr h="22606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a:effectLst/>
                        </a:rPr>
                        <a:t>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a:effectLst/>
                        </a:rPr>
                        <a:t>Han </a:t>
                      </a:r>
                      <a:r>
                        <a:rPr lang="en-GB" sz="1200" u="none" strike="noStrike" dirty="0" err="1">
                          <a:effectLst/>
                        </a:rPr>
                        <a:t>kjørte</a:t>
                      </a:r>
                      <a:r>
                        <a:rPr lang="en-GB" sz="1200" u="none" strike="noStrike" dirty="0">
                          <a:effectLst/>
                        </a:rPr>
                        <a:t> </a:t>
                      </a:r>
                      <a:r>
                        <a:rPr lang="en-GB" sz="1200" u="none" strike="noStrike" dirty="0" err="1">
                          <a:effectLst/>
                        </a:rPr>
                        <a:t>motorsykkel</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veien</a:t>
                      </a:r>
                      <a:r>
                        <a:rPr lang="en-GB" sz="1200" u="none" strike="noStrike" dirty="0">
                          <a:effectLst/>
                        </a:rPr>
                        <a:t> i </a:t>
                      </a:r>
                      <a:r>
                        <a:rPr lang="en-GB" sz="1200" u="none" strike="noStrike" dirty="0" err="1">
                          <a:effectLst/>
                        </a:rPr>
                        <a:t>dag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l" fontAlgn="b"/>
                      <a:r>
                        <a:rPr lang="en-GB" sz="1200" u="none" strike="noStrike" dirty="0" err="1">
                          <a:effectLst/>
                        </a:rPr>
                        <a:t>motorsykkel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63451603"/>
                  </a:ext>
                </a:extLst>
              </a:tr>
            </a:tbl>
          </a:graphicData>
        </a:graphic>
      </p:graphicFrame>
    </p:spTree>
    <p:extLst>
      <p:ext uri="{BB962C8B-B14F-4D97-AF65-F5344CB8AC3E}">
        <p14:creationId xmlns:p14="http://schemas.microsoft.com/office/powerpoint/2010/main" val="13679280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L3 Norwegian &lt;kj&gt;</a:t>
            </a:r>
          </a:p>
        </p:txBody>
      </p:sp>
      <p:graphicFrame>
        <p:nvGraphicFramePr>
          <p:cNvPr id="9" name="Table 8">
            <a:extLst>
              <a:ext uri="{FF2B5EF4-FFF2-40B4-BE49-F238E27FC236}">
                <a16:creationId xmlns:a16="http://schemas.microsoft.com/office/drawing/2014/main" id="{7D548516-EE14-F716-31D7-DD464A214F87}"/>
              </a:ext>
            </a:extLst>
          </p:cNvPr>
          <p:cNvGraphicFramePr>
            <a:graphicFrameLocks noGrp="1"/>
          </p:cNvGraphicFramePr>
          <p:nvPr/>
        </p:nvGraphicFramePr>
        <p:xfrm>
          <a:off x="1904105" y="1690688"/>
          <a:ext cx="6705601" cy="4783455"/>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2427608393"/>
                    </a:ext>
                  </a:extLst>
                </a:gridCol>
                <a:gridCol w="456984">
                  <a:extLst>
                    <a:ext uri="{9D8B030D-6E8A-4147-A177-3AD203B41FA5}">
                      <a16:colId xmlns:a16="http://schemas.microsoft.com/office/drawing/2014/main" val="1435243339"/>
                    </a:ext>
                  </a:extLst>
                </a:gridCol>
                <a:gridCol w="904447">
                  <a:extLst>
                    <a:ext uri="{9D8B030D-6E8A-4147-A177-3AD203B41FA5}">
                      <a16:colId xmlns:a16="http://schemas.microsoft.com/office/drawing/2014/main" val="1880592561"/>
                    </a:ext>
                  </a:extLst>
                </a:gridCol>
                <a:gridCol w="3744727">
                  <a:extLst>
                    <a:ext uri="{9D8B030D-6E8A-4147-A177-3AD203B41FA5}">
                      <a16:colId xmlns:a16="http://schemas.microsoft.com/office/drawing/2014/main" val="573148512"/>
                    </a:ext>
                  </a:extLst>
                </a:gridCol>
                <a:gridCol w="1104377">
                  <a:extLst>
                    <a:ext uri="{9D8B030D-6E8A-4147-A177-3AD203B41FA5}">
                      <a16:colId xmlns:a16="http://schemas.microsoft.com/office/drawing/2014/main" val="2854672464"/>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b="1" u="none" strike="noStrike" dirty="0">
                          <a:effectLst/>
                        </a:rPr>
                        <a:t>IPA</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b="1" u="none" strike="noStrike" dirty="0">
                          <a:effectLst/>
                        </a:rPr>
                        <a:t>Orthography</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b="1" u="none" strike="noStrike" dirty="0">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858547631"/>
                  </a:ext>
                </a:extLst>
              </a:tr>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De leser nyheter i sosiale medier.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leser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11684895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Han holder en presentasjon om klimaendringer.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presentasjon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9434589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Du burde se den vakre solnedgangen i kveld.</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72236350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Hun ble rasende da hun mistet mobilen.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rasende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91415576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Disse bøkene er veldig interessante å lese.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interessante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6967842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Han har en følsom nese som reagerer på sterk lukt.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nese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91599110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Vi bor i det gamle huset i enden av gaten.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huset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22751778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Jeg fant passet mitt i jakkelommen.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passet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58996677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Barna leker og svømmer i bassenget på hotellet.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bassenget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51813355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Jeg spiser middag med familien min nå.</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spiser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66934013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Denne databasen inneholder informasjon om kundene.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databasen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4784151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Jeg snyter nesen min når jeg er forkjølet.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nesen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8829286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Vi skal besøke bestefaren vår i helgen.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besøke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90274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Disse skjortene passer i hverdagen.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passer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70313945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De to brødrene slåss ofte om lekene sine.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slåss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095654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Kua sover og drømmer i båsen sin.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båsen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0078091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Betalingen kan gjøres ved kassen på butikken.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8584809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Jeg lærer nye ting i klassen og hjemme.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klassen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90403454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Vår professor har dyp kunnskap om historie.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professor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8792782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Den nye presidenten taler om nasjonale spørsmål.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presidenten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944180140"/>
                  </a:ext>
                </a:extLst>
              </a:tr>
            </a:tbl>
          </a:graphicData>
        </a:graphic>
      </p:graphicFrame>
      <p:graphicFrame>
        <p:nvGraphicFramePr>
          <p:cNvPr id="5" name="Table 4">
            <a:extLst>
              <a:ext uri="{FF2B5EF4-FFF2-40B4-BE49-F238E27FC236}">
                <a16:creationId xmlns:a16="http://schemas.microsoft.com/office/drawing/2014/main" id="{EA60C419-CE28-17B8-FB8A-64F31252CA42}"/>
              </a:ext>
            </a:extLst>
          </p:cNvPr>
          <p:cNvGraphicFramePr>
            <a:graphicFrameLocks noGrp="1"/>
          </p:cNvGraphicFramePr>
          <p:nvPr/>
        </p:nvGraphicFramePr>
        <p:xfrm>
          <a:off x="1904105" y="2071346"/>
          <a:ext cx="6705601" cy="4459960"/>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1394009404"/>
                    </a:ext>
                  </a:extLst>
                </a:gridCol>
                <a:gridCol w="456984">
                  <a:extLst>
                    <a:ext uri="{9D8B030D-6E8A-4147-A177-3AD203B41FA5}">
                      <a16:colId xmlns:a16="http://schemas.microsoft.com/office/drawing/2014/main" val="4241306557"/>
                    </a:ext>
                  </a:extLst>
                </a:gridCol>
                <a:gridCol w="904447">
                  <a:extLst>
                    <a:ext uri="{9D8B030D-6E8A-4147-A177-3AD203B41FA5}">
                      <a16:colId xmlns:a16="http://schemas.microsoft.com/office/drawing/2014/main" val="1250347805"/>
                    </a:ext>
                  </a:extLst>
                </a:gridCol>
                <a:gridCol w="3744727">
                  <a:extLst>
                    <a:ext uri="{9D8B030D-6E8A-4147-A177-3AD203B41FA5}">
                      <a16:colId xmlns:a16="http://schemas.microsoft.com/office/drawing/2014/main" val="4217918839"/>
                    </a:ext>
                  </a:extLst>
                </a:gridCol>
                <a:gridCol w="1104377">
                  <a:extLst>
                    <a:ext uri="{9D8B030D-6E8A-4147-A177-3AD203B41FA5}">
                      <a16:colId xmlns:a16="http://schemas.microsoft.com/office/drawing/2014/main" val="1819068400"/>
                    </a:ext>
                  </a:extLst>
                </a:gridCol>
              </a:tblGrid>
              <a:tr h="222998">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kj</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Moren</a:t>
                      </a:r>
                      <a:r>
                        <a:rPr lang="en-GB" sz="1200" u="none" strike="noStrike" dirty="0">
                          <a:effectLst/>
                        </a:rPr>
                        <a:t> lager mat </a:t>
                      </a:r>
                      <a:r>
                        <a:rPr lang="en-GB" sz="1200" u="none" strike="noStrike" dirty="0" err="1">
                          <a:effectLst/>
                        </a:rPr>
                        <a:t>på</a:t>
                      </a:r>
                      <a:r>
                        <a:rPr lang="en-GB" sz="1200" u="none" strike="noStrike" dirty="0">
                          <a:effectLst/>
                        </a:rPr>
                        <a:t> </a:t>
                      </a:r>
                      <a:r>
                        <a:rPr lang="en-GB" sz="1200" u="none" strike="noStrike" dirty="0" err="1">
                          <a:effectLst/>
                        </a:rPr>
                        <a:t>kjøkkenet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kjøkkenet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103041051"/>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Hun </a:t>
                      </a:r>
                      <a:r>
                        <a:rPr lang="en-GB" sz="1200" u="none" strike="noStrike" dirty="0" err="1">
                          <a:effectLst/>
                        </a:rPr>
                        <a:t>må</a:t>
                      </a:r>
                      <a:r>
                        <a:rPr lang="en-GB" sz="1200" u="none" strike="noStrike" dirty="0">
                          <a:effectLst/>
                        </a:rPr>
                        <a:t> </a:t>
                      </a:r>
                      <a:r>
                        <a:rPr lang="en-GB" sz="1200" u="none" strike="noStrike" dirty="0" err="1">
                          <a:effectLst/>
                        </a:rPr>
                        <a:t>kjøpe</a:t>
                      </a:r>
                      <a:r>
                        <a:rPr lang="en-GB" sz="1200" u="none" strike="noStrike" dirty="0">
                          <a:effectLst/>
                        </a:rPr>
                        <a:t> </a:t>
                      </a:r>
                      <a:r>
                        <a:rPr lang="en-GB" sz="1200" u="none" strike="noStrike" dirty="0" err="1">
                          <a:effectLst/>
                        </a:rPr>
                        <a:t>melk</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brød</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kjøpe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781715197"/>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Det er </a:t>
                      </a:r>
                      <a:r>
                        <a:rPr lang="en-GB" sz="1200" u="none" strike="noStrike" dirty="0" err="1">
                          <a:effectLst/>
                        </a:rPr>
                        <a:t>en</a:t>
                      </a:r>
                      <a:r>
                        <a:rPr lang="en-GB" sz="1200" u="none" strike="noStrike" dirty="0">
                          <a:effectLst/>
                        </a:rPr>
                        <a:t> </a:t>
                      </a:r>
                      <a:r>
                        <a:rPr lang="en-GB" sz="1200" u="none" strike="noStrike" dirty="0" err="1">
                          <a:effectLst/>
                        </a:rPr>
                        <a:t>ukjent</a:t>
                      </a:r>
                      <a:r>
                        <a:rPr lang="en-GB" sz="1200" u="none" strike="noStrike" dirty="0">
                          <a:effectLst/>
                        </a:rPr>
                        <a:t> person </a:t>
                      </a:r>
                      <a:r>
                        <a:rPr lang="en-GB" sz="1200" u="none" strike="noStrike" dirty="0" err="1">
                          <a:effectLst/>
                        </a:rPr>
                        <a:t>som</a:t>
                      </a:r>
                      <a:r>
                        <a:rPr lang="en-GB" sz="1200" u="none" strike="noStrike" dirty="0">
                          <a:effectLst/>
                        </a:rPr>
                        <a:t> </a:t>
                      </a:r>
                      <a:r>
                        <a:rPr lang="en-GB" sz="1200" u="none" strike="noStrike" dirty="0" err="1">
                          <a:effectLst/>
                        </a:rPr>
                        <a:t>står</a:t>
                      </a:r>
                      <a:r>
                        <a:rPr lang="en-GB" sz="1200" u="none" strike="noStrike" dirty="0">
                          <a:effectLst/>
                        </a:rPr>
                        <a:t> </a:t>
                      </a:r>
                      <a:r>
                        <a:rPr lang="en-GB" sz="1200" u="none" strike="noStrike" dirty="0" err="1">
                          <a:effectLst/>
                        </a:rPr>
                        <a:t>ved</a:t>
                      </a:r>
                      <a:r>
                        <a:rPr lang="en-GB" sz="1200" u="none" strike="noStrike" dirty="0">
                          <a:effectLst/>
                        </a:rPr>
                        <a:t> </a:t>
                      </a:r>
                      <a:r>
                        <a:rPr lang="en-GB" sz="1200" u="none" strike="noStrike" dirty="0" err="1">
                          <a:effectLst/>
                        </a:rPr>
                        <a:t>døren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ukjent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676820566"/>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kj</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spiser</a:t>
                      </a:r>
                      <a:r>
                        <a:rPr lang="en-GB" sz="1200" u="none" strike="noStrike" dirty="0">
                          <a:effectLst/>
                        </a:rPr>
                        <a:t> </a:t>
                      </a:r>
                      <a:r>
                        <a:rPr lang="en-GB" sz="1200" u="none" strike="noStrike" dirty="0" err="1">
                          <a:effectLst/>
                        </a:rPr>
                        <a:t>ikke</a:t>
                      </a:r>
                      <a:r>
                        <a:rPr lang="en-GB" sz="1200" u="none" strike="noStrike" dirty="0">
                          <a:effectLst/>
                        </a:rPr>
                        <a:t> </a:t>
                      </a:r>
                      <a:r>
                        <a:rPr lang="en-GB" sz="1200" u="none" strike="noStrike" dirty="0" err="1">
                          <a:effectLst/>
                        </a:rPr>
                        <a:t>kjøtt</a:t>
                      </a:r>
                      <a:r>
                        <a:rPr lang="en-GB" sz="1200" u="none" strike="noStrike" dirty="0">
                          <a:effectLst/>
                        </a:rPr>
                        <a:t> </a:t>
                      </a:r>
                      <a:r>
                        <a:rPr lang="en-GB" sz="1200" u="none" strike="noStrike" dirty="0" err="1">
                          <a:effectLst/>
                        </a:rPr>
                        <a:t>fordi</a:t>
                      </a:r>
                      <a:r>
                        <a:rPr lang="en-GB" sz="1200" u="none" strike="noStrike" dirty="0">
                          <a:effectLst/>
                        </a:rPr>
                        <a:t> </a:t>
                      </a:r>
                      <a:r>
                        <a:rPr lang="en-GB" sz="1200" u="none" strike="noStrike" dirty="0" err="1">
                          <a:effectLst/>
                        </a:rPr>
                        <a:t>jeg</a:t>
                      </a:r>
                      <a:r>
                        <a:rPr lang="en-GB" sz="1200" u="none" strike="noStrike" dirty="0">
                          <a:effectLst/>
                        </a:rPr>
                        <a:t> er </a:t>
                      </a:r>
                      <a:r>
                        <a:rPr lang="en-GB" sz="1200" u="none" strike="noStrike" dirty="0" err="1">
                          <a:effectLst/>
                        </a:rPr>
                        <a:t>vegetarianer</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kjøtt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549578941"/>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Vi </a:t>
                      </a:r>
                      <a:r>
                        <a:rPr lang="en-GB" sz="1200" u="none" strike="noStrike" dirty="0" err="1">
                          <a:effectLst/>
                        </a:rPr>
                        <a:t>så</a:t>
                      </a:r>
                      <a:r>
                        <a:rPr lang="en-GB" sz="1200" u="none" strike="noStrike" dirty="0">
                          <a:effectLst/>
                        </a:rPr>
                        <a:t> </a:t>
                      </a:r>
                      <a:r>
                        <a:rPr lang="en-GB" sz="1200" u="none" strike="noStrike" dirty="0" err="1">
                          <a:effectLst/>
                        </a:rPr>
                        <a:t>kjeppen</a:t>
                      </a:r>
                      <a:r>
                        <a:rPr lang="en-GB" sz="1200" u="none" strike="noStrike" dirty="0">
                          <a:effectLst/>
                        </a:rPr>
                        <a:t> i </a:t>
                      </a:r>
                      <a:r>
                        <a:rPr lang="en-GB" sz="1200" u="none" strike="noStrike" dirty="0" err="1">
                          <a:effectLst/>
                        </a:rPr>
                        <a:t>skogen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kjeppen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803294553"/>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traff</a:t>
                      </a:r>
                      <a:r>
                        <a:rPr lang="en-GB" sz="1200" u="none" strike="noStrike" dirty="0">
                          <a:effectLst/>
                        </a:rPr>
                        <a:t> min </a:t>
                      </a:r>
                      <a:r>
                        <a:rPr lang="en-GB" sz="1200" u="none" strike="noStrike" dirty="0" err="1">
                          <a:effectLst/>
                        </a:rPr>
                        <a:t>gamle</a:t>
                      </a:r>
                      <a:r>
                        <a:rPr lang="en-GB" sz="1200" u="none" strike="noStrike" dirty="0">
                          <a:effectLst/>
                        </a:rPr>
                        <a:t> </a:t>
                      </a:r>
                      <a:r>
                        <a:rPr lang="en-GB" sz="1200" u="none" strike="noStrike" dirty="0" err="1">
                          <a:effectLst/>
                        </a:rPr>
                        <a:t>bekjente</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gaten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bekjente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365404880"/>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kjøpte</a:t>
                      </a:r>
                      <a:r>
                        <a:rPr lang="en-GB" sz="1200" u="none" strike="noStrike" dirty="0">
                          <a:effectLst/>
                        </a:rPr>
                        <a:t> nye </a:t>
                      </a:r>
                      <a:r>
                        <a:rPr lang="en-GB" sz="1200" u="none" strike="noStrike" dirty="0" err="1">
                          <a:effectLst/>
                        </a:rPr>
                        <a:t>klær</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kjøpesenteret</a:t>
                      </a:r>
                      <a:r>
                        <a:rPr lang="en-GB" sz="1200" u="none" strike="noStrike" dirty="0">
                          <a:effectLst/>
                        </a:rPr>
                        <a:t> i </a:t>
                      </a:r>
                      <a:r>
                        <a:rPr lang="en-GB" sz="1200" u="none" strike="noStrike" dirty="0" err="1">
                          <a:effectLst/>
                        </a:rPr>
                        <a:t>dag</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kjøpesenteret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640880062"/>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Han liker </a:t>
                      </a:r>
                      <a:r>
                        <a:rPr lang="en-GB" sz="1200" u="none" strike="noStrike" dirty="0" err="1">
                          <a:effectLst/>
                        </a:rPr>
                        <a:t>å</a:t>
                      </a:r>
                      <a:r>
                        <a:rPr lang="en-GB" sz="1200" u="none" strike="noStrike" dirty="0">
                          <a:effectLst/>
                        </a:rPr>
                        <a:t> </a:t>
                      </a:r>
                      <a:r>
                        <a:rPr lang="en-GB" sz="1200" u="none" strike="noStrike" dirty="0" err="1">
                          <a:effectLst/>
                        </a:rPr>
                        <a:t>kjører</a:t>
                      </a:r>
                      <a:r>
                        <a:rPr lang="en-GB" sz="1200" u="none" strike="noStrike" dirty="0">
                          <a:effectLst/>
                        </a:rPr>
                        <a:t> for fort </a:t>
                      </a:r>
                      <a:r>
                        <a:rPr lang="en-GB" sz="1200" u="none" strike="noStrike" dirty="0" err="1">
                          <a:effectLst/>
                        </a:rPr>
                        <a:t>på</a:t>
                      </a:r>
                      <a:r>
                        <a:rPr lang="en-GB" sz="1200" u="none" strike="noStrike" dirty="0">
                          <a:effectLst/>
                        </a:rPr>
                        <a:t> </a:t>
                      </a:r>
                      <a:r>
                        <a:rPr lang="en-GB" sz="1200" u="none" strike="noStrike" dirty="0" err="1">
                          <a:effectLst/>
                        </a:rPr>
                        <a:t>motorveien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kjører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119431892"/>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Vi </a:t>
                      </a:r>
                      <a:r>
                        <a:rPr lang="en-GB" sz="1200" u="none" strike="noStrike" dirty="0" err="1">
                          <a:effectLst/>
                        </a:rPr>
                        <a:t>kjenner</a:t>
                      </a:r>
                      <a:r>
                        <a:rPr lang="en-GB" sz="1200" u="none" strike="noStrike" dirty="0">
                          <a:effectLst/>
                        </a:rPr>
                        <a:t> </a:t>
                      </a:r>
                      <a:r>
                        <a:rPr lang="en-GB" sz="1200" u="none" strike="noStrike" dirty="0" err="1">
                          <a:effectLst/>
                        </a:rPr>
                        <a:t>ikke</a:t>
                      </a:r>
                      <a:r>
                        <a:rPr lang="en-GB" sz="1200" u="none" strike="noStrike" dirty="0">
                          <a:effectLst/>
                        </a:rPr>
                        <a:t> </a:t>
                      </a:r>
                      <a:r>
                        <a:rPr lang="en-GB" sz="1200" u="none" strike="noStrike" dirty="0" err="1">
                          <a:effectLst/>
                        </a:rPr>
                        <a:t>henne</a:t>
                      </a:r>
                      <a:r>
                        <a:rPr lang="en-GB" sz="1200" u="none" strike="noStrike" dirty="0">
                          <a:effectLst/>
                        </a:rPr>
                        <a:t> </a:t>
                      </a:r>
                      <a:r>
                        <a:rPr lang="en-GB" sz="1200" u="none" strike="noStrike" dirty="0" err="1">
                          <a:effectLst/>
                        </a:rPr>
                        <a:t>så</a:t>
                      </a:r>
                      <a:r>
                        <a:rPr lang="en-GB" sz="1200" u="none" strike="noStrike" dirty="0">
                          <a:effectLst/>
                        </a:rPr>
                        <a:t> </a:t>
                      </a:r>
                      <a:r>
                        <a:rPr lang="en-GB" sz="1200" u="none" strike="noStrike" dirty="0" err="1">
                          <a:effectLst/>
                        </a:rPr>
                        <a:t>godt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kjenner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409908399"/>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Vi </a:t>
                      </a:r>
                      <a:r>
                        <a:rPr lang="en-GB" sz="1200" u="none" strike="noStrike" dirty="0" err="1">
                          <a:effectLst/>
                        </a:rPr>
                        <a:t>har</a:t>
                      </a:r>
                      <a:r>
                        <a:rPr lang="en-GB" sz="1200" u="none" strike="noStrike" dirty="0">
                          <a:effectLst/>
                        </a:rPr>
                        <a:t> </a:t>
                      </a:r>
                      <a:r>
                        <a:rPr lang="en-GB" sz="1200" u="none" strike="noStrike" dirty="0" err="1">
                          <a:effectLst/>
                        </a:rPr>
                        <a:t>en</a:t>
                      </a:r>
                      <a:r>
                        <a:rPr lang="en-GB" sz="1200" u="none" strike="noStrike" dirty="0">
                          <a:effectLst/>
                        </a:rPr>
                        <a:t> </a:t>
                      </a:r>
                      <a:r>
                        <a:rPr lang="en-GB" sz="1200" u="none" strike="noStrike" dirty="0" err="1">
                          <a:effectLst/>
                        </a:rPr>
                        <a:t>ekstra</a:t>
                      </a:r>
                      <a:r>
                        <a:rPr lang="en-GB" sz="1200" u="none" strike="noStrike" dirty="0">
                          <a:effectLst/>
                        </a:rPr>
                        <a:t> </a:t>
                      </a:r>
                      <a:r>
                        <a:rPr lang="en-GB" sz="1200" u="none" strike="noStrike" dirty="0" err="1">
                          <a:effectLst/>
                        </a:rPr>
                        <a:t>stue</a:t>
                      </a:r>
                      <a:r>
                        <a:rPr lang="en-GB" sz="1200" u="none" strike="noStrike" dirty="0">
                          <a:effectLst/>
                        </a:rPr>
                        <a:t> i </a:t>
                      </a:r>
                      <a:r>
                        <a:rPr lang="en-GB" sz="1200" u="none" strike="noStrike" dirty="0" err="1">
                          <a:effectLst/>
                        </a:rPr>
                        <a:t>kjelleren</a:t>
                      </a:r>
                      <a:r>
                        <a:rPr lang="en-GB" sz="1200" u="none" strike="noStrike" dirty="0">
                          <a:effectLst/>
                        </a:rPr>
                        <a:t> </a:t>
                      </a:r>
                      <a:r>
                        <a:rPr lang="en-GB" sz="1200" u="none" strike="noStrike" dirty="0" err="1">
                          <a:effectLst/>
                        </a:rPr>
                        <a:t>vår</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kjelleren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10275564"/>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kj</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Vi </a:t>
                      </a:r>
                      <a:r>
                        <a:rPr lang="en-GB" sz="1200" u="none" strike="noStrike" dirty="0" err="1">
                          <a:effectLst/>
                        </a:rPr>
                        <a:t>så</a:t>
                      </a:r>
                      <a:r>
                        <a:rPr lang="en-GB" sz="1200" u="none" strike="noStrike" dirty="0">
                          <a:effectLst/>
                        </a:rPr>
                        <a:t> to </a:t>
                      </a:r>
                      <a:r>
                        <a:rPr lang="en-GB" sz="1200" u="none" strike="noStrike" dirty="0" err="1">
                          <a:effectLst/>
                        </a:rPr>
                        <a:t>kjekke</a:t>
                      </a:r>
                      <a:r>
                        <a:rPr lang="en-GB" sz="1200" u="none" strike="noStrike" dirty="0">
                          <a:effectLst/>
                        </a:rPr>
                        <a:t> </a:t>
                      </a:r>
                      <a:r>
                        <a:rPr lang="en-GB" sz="1200" u="none" strike="noStrike" dirty="0" err="1">
                          <a:effectLst/>
                        </a:rPr>
                        <a:t>menn</a:t>
                      </a:r>
                      <a:r>
                        <a:rPr lang="en-GB" sz="1200" u="none" strike="noStrike" dirty="0">
                          <a:effectLst/>
                        </a:rPr>
                        <a:t> </a:t>
                      </a:r>
                      <a:r>
                        <a:rPr lang="en-GB" sz="1200" u="none" strike="noStrike" dirty="0" err="1">
                          <a:effectLst/>
                        </a:rPr>
                        <a:t>på</a:t>
                      </a:r>
                      <a:r>
                        <a:rPr lang="en-GB" sz="1200" u="none" strike="noStrike" dirty="0">
                          <a:effectLst/>
                        </a:rPr>
                        <a:t> kino.</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kjekke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4016136713"/>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Denne </a:t>
                      </a:r>
                      <a:r>
                        <a:rPr lang="en-GB" sz="1200" u="none" strike="noStrike" dirty="0" err="1">
                          <a:effectLst/>
                        </a:rPr>
                        <a:t>kjære</a:t>
                      </a:r>
                      <a:r>
                        <a:rPr lang="en-GB" sz="1200" u="none" strike="noStrike" dirty="0">
                          <a:effectLst/>
                        </a:rPr>
                        <a:t> </a:t>
                      </a:r>
                      <a:r>
                        <a:rPr lang="en-GB" sz="1200" u="none" strike="noStrike" dirty="0" err="1">
                          <a:effectLst/>
                        </a:rPr>
                        <a:t>vennen</a:t>
                      </a:r>
                      <a:r>
                        <a:rPr lang="en-GB" sz="1200" u="none" strike="noStrike" dirty="0">
                          <a:effectLst/>
                        </a:rPr>
                        <a:t> </a:t>
                      </a:r>
                      <a:r>
                        <a:rPr lang="en-GB" sz="1200" u="none" strike="noStrike" dirty="0" err="1">
                          <a:effectLst/>
                        </a:rPr>
                        <a:t>har</a:t>
                      </a:r>
                      <a:r>
                        <a:rPr lang="en-GB" sz="1200" u="none" strike="noStrike" dirty="0">
                          <a:effectLst/>
                        </a:rPr>
                        <a:t> </a:t>
                      </a:r>
                      <a:r>
                        <a:rPr lang="en-GB" sz="1200" u="none" strike="noStrike" dirty="0" err="1">
                          <a:effectLst/>
                        </a:rPr>
                        <a:t>pengene</a:t>
                      </a:r>
                      <a:r>
                        <a:rPr lang="en-GB" sz="1200" u="none" strike="noStrike" dirty="0">
                          <a:effectLst/>
                        </a:rPr>
                        <a:t> mine.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kjære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512239180"/>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Hun </a:t>
                      </a:r>
                      <a:r>
                        <a:rPr lang="en-GB" sz="1200" u="none" strike="noStrike" dirty="0" err="1">
                          <a:effectLst/>
                        </a:rPr>
                        <a:t>har</a:t>
                      </a:r>
                      <a:r>
                        <a:rPr lang="en-GB" sz="1200" u="none" strike="noStrike" dirty="0">
                          <a:effectLst/>
                        </a:rPr>
                        <a:t> </a:t>
                      </a:r>
                      <a:r>
                        <a:rPr lang="en-GB" sz="1200" u="none" strike="noStrike" dirty="0" err="1">
                          <a:effectLst/>
                        </a:rPr>
                        <a:t>på</a:t>
                      </a:r>
                      <a:r>
                        <a:rPr lang="en-GB" sz="1200" u="none" strike="noStrike" dirty="0">
                          <a:effectLst/>
                        </a:rPr>
                        <a:t> seg </a:t>
                      </a:r>
                      <a:r>
                        <a:rPr lang="en-GB" sz="1200" u="none" strike="noStrike" dirty="0" err="1">
                          <a:effectLst/>
                        </a:rPr>
                        <a:t>kjolen</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festen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kjolen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926567234"/>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Vi </a:t>
                      </a:r>
                      <a:r>
                        <a:rPr lang="en-GB" sz="1200" u="none" strike="noStrike" dirty="0" err="1">
                          <a:effectLst/>
                        </a:rPr>
                        <a:t>må</a:t>
                      </a:r>
                      <a:r>
                        <a:rPr lang="en-GB" sz="1200" u="none" strike="noStrike" dirty="0">
                          <a:effectLst/>
                        </a:rPr>
                        <a:t> </a:t>
                      </a:r>
                      <a:r>
                        <a:rPr lang="en-GB" sz="1200" u="none" strike="noStrike" dirty="0" err="1">
                          <a:effectLst/>
                        </a:rPr>
                        <a:t>bekjempe</a:t>
                      </a:r>
                      <a:r>
                        <a:rPr lang="en-GB" sz="1200" u="none" strike="noStrike" dirty="0">
                          <a:effectLst/>
                        </a:rPr>
                        <a:t> </a:t>
                      </a:r>
                      <a:r>
                        <a:rPr lang="en-GB" sz="1200" u="none" strike="noStrike" dirty="0" err="1">
                          <a:effectLst/>
                        </a:rPr>
                        <a:t>kapitalismen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bekjempe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993518545"/>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kj</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trodde</a:t>
                      </a:r>
                      <a:r>
                        <a:rPr lang="en-GB" sz="1200" u="none" strike="noStrike" dirty="0">
                          <a:effectLst/>
                        </a:rPr>
                        <a:t> </a:t>
                      </a:r>
                      <a:r>
                        <a:rPr lang="en-GB" sz="1200" u="none" strike="noStrike" dirty="0" err="1">
                          <a:effectLst/>
                        </a:rPr>
                        <a:t>kjennelsen</a:t>
                      </a:r>
                      <a:r>
                        <a:rPr lang="en-GB" sz="1200" u="none" strike="noStrike" dirty="0">
                          <a:effectLst/>
                        </a:rPr>
                        <a:t> </a:t>
                      </a:r>
                      <a:r>
                        <a:rPr lang="en-GB" sz="1200" u="none" strike="noStrike" dirty="0" err="1">
                          <a:effectLst/>
                        </a:rPr>
                        <a:t>ble</a:t>
                      </a:r>
                      <a:r>
                        <a:rPr lang="en-GB" sz="1200" u="none" strike="noStrike" dirty="0">
                          <a:effectLst/>
                        </a:rPr>
                        <a:t> </a:t>
                      </a:r>
                      <a:r>
                        <a:rPr lang="en-GB" sz="1200" u="none" strike="noStrike" dirty="0" err="1">
                          <a:effectLst/>
                        </a:rPr>
                        <a:t>opphevet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kjennelsen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881061109"/>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Hun </a:t>
                      </a:r>
                      <a:r>
                        <a:rPr lang="en-GB" sz="1200" u="none" strike="noStrike" dirty="0" err="1">
                          <a:effectLst/>
                        </a:rPr>
                        <a:t>vil</a:t>
                      </a:r>
                      <a:r>
                        <a:rPr lang="en-GB" sz="1200" u="none" strike="noStrike" dirty="0">
                          <a:effectLst/>
                        </a:rPr>
                        <a:t> </a:t>
                      </a:r>
                      <a:r>
                        <a:rPr lang="en-GB" sz="1200" u="none" strike="noStrike" dirty="0" err="1">
                          <a:effectLst/>
                        </a:rPr>
                        <a:t>kaste</a:t>
                      </a:r>
                      <a:r>
                        <a:rPr lang="en-GB" sz="1200" u="none" strike="noStrike" dirty="0">
                          <a:effectLst/>
                        </a:rPr>
                        <a:t> </a:t>
                      </a:r>
                      <a:r>
                        <a:rPr lang="en-GB" sz="1200" u="none" strike="noStrike" dirty="0" err="1">
                          <a:effectLst/>
                        </a:rPr>
                        <a:t>disse</a:t>
                      </a:r>
                      <a:r>
                        <a:rPr lang="en-GB" sz="1200" u="none" strike="noStrike" dirty="0">
                          <a:effectLst/>
                        </a:rPr>
                        <a:t> </a:t>
                      </a:r>
                      <a:r>
                        <a:rPr lang="en-GB" sz="1200" u="none" strike="noStrike" dirty="0" err="1">
                          <a:effectLst/>
                        </a:rPr>
                        <a:t>kjedelige</a:t>
                      </a:r>
                      <a:r>
                        <a:rPr lang="en-GB" sz="1200" u="none" strike="noStrike" dirty="0">
                          <a:effectLst/>
                        </a:rPr>
                        <a:t> </a:t>
                      </a:r>
                      <a:r>
                        <a:rPr lang="en-GB" sz="1200" u="none" strike="noStrike" dirty="0" err="1">
                          <a:effectLst/>
                        </a:rPr>
                        <a:t>bøkene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kjedelige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128290050"/>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Moren</a:t>
                      </a:r>
                      <a:r>
                        <a:rPr lang="en-GB" sz="1200" u="none" strike="noStrike" dirty="0">
                          <a:effectLst/>
                        </a:rPr>
                        <a:t> </a:t>
                      </a:r>
                      <a:r>
                        <a:rPr lang="en-GB" sz="1200" u="none" strike="noStrike" dirty="0" err="1">
                          <a:effectLst/>
                        </a:rPr>
                        <a:t>hans</a:t>
                      </a:r>
                      <a:r>
                        <a:rPr lang="en-GB" sz="1200" u="none" strike="noStrike" dirty="0">
                          <a:effectLst/>
                        </a:rPr>
                        <a:t> </a:t>
                      </a:r>
                      <a:r>
                        <a:rPr lang="en-GB" sz="1200" u="none" strike="noStrike" dirty="0" err="1">
                          <a:effectLst/>
                        </a:rPr>
                        <a:t>spiser</a:t>
                      </a:r>
                      <a:r>
                        <a:rPr lang="en-GB" sz="1200" u="none" strike="noStrike" dirty="0">
                          <a:effectLst/>
                        </a:rPr>
                        <a:t> </a:t>
                      </a:r>
                      <a:r>
                        <a:rPr lang="en-GB" sz="1200" u="none" strike="noStrike" dirty="0" err="1">
                          <a:effectLst/>
                        </a:rPr>
                        <a:t>eplekjerner</a:t>
                      </a:r>
                      <a:r>
                        <a:rPr lang="en-GB" sz="1200" u="none" strike="noStrike" dirty="0">
                          <a:effectLst/>
                        </a:rPr>
                        <a:t> </a:t>
                      </a:r>
                      <a:r>
                        <a:rPr lang="en-GB" sz="1200" u="none" strike="noStrike" dirty="0" err="1">
                          <a:effectLst/>
                        </a:rPr>
                        <a:t>av</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til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eplekjerner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94551803"/>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Byen</a:t>
                      </a:r>
                      <a:r>
                        <a:rPr lang="en-GB" sz="1200" u="none" strike="noStrike" dirty="0">
                          <a:effectLst/>
                        </a:rPr>
                        <a:t> mase </a:t>
                      </a:r>
                      <a:r>
                        <a:rPr lang="en-GB" sz="1200" u="none" strike="noStrike" dirty="0" err="1">
                          <a:effectLst/>
                        </a:rPr>
                        <a:t>og</a:t>
                      </a:r>
                      <a:r>
                        <a:rPr lang="en-GB" sz="1200" u="none" strike="noStrike" dirty="0">
                          <a:effectLst/>
                        </a:rPr>
                        <a:t> </a:t>
                      </a:r>
                      <a:r>
                        <a:rPr lang="en-GB" sz="1200" u="none" strike="noStrike" dirty="0" err="1">
                          <a:effectLst/>
                        </a:rPr>
                        <a:t>kjase</a:t>
                      </a:r>
                      <a:r>
                        <a:rPr lang="en-GB" sz="1200" u="none" strike="noStrike" dirty="0">
                          <a:effectLst/>
                        </a:rPr>
                        <a:t> </a:t>
                      </a:r>
                      <a:r>
                        <a:rPr lang="en-GB" sz="1200" u="none" strike="noStrike" dirty="0" err="1">
                          <a:effectLst/>
                        </a:rPr>
                        <a:t>dagen</a:t>
                      </a:r>
                      <a:r>
                        <a:rPr lang="en-GB" sz="1200" u="none" strike="noStrike" dirty="0">
                          <a:effectLst/>
                        </a:rPr>
                        <a:t> lang</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934007413"/>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Vi </a:t>
                      </a:r>
                      <a:r>
                        <a:rPr lang="en-GB" sz="1200" u="none" strike="noStrike" dirty="0" err="1">
                          <a:effectLst/>
                        </a:rPr>
                        <a:t>må</a:t>
                      </a:r>
                      <a:r>
                        <a:rPr lang="en-GB" sz="1200" u="none" strike="noStrike" dirty="0">
                          <a:effectLst/>
                        </a:rPr>
                        <a:t> </a:t>
                      </a:r>
                      <a:r>
                        <a:rPr lang="en-GB" sz="1200" u="none" strike="noStrike" dirty="0" err="1">
                          <a:effectLst/>
                        </a:rPr>
                        <a:t>kjøle</a:t>
                      </a:r>
                      <a:r>
                        <a:rPr lang="en-GB" sz="1200" u="none" strike="noStrike" dirty="0">
                          <a:effectLst/>
                        </a:rPr>
                        <a:t> ned </a:t>
                      </a:r>
                      <a:r>
                        <a:rPr lang="en-GB" sz="1200" u="none" strike="noStrike" dirty="0" err="1">
                          <a:effectLst/>
                        </a:rPr>
                        <a:t>maten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kjøle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900212758"/>
                  </a:ext>
                </a:extLst>
              </a:tr>
              <a:tr h="222998">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a:effectLst/>
                        </a:rPr>
                        <a:t>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a:effectLst/>
                        </a:rPr>
                        <a:t>Han </a:t>
                      </a:r>
                      <a:r>
                        <a:rPr lang="en-GB" sz="1200" u="none" strike="noStrike" dirty="0" err="1">
                          <a:effectLst/>
                        </a:rPr>
                        <a:t>drog</a:t>
                      </a:r>
                      <a:r>
                        <a:rPr lang="en-GB" sz="1200" u="none" strike="noStrike" dirty="0">
                          <a:effectLst/>
                        </a:rPr>
                        <a:t> den </a:t>
                      </a:r>
                      <a:r>
                        <a:rPr lang="en-GB" sz="1200" u="none" strike="noStrike" dirty="0" err="1">
                          <a:effectLst/>
                        </a:rPr>
                        <a:t>gyldne</a:t>
                      </a:r>
                      <a:r>
                        <a:rPr lang="en-GB" sz="1200" u="none" strike="noStrike" dirty="0">
                          <a:effectLst/>
                        </a:rPr>
                        <a:t> </a:t>
                      </a:r>
                      <a:r>
                        <a:rPr lang="en-GB" sz="1200" u="none" strike="noStrike" dirty="0" err="1">
                          <a:effectLst/>
                        </a:rPr>
                        <a:t>kjede</a:t>
                      </a:r>
                      <a:r>
                        <a:rPr lang="en-GB" sz="1200" u="none" strike="noStrike" dirty="0">
                          <a:effectLst/>
                        </a:rPr>
                        <a:t> </a:t>
                      </a:r>
                      <a:r>
                        <a:rPr lang="en-GB" sz="1200" u="none" strike="noStrike" dirty="0" err="1">
                          <a:effectLst/>
                        </a:rPr>
                        <a:t>frem</a:t>
                      </a:r>
                      <a:r>
                        <a:rPr lang="en-GB" sz="1200" u="none" strike="noStrike" dirty="0">
                          <a:effectLst/>
                        </a:rPr>
                        <a:t> under </a:t>
                      </a:r>
                      <a:r>
                        <a:rPr lang="en-GB" sz="1200" u="none" strike="noStrike" dirty="0" err="1">
                          <a:effectLst/>
                        </a:rPr>
                        <a:t>skjorten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l" fontAlgn="b"/>
                      <a:r>
                        <a:rPr lang="en-GB" sz="1200" u="none" strike="noStrike" dirty="0" err="1">
                          <a:effectLst/>
                        </a:rPr>
                        <a:t>kjede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43926552"/>
                  </a:ext>
                </a:extLst>
              </a:tr>
            </a:tbl>
          </a:graphicData>
        </a:graphic>
      </p:graphicFrame>
    </p:spTree>
    <p:extLst>
      <p:ext uri="{BB962C8B-B14F-4D97-AF65-F5344CB8AC3E}">
        <p14:creationId xmlns:p14="http://schemas.microsoft.com/office/powerpoint/2010/main" val="36879393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L3 Norwegian &lt;sj&gt;</a:t>
            </a:r>
          </a:p>
        </p:txBody>
      </p:sp>
      <p:graphicFrame>
        <p:nvGraphicFramePr>
          <p:cNvPr id="9" name="Table 8">
            <a:extLst>
              <a:ext uri="{FF2B5EF4-FFF2-40B4-BE49-F238E27FC236}">
                <a16:creationId xmlns:a16="http://schemas.microsoft.com/office/drawing/2014/main" id="{7D548516-EE14-F716-31D7-DD464A214F87}"/>
              </a:ext>
            </a:extLst>
          </p:cNvPr>
          <p:cNvGraphicFramePr>
            <a:graphicFrameLocks noGrp="1"/>
          </p:cNvGraphicFramePr>
          <p:nvPr/>
        </p:nvGraphicFramePr>
        <p:xfrm>
          <a:off x="1904105" y="1690688"/>
          <a:ext cx="6705601" cy="4783455"/>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2427608393"/>
                    </a:ext>
                  </a:extLst>
                </a:gridCol>
                <a:gridCol w="456984">
                  <a:extLst>
                    <a:ext uri="{9D8B030D-6E8A-4147-A177-3AD203B41FA5}">
                      <a16:colId xmlns:a16="http://schemas.microsoft.com/office/drawing/2014/main" val="1435243339"/>
                    </a:ext>
                  </a:extLst>
                </a:gridCol>
                <a:gridCol w="904447">
                  <a:extLst>
                    <a:ext uri="{9D8B030D-6E8A-4147-A177-3AD203B41FA5}">
                      <a16:colId xmlns:a16="http://schemas.microsoft.com/office/drawing/2014/main" val="1880592561"/>
                    </a:ext>
                  </a:extLst>
                </a:gridCol>
                <a:gridCol w="3744727">
                  <a:extLst>
                    <a:ext uri="{9D8B030D-6E8A-4147-A177-3AD203B41FA5}">
                      <a16:colId xmlns:a16="http://schemas.microsoft.com/office/drawing/2014/main" val="573148512"/>
                    </a:ext>
                  </a:extLst>
                </a:gridCol>
                <a:gridCol w="1104377">
                  <a:extLst>
                    <a:ext uri="{9D8B030D-6E8A-4147-A177-3AD203B41FA5}">
                      <a16:colId xmlns:a16="http://schemas.microsoft.com/office/drawing/2014/main" val="2854672464"/>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dirty="0">
                          <a:effectLst/>
                        </a:rPr>
                        <a:t>IPA</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dirty="0">
                          <a:effectLst/>
                        </a:rPr>
                        <a:t>Orthography</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dirty="0">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858547631"/>
                  </a:ext>
                </a:extLst>
              </a:tr>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De leser nyheter i sosiale medier.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leser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11684895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Han holder en presentasjon om klimaendringer.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presentasjon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9434589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Du burde se den vakre solnedgangen i kveld.</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72236350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Hun ble rasende da hun mistet mobilen.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rasende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91415576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Disse bøkene er veldig interessante å lese.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interessante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6967842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Han har en følsom nese som reagerer på sterk lukt.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nese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91599110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Vi bor i det gamle huset i enden av gaten.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huset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22751778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Jeg fant passet mitt i jakkelommen.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passet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58996677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Barna leker og svømmer i bassenget på hotellet.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bassenget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51813355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Jeg spiser middag med familien min nå.</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spiser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66934013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Denne databasen inneholder informasjon om kundene.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databasen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4784151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Jeg snyter nesen min når jeg er forkjølet.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nesen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8829286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Vi skal besøke bestefaren vår i helgen.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besøke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90274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Disse skjortene passer i hverdagen.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passer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70313945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De to brødrene slåss ofte om lekene sine.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slåss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095654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Kua sover og drømmer i båsen sin.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båsen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0078091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Betalingen kan gjøres ved kassen på butikken.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8584809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Jeg lærer nye ting i klassen og hjemme.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klassen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90403454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Vår professor har dyp kunnskap om historie.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professor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8792782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Den nye </a:t>
                      </a:r>
                      <a:r>
                        <a:rPr lang="en-GB" sz="1200" u="none" strike="noStrike" dirty="0" err="1">
                          <a:effectLst/>
                        </a:rPr>
                        <a:t>presidenten</a:t>
                      </a:r>
                      <a:r>
                        <a:rPr lang="en-GB" sz="1200" u="none" strike="noStrike" dirty="0">
                          <a:effectLst/>
                        </a:rPr>
                        <a:t> taler om </a:t>
                      </a:r>
                      <a:r>
                        <a:rPr lang="en-GB" sz="1200" u="none" strike="noStrike" dirty="0" err="1">
                          <a:effectLst/>
                        </a:rPr>
                        <a:t>nasjonale</a:t>
                      </a:r>
                      <a:r>
                        <a:rPr lang="en-GB" sz="1200" u="none" strike="noStrike" dirty="0">
                          <a:effectLst/>
                        </a:rPr>
                        <a:t> </a:t>
                      </a:r>
                      <a:r>
                        <a:rPr lang="en-GB" sz="1200" u="none" strike="noStrike" dirty="0" err="1">
                          <a:effectLst/>
                        </a:rPr>
                        <a:t>spørsmål</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presidenten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944180140"/>
                  </a:ext>
                </a:extLst>
              </a:tr>
            </a:tbl>
          </a:graphicData>
        </a:graphic>
      </p:graphicFrame>
      <p:graphicFrame>
        <p:nvGraphicFramePr>
          <p:cNvPr id="4" name="Table 3">
            <a:extLst>
              <a:ext uri="{FF2B5EF4-FFF2-40B4-BE49-F238E27FC236}">
                <a16:creationId xmlns:a16="http://schemas.microsoft.com/office/drawing/2014/main" id="{092C78DF-A615-0437-937C-7C63A66340CB}"/>
              </a:ext>
            </a:extLst>
          </p:cNvPr>
          <p:cNvGraphicFramePr>
            <a:graphicFrameLocks noGrp="1"/>
          </p:cNvGraphicFramePr>
          <p:nvPr/>
        </p:nvGraphicFramePr>
        <p:xfrm>
          <a:off x="1904104" y="1893888"/>
          <a:ext cx="6705601" cy="4236085"/>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1873945748"/>
                    </a:ext>
                  </a:extLst>
                </a:gridCol>
                <a:gridCol w="456984">
                  <a:extLst>
                    <a:ext uri="{9D8B030D-6E8A-4147-A177-3AD203B41FA5}">
                      <a16:colId xmlns:a16="http://schemas.microsoft.com/office/drawing/2014/main" val="3581277093"/>
                    </a:ext>
                  </a:extLst>
                </a:gridCol>
                <a:gridCol w="904447">
                  <a:extLst>
                    <a:ext uri="{9D8B030D-6E8A-4147-A177-3AD203B41FA5}">
                      <a16:colId xmlns:a16="http://schemas.microsoft.com/office/drawing/2014/main" val="2198329426"/>
                    </a:ext>
                  </a:extLst>
                </a:gridCol>
                <a:gridCol w="3744727">
                  <a:extLst>
                    <a:ext uri="{9D8B030D-6E8A-4147-A177-3AD203B41FA5}">
                      <a16:colId xmlns:a16="http://schemas.microsoft.com/office/drawing/2014/main" val="2246120298"/>
                    </a:ext>
                  </a:extLst>
                </a:gridCol>
                <a:gridCol w="1104377">
                  <a:extLst>
                    <a:ext uri="{9D8B030D-6E8A-4147-A177-3AD203B41FA5}">
                      <a16:colId xmlns:a16="http://schemas.microsoft.com/office/drawing/2014/main" val="3529060367"/>
                    </a:ext>
                  </a:extLst>
                </a:gridCol>
              </a:tblGrid>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Livet bringer mange </a:t>
                      </a:r>
                      <a:r>
                        <a:rPr lang="en-GB" sz="1200" u="none" strike="noStrike" dirty="0" err="1">
                          <a:effectLst/>
                        </a:rPr>
                        <a:t>situasjoner</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valg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situasjoner</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641749606"/>
                  </a:ext>
                </a:extLst>
              </a:tr>
              <a:tr h="203200">
                <a:tc>
                  <a:txBody>
                    <a:bodyPr/>
                    <a:lstStyle/>
                    <a:p>
                      <a:pPr algn="l" fontAlgn="b"/>
                      <a:endParaRPr lang="en-PL"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møtte</a:t>
                      </a:r>
                      <a:r>
                        <a:rPr lang="en-GB" sz="1200" u="none" strike="noStrike" dirty="0">
                          <a:effectLst/>
                        </a:rPr>
                        <a:t> ham </a:t>
                      </a:r>
                      <a:r>
                        <a:rPr lang="en-GB" sz="1200" u="none" strike="noStrike" dirty="0" err="1">
                          <a:effectLst/>
                        </a:rPr>
                        <a:t>på</a:t>
                      </a:r>
                      <a:r>
                        <a:rPr lang="en-GB" sz="1200" u="none" strike="noStrike" dirty="0">
                          <a:effectLst/>
                        </a:rPr>
                        <a:t> </a:t>
                      </a:r>
                      <a:r>
                        <a:rPr lang="en-GB" sz="1200" u="none" strike="noStrike" dirty="0" err="1">
                          <a:effectLst/>
                        </a:rPr>
                        <a:t>stasjonen</a:t>
                      </a:r>
                      <a:r>
                        <a:rPr lang="en-GB" sz="1200" u="none" strike="noStrike" dirty="0">
                          <a:effectLst/>
                        </a:rPr>
                        <a:t> i </a:t>
                      </a:r>
                      <a:r>
                        <a:rPr lang="en-GB" sz="1200" u="none" strike="noStrike" dirty="0" err="1">
                          <a:effectLst/>
                        </a:rPr>
                        <a:t>går</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stasjonen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20788354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tok</a:t>
                      </a:r>
                      <a:r>
                        <a:rPr lang="en-GB" sz="1200" u="none" strike="noStrike" dirty="0">
                          <a:effectLst/>
                        </a:rPr>
                        <a:t> </a:t>
                      </a:r>
                      <a:r>
                        <a:rPr lang="en-GB" sz="1200" u="none" strike="noStrike" dirty="0" err="1">
                          <a:effectLst/>
                        </a:rPr>
                        <a:t>en</a:t>
                      </a:r>
                      <a:r>
                        <a:rPr lang="en-GB" sz="1200" u="none" strike="noStrike" dirty="0">
                          <a:effectLst/>
                        </a:rPr>
                        <a:t> </a:t>
                      </a:r>
                      <a:r>
                        <a:rPr lang="en-GB" sz="1200" u="none" strike="noStrike" dirty="0" err="1">
                          <a:effectLst/>
                        </a:rPr>
                        <a:t>drosje</a:t>
                      </a:r>
                      <a:r>
                        <a:rPr lang="en-GB" sz="1200" u="none" strike="noStrike" dirty="0">
                          <a:effectLst/>
                        </a:rPr>
                        <a:t> </a:t>
                      </a:r>
                      <a:r>
                        <a:rPr lang="en-GB" sz="1200" u="none" strike="noStrike" dirty="0" err="1">
                          <a:effectLst/>
                        </a:rPr>
                        <a:t>til</a:t>
                      </a:r>
                      <a:r>
                        <a:rPr lang="en-GB" sz="1200" u="none" strike="noStrike" dirty="0">
                          <a:effectLst/>
                        </a:rPr>
                        <a:t> </a:t>
                      </a:r>
                      <a:r>
                        <a:rPr lang="en-GB" sz="1200" u="none" strike="noStrike" dirty="0" err="1">
                          <a:effectLst/>
                        </a:rPr>
                        <a:t>flyplassen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drosje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66552389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Hun </a:t>
                      </a:r>
                      <a:r>
                        <a:rPr lang="en-GB" sz="1200" u="none" strike="noStrike" dirty="0" err="1">
                          <a:effectLst/>
                        </a:rPr>
                        <a:t>bor</a:t>
                      </a:r>
                      <a:r>
                        <a:rPr lang="en-GB" sz="1200" u="none" strike="noStrike" dirty="0">
                          <a:effectLst/>
                        </a:rPr>
                        <a:t> i </a:t>
                      </a:r>
                      <a:r>
                        <a:rPr lang="en-GB" sz="1200" u="none" strike="noStrike" dirty="0" err="1">
                          <a:effectLst/>
                        </a:rPr>
                        <a:t>første</a:t>
                      </a:r>
                      <a:r>
                        <a:rPr lang="en-GB" sz="1200" u="none" strike="noStrike" dirty="0">
                          <a:effectLst/>
                        </a:rPr>
                        <a:t> </a:t>
                      </a:r>
                      <a:r>
                        <a:rPr lang="en-GB" sz="1200" u="none" strike="noStrike" dirty="0" err="1">
                          <a:effectLst/>
                        </a:rPr>
                        <a:t>etasje</a:t>
                      </a:r>
                      <a:r>
                        <a:rPr lang="en-GB" sz="1200" u="none" strike="noStrike" dirty="0">
                          <a:effectLst/>
                        </a:rPr>
                        <a:t> </a:t>
                      </a:r>
                      <a:r>
                        <a:rPr lang="en-GB" sz="1200" u="none" strike="noStrike" dirty="0" err="1">
                          <a:effectLst/>
                        </a:rPr>
                        <a:t>også</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etasje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11566979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Dette </a:t>
                      </a:r>
                      <a:r>
                        <a:rPr lang="en-GB" sz="1200" u="none" strike="noStrike" dirty="0" err="1">
                          <a:effectLst/>
                        </a:rPr>
                        <a:t>prosjektet</a:t>
                      </a:r>
                      <a:r>
                        <a:rPr lang="en-GB" sz="1200" u="none" strike="noStrike" dirty="0">
                          <a:effectLst/>
                        </a:rPr>
                        <a:t> er </a:t>
                      </a:r>
                      <a:r>
                        <a:rPr lang="en-GB" sz="1200" u="none" strike="noStrike" dirty="0" err="1">
                          <a:effectLst/>
                        </a:rPr>
                        <a:t>viktig</a:t>
                      </a:r>
                      <a:r>
                        <a:rPr lang="en-GB" sz="1200" u="none" strike="noStrike" dirty="0">
                          <a:effectLst/>
                        </a:rPr>
                        <a:t> for </a:t>
                      </a:r>
                      <a:r>
                        <a:rPr lang="en-GB" sz="1200" u="none" strike="noStrike" dirty="0" err="1">
                          <a:effectLst/>
                        </a:rPr>
                        <a:t>vår</a:t>
                      </a:r>
                      <a:r>
                        <a:rPr lang="en-GB" sz="1200" u="none" strike="noStrike" dirty="0">
                          <a:effectLst/>
                        </a:rPr>
                        <a:t> </a:t>
                      </a:r>
                      <a:r>
                        <a:rPr lang="en-GB" sz="1200" u="none" strike="noStrike" dirty="0" err="1">
                          <a:effectLst/>
                        </a:rPr>
                        <a:t>bedrift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prosjektet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83747956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Den </a:t>
                      </a:r>
                      <a:r>
                        <a:rPr lang="en-GB" sz="1200" u="none" strike="noStrike" dirty="0" err="1">
                          <a:effectLst/>
                        </a:rPr>
                        <a:t>internasjonale</a:t>
                      </a:r>
                      <a:r>
                        <a:rPr lang="en-GB" sz="1200" u="none" strike="noStrike" dirty="0">
                          <a:effectLst/>
                        </a:rPr>
                        <a:t> </a:t>
                      </a:r>
                      <a:r>
                        <a:rPr lang="en-GB" sz="1200" u="none" strike="noStrike" dirty="0" err="1">
                          <a:effectLst/>
                        </a:rPr>
                        <a:t>konferansen</a:t>
                      </a:r>
                      <a:r>
                        <a:rPr lang="en-GB" sz="1200" u="none" strike="noStrike" dirty="0">
                          <a:effectLst/>
                        </a:rPr>
                        <a:t> var </a:t>
                      </a:r>
                      <a:r>
                        <a:rPr lang="en-GB" sz="1200" u="none" strike="noStrike" dirty="0" err="1">
                          <a:effectLst/>
                        </a:rPr>
                        <a:t>vellykket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internasjonale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76541633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Vi </a:t>
                      </a:r>
                      <a:r>
                        <a:rPr lang="en-GB" sz="1200" u="none" strike="noStrike" dirty="0" err="1">
                          <a:effectLst/>
                        </a:rPr>
                        <a:t>må</a:t>
                      </a:r>
                      <a:r>
                        <a:rPr lang="en-GB" sz="1200" u="none" strike="noStrike" dirty="0">
                          <a:effectLst/>
                        </a:rPr>
                        <a:t> ta </a:t>
                      </a:r>
                      <a:r>
                        <a:rPr lang="en-GB" sz="1200" u="none" strike="noStrike" dirty="0" err="1">
                          <a:effectLst/>
                        </a:rPr>
                        <a:t>sjanser</a:t>
                      </a:r>
                      <a:r>
                        <a:rPr lang="en-GB" sz="1200" u="none" strike="noStrike" dirty="0">
                          <a:effectLst/>
                        </a:rPr>
                        <a:t> for </a:t>
                      </a:r>
                      <a:r>
                        <a:rPr lang="en-GB" sz="1200" u="none" strike="noStrike" dirty="0" err="1">
                          <a:effectLst/>
                        </a:rPr>
                        <a:t>å</a:t>
                      </a:r>
                      <a:r>
                        <a:rPr lang="en-GB" sz="1200" u="none" strike="noStrike" dirty="0">
                          <a:effectLst/>
                        </a:rPr>
                        <a:t> </a:t>
                      </a:r>
                      <a:r>
                        <a:rPr lang="en-GB" sz="1200" u="none" strike="noStrike" dirty="0" err="1">
                          <a:effectLst/>
                        </a:rPr>
                        <a:t>oppnå</a:t>
                      </a:r>
                      <a:r>
                        <a:rPr lang="en-GB" sz="1200" u="none" strike="noStrike" dirty="0">
                          <a:effectLst/>
                        </a:rPr>
                        <a:t> </a:t>
                      </a:r>
                      <a:r>
                        <a:rPr lang="en-GB" sz="1200" u="none" strike="noStrike" dirty="0" err="1">
                          <a:effectLst/>
                        </a:rPr>
                        <a:t>suksess</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sjanser</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244727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Dagens</a:t>
                      </a:r>
                      <a:r>
                        <a:rPr lang="en-GB" sz="1200" u="none" strike="noStrike" dirty="0">
                          <a:effectLst/>
                        </a:rPr>
                        <a:t> </a:t>
                      </a:r>
                      <a:r>
                        <a:rPr lang="en-GB" sz="1200" u="none" strike="noStrike" dirty="0" err="1">
                          <a:effectLst/>
                        </a:rPr>
                        <a:t>diskusjon</a:t>
                      </a:r>
                      <a:r>
                        <a:rPr lang="en-GB" sz="1200" u="none" strike="noStrike" dirty="0">
                          <a:effectLst/>
                        </a:rPr>
                        <a:t> om </a:t>
                      </a:r>
                      <a:r>
                        <a:rPr lang="en-GB" sz="1200" u="none" strike="noStrike" dirty="0" err="1">
                          <a:effectLst/>
                        </a:rPr>
                        <a:t>dette</a:t>
                      </a:r>
                      <a:r>
                        <a:rPr lang="en-GB" sz="1200" u="none" strike="noStrike" dirty="0">
                          <a:effectLst/>
                        </a:rPr>
                        <a:t> </a:t>
                      </a:r>
                      <a:r>
                        <a:rPr lang="en-GB" sz="1200" u="none" strike="noStrike" dirty="0" err="1">
                          <a:effectLst/>
                        </a:rPr>
                        <a:t>temaet</a:t>
                      </a:r>
                      <a:r>
                        <a:rPr lang="en-GB" sz="1200" u="none" strike="noStrike" dirty="0">
                          <a:effectLst/>
                        </a:rPr>
                        <a:t> var </a:t>
                      </a:r>
                      <a:r>
                        <a:rPr lang="en-GB" sz="1200" u="none" strike="noStrike" dirty="0" err="1">
                          <a:effectLst/>
                        </a:rPr>
                        <a:t>interessant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diskusjon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04411958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Hans </a:t>
                      </a:r>
                      <a:r>
                        <a:rPr lang="en-GB" sz="1200" u="none" strike="noStrike" dirty="0" err="1">
                          <a:effectLst/>
                        </a:rPr>
                        <a:t>imitasjon</a:t>
                      </a:r>
                      <a:r>
                        <a:rPr lang="en-GB" sz="1200" u="none" strike="noStrike" dirty="0">
                          <a:effectLst/>
                        </a:rPr>
                        <a:t> </a:t>
                      </a:r>
                      <a:r>
                        <a:rPr lang="en-GB" sz="1200" u="none" strike="noStrike" dirty="0" err="1">
                          <a:effectLst/>
                        </a:rPr>
                        <a:t>av</a:t>
                      </a:r>
                      <a:r>
                        <a:rPr lang="en-GB" sz="1200" u="none" strike="noStrike" dirty="0">
                          <a:effectLst/>
                        </a:rPr>
                        <a:t> Elvis var </a:t>
                      </a:r>
                      <a:r>
                        <a:rPr lang="en-GB" sz="1200" u="none" strike="noStrike" dirty="0" err="1">
                          <a:effectLst/>
                        </a:rPr>
                        <a:t>fantastisk</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imitasjon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19055673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Hun </a:t>
                      </a:r>
                      <a:r>
                        <a:rPr lang="en-GB" sz="1200" u="none" strike="noStrike" dirty="0" err="1">
                          <a:effectLst/>
                        </a:rPr>
                        <a:t>lider</a:t>
                      </a:r>
                      <a:r>
                        <a:rPr lang="en-GB" sz="1200" u="none" strike="noStrike" dirty="0">
                          <a:effectLst/>
                        </a:rPr>
                        <a:t> </a:t>
                      </a:r>
                      <a:r>
                        <a:rPr lang="en-GB" sz="1200" u="none" strike="noStrike" dirty="0" err="1">
                          <a:effectLst/>
                        </a:rPr>
                        <a:t>av</a:t>
                      </a:r>
                      <a:r>
                        <a:rPr lang="en-GB" sz="1200" u="none" strike="noStrike" dirty="0">
                          <a:effectLst/>
                        </a:rPr>
                        <a:t> </a:t>
                      </a:r>
                      <a:r>
                        <a:rPr lang="en-GB" sz="1200" u="none" strike="noStrike" dirty="0" err="1">
                          <a:effectLst/>
                        </a:rPr>
                        <a:t>depresjon</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trenger</a:t>
                      </a:r>
                      <a:r>
                        <a:rPr lang="en-GB" sz="1200" u="none" strike="noStrike" dirty="0">
                          <a:effectLst/>
                        </a:rPr>
                        <a:t> </a:t>
                      </a:r>
                      <a:r>
                        <a:rPr lang="en-GB" sz="1200" u="none" strike="noStrike" dirty="0" err="1">
                          <a:effectLst/>
                        </a:rPr>
                        <a:t>hjelp</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depresjon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588716785"/>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Mat er </a:t>
                      </a:r>
                      <a:r>
                        <a:rPr lang="en-GB" sz="1200" u="none" strike="noStrike" dirty="0" err="1">
                          <a:effectLst/>
                        </a:rPr>
                        <a:t>viktig</a:t>
                      </a:r>
                      <a:r>
                        <a:rPr lang="en-GB" sz="1200" u="none" strike="noStrike" dirty="0">
                          <a:effectLst/>
                        </a:rPr>
                        <a:t> for </a:t>
                      </a:r>
                      <a:r>
                        <a:rPr lang="en-GB" sz="1200" u="none" strike="noStrike" dirty="0" err="1">
                          <a:effectLst/>
                        </a:rPr>
                        <a:t>kognisjon</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kreativitet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kognisjon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98314782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Denne </a:t>
                      </a:r>
                      <a:r>
                        <a:rPr lang="en-GB" sz="1200" u="none" strike="noStrike" dirty="0" err="1">
                          <a:effectLst/>
                        </a:rPr>
                        <a:t>garasjen</a:t>
                      </a:r>
                      <a:r>
                        <a:rPr lang="en-GB" sz="1200" u="none" strike="noStrike" dirty="0">
                          <a:effectLst/>
                        </a:rPr>
                        <a:t> er full </a:t>
                      </a:r>
                      <a:r>
                        <a:rPr lang="en-GB" sz="1200" u="none" strike="noStrike" dirty="0" err="1">
                          <a:effectLst/>
                        </a:rPr>
                        <a:t>av</a:t>
                      </a:r>
                      <a:r>
                        <a:rPr lang="en-GB" sz="1200" u="none" strike="noStrike" dirty="0">
                          <a:effectLst/>
                        </a:rPr>
                        <a:t> </a:t>
                      </a:r>
                      <a:r>
                        <a:rPr lang="en-GB" sz="1200" u="none" strike="noStrike" dirty="0" err="1">
                          <a:effectLst/>
                        </a:rPr>
                        <a:t>gamle</a:t>
                      </a:r>
                      <a:r>
                        <a:rPr lang="en-GB" sz="1200" u="none" strike="noStrike" dirty="0">
                          <a:effectLst/>
                        </a:rPr>
                        <a:t> ting.</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garasjen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0124914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Det er mange </a:t>
                      </a:r>
                      <a:r>
                        <a:rPr lang="en-GB" sz="1200" u="none" strike="noStrike" dirty="0" err="1">
                          <a:effectLst/>
                        </a:rPr>
                        <a:t>passasjerer</a:t>
                      </a:r>
                      <a:r>
                        <a:rPr lang="en-GB" sz="1200" u="none" strike="noStrike" dirty="0">
                          <a:effectLst/>
                        </a:rPr>
                        <a:t> om bord i </a:t>
                      </a:r>
                      <a:r>
                        <a:rPr lang="en-GB" sz="1200" u="none" strike="noStrike" dirty="0" err="1">
                          <a:effectLst/>
                        </a:rPr>
                        <a:t>flyet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passasjerer</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54429560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Dette er din </a:t>
                      </a:r>
                      <a:r>
                        <a:rPr lang="en-GB" sz="1200" u="none" strike="noStrike" dirty="0" err="1">
                          <a:effectLst/>
                        </a:rPr>
                        <a:t>siste</a:t>
                      </a:r>
                      <a:r>
                        <a:rPr lang="en-GB" sz="1200" u="none" strike="noStrike" dirty="0">
                          <a:effectLst/>
                        </a:rPr>
                        <a:t> </a:t>
                      </a:r>
                      <a:r>
                        <a:rPr lang="en-GB" sz="1200" u="none" strike="noStrike" dirty="0" err="1">
                          <a:effectLst/>
                        </a:rPr>
                        <a:t>sjanse</a:t>
                      </a:r>
                      <a:r>
                        <a:rPr lang="en-GB" sz="1200" u="none" strike="noStrike" dirty="0">
                          <a:effectLst/>
                        </a:rPr>
                        <a:t> </a:t>
                      </a:r>
                      <a:r>
                        <a:rPr lang="en-GB" sz="1200" u="none" strike="noStrike" dirty="0" err="1">
                          <a:effectLst/>
                        </a:rPr>
                        <a:t>til</a:t>
                      </a:r>
                      <a:r>
                        <a:rPr lang="en-GB" sz="1200" u="none" strike="noStrike" dirty="0">
                          <a:effectLst/>
                        </a:rPr>
                        <a:t> </a:t>
                      </a:r>
                      <a:r>
                        <a:rPr lang="en-GB" sz="1200" u="none" strike="noStrike" dirty="0" err="1">
                          <a:effectLst/>
                        </a:rPr>
                        <a:t>å</a:t>
                      </a:r>
                      <a:r>
                        <a:rPr lang="en-GB" sz="1200" u="none" strike="noStrike" dirty="0">
                          <a:effectLst/>
                        </a:rPr>
                        <a:t> </a:t>
                      </a:r>
                      <a:r>
                        <a:rPr lang="en-GB" sz="1200" u="none" strike="noStrike" dirty="0" err="1">
                          <a:effectLst/>
                        </a:rPr>
                        <a:t>være</a:t>
                      </a:r>
                      <a:r>
                        <a:rPr lang="en-GB" sz="1200" u="none" strike="noStrike" dirty="0">
                          <a:effectLst/>
                        </a:rPr>
                        <a:t> </a:t>
                      </a:r>
                      <a:r>
                        <a:rPr lang="en-GB" sz="1200" u="none" strike="noStrike" dirty="0" err="1">
                          <a:effectLst/>
                        </a:rPr>
                        <a:t>lykkelig</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sjanse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48512677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Den nye </a:t>
                      </a:r>
                      <a:r>
                        <a:rPr lang="en-GB" sz="1200" u="none" strike="noStrike" dirty="0" err="1">
                          <a:effectLst/>
                        </a:rPr>
                        <a:t>sjefen</a:t>
                      </a:r>
                      <a:r>
                        <a:rPr lang="en-GB" sz="1200" u="none" strike="noStrike" dirty="0">
                          <a:effectLst/>
                        </a:rPr>
                        <a:t> er </a:t>
                      </a:r>
                      <a:r>
                        <a:rPr lang="en-GB" sz="1200" u="none" strike="noStrike" dirty="0" err="1">
                          <a:effectLst/>
                        </a:rPr>
                        <a:t>en</a:t>
                      </a:r>
                      <a:r>
                        <a:rPr lang="en-GB" sz="1200" u="none" strike="noStrike" dirty="0">
                          <a:effectLst/>
                        </a:rPr>
                        <a:t> god </a:t>
                      </a:r>
                      <a:r>
                        <a:rPr lang="en-GB" sz="1200" u="none" strike="noStrike" dirty="0" err="1">
                          <a:effectLst/>
                        </a:rPr>
                        <a:t>leder</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sjefen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351897836"/>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I </a:t>
                      </a:r>
                      <a:r>
                        <a:rPr lang="en-GB" sz="1200" u="none" strike="noStrike" dirty="0" err="1">
                          <a:effectLst/>
                        </a:rPr>
                        <a:t>dag</a:t>
                      </a:r>
                      <a:r>
                        <a:rPr lang="en-GB" sz="1200" u="none" strike="noStrike" dirty="0">
                          <a:effectLst/>
                        </a:rPr>
                        <a:t> er det alle </a:t>
                      </a:r>
                      <a:r>
                        <a:rPr lang="en-GB" sz="1200" u="none" strike="noStrike" dirty="0" err="1">
                          <a:effectLst/>
                        </a:rPr>
                        <a:t>sjelers</a:t>
                      </a:r>
                      <a:r>
                        <a:rPr lang="en-GB" sz="1200" u="none" strike="noStrike" dirty="0">
                          <a:effectLst/>
                        </a:rPr>
                        <a:t> </a:t>
                      </a:r>
                      <a:r>
                        <a:rPr lang="en-GB" sz="1200" u="none" strike="noStrike" dirty="0" err="1">
                          <a:effectLst/>
                        </a:rPr>
                        <a:t>dag</a:t>
                      </a:r>
                      <a:r>
                        <a:rPr lang="en-GB" sz="1200" u="none" strike="noStrike" dirty="0">
                          <a:effectLst/>
                        </a:rPr>
                        <a:t> i </a:t>
                      </a:r>
                      <a:r>
                        <a:rPr lang="en-GB" sz="1200" u="none" strike="noStrike" dirty="0" err="1">
                          <a:effectLst/>
                        </a:rPr>
                        <a:t>Polen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sjelers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30733391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Vi er </a:t>
                      </a:r>
                      <a:r>
                        <a:rPr lang="en-GB" sz="1200" u="none" strike="noStrike" dirty="0" err="1">
                          <a:effectLst/>
                        </a:rPr>
                        <a:t>på</a:t>
                      </a:r>
                      <a:r>
                        <a:rPr lang="en-GB" sz="1200" u="none" strike="noStrike" dirty="0">
                          <a:effectLst/>
                        </a:rPr>
                        <a:t> </a:t>
                      </a:r>
                      <a:r>
                        <a:rPr lang="en-GB" sz="1200" u="none" strike="noStrike" dirty="0" err="1">
                          <a:effectLst/>
                        </a:rPr>
                        <a:t>sjøen</a:t>
                      </a:r>
                      <a:r>
                        <a:rPr lang="en-GB" sz="1200" u="none" strike="noStrike" dirty="0">
                          <a:effectLst/>
                        </a:rPr>
                        <a:t> </a:t>
                      </a:r>
                      <a:r>
                        <a:rPr lang="en-GB" sz="1200" u="none" strike="noStrike" dirty="0" err="1">
                          <a:effectLst/>
                        </a:rPr>
                        <a:t>akkurat</a:t>
                      </a:r>
                      <a:r>
                        <a:rPr lang="en-GB" sz="1200" u="none" strike="noStrike" dirty="0">
                          <a:effectLst/>
                        </a:rPr>
                        <a:t> </a:t>
                      </a:r>
                      <a:r>
                        <a:rPr lang="en-GB" sz="1200" u="none" strike="noStrike" dirty="0" err="1">
                          <a:effectLst/>
                        </a:rPr>
                        <a:t>nå</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sjøen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3604312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valgte</a:t>
                      </a:r>
                      <a:r>
                        <a:rPr lang="en-GB" sz="1200" u="none" strike="noStrike" dirty="0">
                          <a:effectLst/>
                        </a:rPr>
                        <a:t> </a:t>
                      </a:r>
                      <a:r>
                        <a:rPr lang="en-GB" sz="1200" u="none" strike="noStrike" dirty="0" err="1">
                          <a:effectLst/>
                        </a:rPr>
                        <a:t>sjokoladeisen</a:t>
                      </a:r>
                      <a:r>
                        <a:rPr lang="en-GB" sz="1200" u="none" strike="noStrike" dirty="0">
                          <a:effectLst/>
                        </a:rPr>
                        <a:t> </a:t>
                      </a:r>
                      <a:r>
                        <a:rPr lang="en-GB" sz="1200" u="none" strike="noStrike" dirty="0" err="1">
                          <a:effectLst/>
                        </a:rPr>
                        <a:t>fremfor</a:t>
                      </a:r>
                      <a:r>
                        <a:rPr lang="en-GB" sz="1200" u="none" strike="noStrike" dirty="0">
                          <a:effectLst/>
                        </a:rPr>
                        <a:t> </a:t>
                      </a:r>
                      <a:r>
                        <a:rPr lang="en-GB" sz="1200" u="none" strike="noStrike" dirty="0" err="1">
                          <a:effectLst/>
                        </a:rPr>
                        <a:t>jordbærisen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sjokoladeisen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8666476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a:effectLst/>
                        </a:rPr>
                        <a:t>sj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a:effectLst/>
                        </a:rPr>
                        <a:t>Hun ga </a:t>
                      </a:r>
                      <a:r>
                        <a:rPr lang="en-GB" sz="1200" u="none" strike="noStrike" dirty="0" err="1">
                          <a:effectLst/>
                        </a:rPr>
                        <a:t>sjåføren</a:t>
                      </a:r>
                      <a:r>
                        <a:rPr lang="en-GB" sz="1200" u="none" strike="noStrike" dirty="0">
                          <a:effectLst/>
                        </a:rPr>
                        <a:t> </a:t>
                      </a:r>
                      <a:r>
                        <a:rPr lang="en-GB" sz="1200" u="none" strike="noStrike" dirty="0" err="1">
                          <a:effectLst/>
                        </a:rPr>
                        <a:t>pengene</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flyplassen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sjåføren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07598517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vil</a:t>
                      </a:r>
                      <a:r>
                        <a:rPr lang="en-GB" sz="1200" u="none" strike="noStrike" dirty="0">
                          <a:effectLst/>
                        </a:rPr>
                        <a:t> ha </a:t>
                      </a:r>
                      <a:r>
                        <a:rPr lang="en-GB" sz="1200" u="none" strike="noStrike" dirty="0" err="1">
                          <a:effectLst/>
                        </a:rPr>
                        <a:t>sjekken</a:t>
                      </a:r>
                      <a:r>
                        <a:rPr lang="en-GB" sz="1200" u="none" strike="noStrike" dirty="0">
                          <a:effectLst/>
                        </a:rPr>
                        <a:t> </a:t>
                      </a:r>
                      <a:r>
                        <a:rPr lang="en-GB" sz="1200" u="none" strike="noStrike" dirty="0" err="1">
                          <a:effectLst/>
                        </a:rPr>
                        <a:t>snart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l" fontAlgn="b"/>
                      <a:r>
                        <a:rPr lang="en-GB" sz="1200" u="none" strike="noStrike" dirty="0" err="1">
                          <a:effectLst/>
                        </a:rPr>
                        <a:t>sjekken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723890424"/>
                  </a:ext>
                </a:extLst>
              </a:tr>
            </a:tbl>
          </a:graphicData>
        </a:graphic>
      </p:graphicFrame>
    </p:spTree>
    <p:extLst>
      <p:ext uri="{BB962C8B-B14F-4D97-AF65-F5344CB8AC3E}">
        <p14:creationId xmlns:p14="http://schemas.microsoft.com/office/powerpoint/2010/main" val="31556827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L3 Norwegian &lt;skj&gt;</a:t>
            </a:r>
          </a:p>
        </p:txBody>
      </p:sp>
      <p:graphicFrame>
        <p:nvGraphicFramePr>
          <p:cNvPr id="9" name="Table 8">
            <a:extLst>
              <a:ext uri="{FF2B5EF4-FFF2-40B4-BE49-F238E27FC236}">
                <a16:creationId xmlns:a16="http://schemas.microsoft.com/office/drawing/2014/main" id="{7D548516-EE14-F716-31D7-DD464A214F87}"/>
              </a:ext>
            </a:extLst>
          </p:cNvPr>
          <p:cNvGraphicFramePr>
            <a:graphicFrameLocks noGrp="1"/>
          </p:cNvGraphicFramePr>
          <p:nvPr/>
        </p:nvGraphicFramePr>
        <p:xfrm>
          <a:off x="1904105" y="1690688"/>
          <a:ext cx="6705601" cy="4783455"/>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2427608393"/>
                    </a:ext>
                  </a:extLst>
                </a:gridCol>
                <a:gridCol w="456984">
                  <a:extLst>
                    <a:ext uri="{9D8B030D-6E8A-4147-A177-3AD203B41FA5}">
                      <a16:colId xmlns:a16="http://schemas.microsoft.com/office/drawing/2014/main" val="1435243339"/>
                    </a:ext>
                  </a:extLst>
                </a:gridCol>
                <a:gridCol w="904447">
                  <a:extLst>
                    <a:ext uri="{9D8B030D-6E8A-4147-A177-3AD203B41FA5}">
                      <a16:colId xmlns:a16="http://schemas.microsoft.com/office/drawing/2014/main" val="1880592561"/>
                    </a:ext>
                  </a:extLst>
                </a:gridCol>
                <a:gridCol w="3744727">
                  <a:extLst>
                    <a:ext uri="{9D8B030D-6E8A-4147-A177-3AD203B41FA5}">
                      <a16:colId xmlns:a16="http://schemas.microsoft.com/office/drawing/2014/main" val="573148512"/>
                    </a:ext>
                  </a:extLst>
                </a:gridCol>
                <a:gridCol w="1104377">
                  <a:extLst>
                    <a:ext uri="{9D8B030D-6E8A-4147-A177-3AD203B41FA5}">
                      <a16:colId xmlns:a16="http://schemas.microsoft.com/office/drawing/2014/main" val="2854672464"/>
                    </a:ext>
                  </a:extLst>
                </a:gridCol>
              </a:tblGrid>
              <a:tr h="203200">
                <a:tc>
                  <a:txBody>
                    <a:bodyPr/>
                    <a:lstStyle/>
                    <a:p>
                      <a:pPr algn="l" fontAlgn="b"/>
                      <a:r>
                        <a:rPr lang="en-PL" sz="1200" b="1" u="none" strike="noStrike" dirty="0">
                          <a:effectLst/>
                        </a:rPr>
                        <a:t>#</a:t>
                      </a:r>
                      <a:endParaRPr lang="en-PL"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b="1" u="none" strike="noStrike" dirty="0">
                          <a:effectLst/>
                        </a:rPr>
                        <a:t>IPA</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b="1" u="none" strike="noStrike" dirty="0">
                          <a:effectLst/>
                        </a:rPr>
                        <a:t>Orthography</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b="1" u="none" strike="noStrike" dirty="0">
                          <a:effectLst/>
                        </a:rPr>
                        <a:t>Sentence</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858547631"/>
                  </a:ext>
                </a:extLst>
              </a:tr>
              <a:tr h="203200">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De leser nyheter i sosiale medier.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leser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11684895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Han holder en presentasjon om klimaendringer.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presentasjon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9434589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Du burde se den vakre solnedgangen i kveld.</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72236350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Hun ble rasende da hun mistet mobilen.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rasende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91415576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Disse bøkene er veldig interessante å lese.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interessante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69678428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Han har en følsom nese som reagerer på sterk lukt.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nese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91599110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Vi bor i det gamle huset i enden av gaten.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huset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227517780"/>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Jeg fant passet mitt i jakkelommen.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passet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58996677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Barna leker og svømmer i bassenget på hotellet.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bassenget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518133552"/>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Jeg spiser middag med familien min nå.</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spiser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669340131"/>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Denne databasen inneholder informasjon om kundene.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databasen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47841513"/>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Jeg snyter nesen min når jeg er forkjølet.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nesen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8829286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Vi skal besøke bestefaren vår i helgen.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besøke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90274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Disse skjortene passer i hverdagen.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passer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70313945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De to brødrene slåss ofte om lekene sine.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slåss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0956542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Kua sover og drømmer i båsen sin.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båsen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007809177"/>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Betalingen kan gjøres ved kassen på butikken.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kassen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858480928"/>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Jeg lærer nye ting i klassen og hjemme.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klassen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904034544"/>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Vår professor har dyp kunnskap om historie.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professor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879278219"/>
                  </a:ext>
                </a:extLst>
              </a:tr>
              <a:tr h="203200">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Den nye presidenten taler om nasjonale spørsmål.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presidenten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944180140"/>
                  </a:ext>
                </a:extLst>
              </a:tr>
            </a:tbl>
          </a:graphicData>
        </a:graphic>
      </p:graphicFrame>
      <p:graphicFrame>
        <p:nvGraphicFramePr>
          <p:cNvPr id="5" name="Table 4">
            <a:extLst>
              <a:ext uri="{FF2B5EF4-FFF2-40B4-BE49-F238E27FC236}">
                <a16:creationId xmlns:a16="http://schemas.microsoft.com/office/drawing/2014/main" id="{CB425609-61A0-F1AB-E979-F59882A62F04}"/>
              </a:ext>
            </a:extLst>
          </p:cNvPr>
          <p:cNvGraphicFramePr>
            <a:graphicFrameLocks noGrp="1"/>
          </p:cNvGraphicFramePr>
          <p:nvPr/>
        </p:nvGraphicFramePr>
        <p:xfrm>
          <a:off x="1904105" y="2071685"/>
          <a:ext cx="6705601" cy="4402460"/>
        </p:xfrm>
        <a:graphic>
          <a:graphicData uri="http://schemas.openxmlformats.org/drawingml/2006/table">
            <a:tbl>
              <a:tblPr>
                <a:tableStyleId>{5C22544A-7EE6-4342-B048-85BDC9FD1C3A}</a:tableStyleId>
              </a:tblPr>
              <a:tblGrid>
                <a:gridCol w="495066">
                  <a:extLst>
                    <a:ext uri="{9D8B030D-6E8A-4147-A177-3AD203B41FA5}">
                      <a16:colId xmlns:a16="http://schemas.microsoft.com/office/drawing/2014/main" val="3611563729"/>
                    </a:ext>
                  </a:extLst>
                </a:gridCol>
                <a:gridCol w="456984">
                  <a:extLst>
                    <a:ext uri="{9D8B030D-6E8A-4147-A177-3AD203B41FA5}">
                      <a16:colId xmlns:a16="http://schemas.microsoft.com/office/drawing/2014/main" val="902616459"/>
                    </a:ext>
                  </a:extLst>
                </a:gridCol>
                <a:gridCol w="904447">
                  <a:extLst>
                    <a:ext uri="{9D8B030D-6E8A-4147-A177-3AD203B41FA5}">
                      <a16:colId xmlns:a16="http://schemas.microsoft.com/office/drawing/2014/main" val="3369589011"/>
                    </a:ext>
                  </a:extLst>
                </a:gridCol>
                <a:gridCol w="3744727">
                  <a:extLst>
                    <a:ext uri="{9D8B030D-6E8A-4147-A177-3AD203B41FA5}">
                      <a16:colId xmlns:a16="http://schemas.microsoft.com/office/drawing/2014/main" val="2504835971"/>
                    </a:ext>
                  </a:extLst>
                </a:gridCol>
                <a:gridCol w="1104377">
                  <a:extLst>
                    <a:ext uri="{9D8B030D-6E8A-4147-A177-3AD203B41FA5}">
                      <a16:colId xmlns:a16="http://schemas.microsoft.com/office/drawing/2014/main" val="998675146"/>
                    </a:ext>
                  </a:extLst>
                </a:gridCol>
              </a:tblGrid>
              <a:tr h="220123">
                <a:tc>
                  <a:txBody>
                    <a:bodyPr/>
                    <a:lstStyle/>
                    <a:p>
                      <a:pPr algn="r" fontAlgn="b"/>
                      <a:r>
                        <a:rPr lang="en-PL" sz="1200" u="none" strike="noStrike">
                          <a:effectLst/>
                        </a:rPr>
                        <a:t>20</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fikk</a:t>
                      </a:r>
                      <a:r>
                        <a:rPr lang="en-GB" sz="1200" u="none" strike="noStrike" dirty="0">
                          <a:effectLst/>
                        </a:rPr>
                        <a:t> </a:t>
                      </a:r>
                      <a:r>
                        <a:rPr lang="en-GB" sz="1200" u="none" strike="noStrike" dirty="0" err="1">
                          <a:effectLst/>
                        </a:rPr>
                        <a:t>en</a:t>
                      </a:r>
                      <a:r>
                        <a:rPr lang="en-GB" sz="1200" u="none" strike="noStrike" dirty="0">
                          <a:effectLst/>
                        </a:rPr>
                        <a:t> </a:t>
                      </a:r>
                      <a:r>
                        <a:rPr lang="en-GB" sz="1200" u="none" strike="noStrike" dirty="0" err="1">
                          <a:effectLst/>
                        </a:rPr>
                        <a:t>beskjed</a:t>
                      </a:r>
                      <a:r>
                        <a:rPr lang="en-GB" sz="1200" u="none" strike="noStrike" dirty="0">
                          <a:effectLst/>
                        </a:rPr>
                        <a:t> </a:t>
                      </a:r>
                      <a:r>
                        <a:rPr lang="en-GB" sz="1200" u="none" strike="noStrike" dirty="0" err="1">
                          <a:effectLst/>
                        </a:rPr>
                        <a:t>fra</a:t>
                      </a:r>
                      <a:r>
                        <a:rPr lang="en-GB" sz="1200" u="none" strike="noStrike" dirty="0">
                          <a:effectLst/>
                        </a:rPr>
                        <a:t> </a:t>
                      </a:r>
                      <a:r>
                        <a:rPr lang="en-GB" sz="1200" u="none" strike="noStrike" dirty="0" err="1">
                          <a:effectLst/>
                        </a:rPr>
                        <a:t>sjefen</a:t>
                      </a:r>
                      <a:r>
                        <a:rPr lang="en-GB" sz="1200" u="none" strike="noStrike" dirty="0">
                          <a:effectLst/>
                        </a:rPr>
                        <a:t> min.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beskjed</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672014648"/>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Jenta</a:t>
                      </a:r>
                      <a:r>
                        <a:rPr lang="en-GB" sz="1200" u="none" strike="noStrike" dirty="0">
                          <a:effectLst/>
                        </a:rPr>
                        <a:t> </a:t>
                      </a:r>
                      <a:r>
                        <a:rPr lang="en-GB" sz="1200" u="none" strike="noStrike" dirty="0" err="1">
                          <a:effectLst/>
                        </a:rPr>
                        <a:t>kjøpte</a:t>
                      </a:r>
                      <a:r>
                        <a:rPr lang="en-GB" sz="1200" u="none" strike="noStrike" dirty="0">
                          <a:effectLst/>
                        </a:rPr>
                        <a:t> </a:t>
                      </a:r>
                      <a:r>
                        <a:rPr lang="en-GB" sz="1200" u="none" strike="noStrike" dirty="0" err="1">
                          <a:effectLst/>
                        </a:rPr>
                        <a:t>skjørtet</a:t>
                      </a:r>
                      <a:r>
                        <a:rPr lang="en-GB" sz="1200" u="none" strike="noStrike" dirty="0">
                          <a:effectLst/>
                        </a:rPr>
                        <a:t> </a:t>
                      </a:r>
                      <a:r>
                        <a:rPr lang="en-GB" sz="1200" u="none" strike="noStrike" dirty="0" err="1">
                          <a:effectLst/>
                        </a:rPr>
                        <a:t>til</a:t>
                      </a:r>
                      <a:r>
                        <a:rPr lang="en-GB" sz="1200" u="none" strike="noStrike" dirty="0">
                          <a:effectLst/>
                        </a:rPr>
                        <a:t> </a:t>
                      </a:r>
                      <a:r>
                        <a:rPr lang="en-GB" sz="1200" u="none" strike="noStrike" dirty="0" err="1">
                          <a:effectLst/>
                        </a:rPr>
                        <a:t>en</a:t>
                      </a:r>
                      <a:r>
                        <a:rPr lang="en-GB" sz="1200" u="none" strike="noStrike" dirty="0">
                          <a:effectLst/>
                        </a:rPr>
                        <a:t> fest.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skjørtet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656666336"/>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De </a:t>
                      </a:r>
                      <a:r>
                        <a:rPr lang="en-GB" sz="1200" u="none" strike="noStrike" dirty="0" err="1">
                          <a:effectLst/>
                        </a:rPr>
                        <a:t>uskyldige</a:t>
                      </a:r>
                      <a:r>
                        <a:rPr lang="en-GB" sz="1200" u="none" strike="noStrike" dirty="0">
                          <a:effectLst/>
                        </a:rPr>
                        <a:t> </a:t>
                      </a:r>
                      <a:r>
                        <a:rPr lang="en-GB" sz="1200" u="none" strike="noStrike" dirty="0" err="1">
                          <a:effectLst/>
                        </a:rPr>
                        <a:t>ble</a:t>
                      </a:r>
                      <a:r>
                        <a:rPr lang="en-GB" sz="1200" u="none" strike="noStrike" dirty="0">
                          <a:effectLst/>
                        </a:rPr>
                        <a:t> </a:t>
                      </a:r>
                      <a:r>
                        <a:rPr lang="en-GB" sz="1200" u="none" strike="noStrike" dirty="0" err="1">
                          <a:effectLst/>
                        </a:rPr>
                        <a:t>feilaktig</a:t>
                      </a:r>
                      <a:r>
                        <a:rPr lang="en-GB" sz="1200" u="none" strike="noStrike" dirty="0">
                          <a:effectLst/>
                        </a:rPr>
                        <a:t> </a:t>
                      </a:r>
                      <a:r>
                        <a:rPr lang="en-GB" sz="1200" u="none" strike="noStrike" dirty="0" err="1">
                          <a:effectLst/>
                        </a:rPr>
                        <a:t>arrestert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uskyldige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810277992"/>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Vi </a:t>
                      </a:r>
                      <a:r>
                        <a:rPr lang="en-GB" sz="1200" u="none" strike="noStrike" dirty="0" err="1">
                          <a:effectLst/>
                        </a:rPr>
                        <a:t>har</a:t>
                      </a:r>
                      <a:r>
                        <a:rPr lang="en-GB" sz="1200" u="none" strike="noStrike" dirty="0">
                          <a:effectLst/>
                        </a:rPr>
                        <a:t> </a:t>
                      </a:r>
                      <a:r>
                        <a:rPr lang="en-GB" sz="1200" u="none" strike="noStrike" dirty="0" err="1">
                          <a:effectLst/>
                        </a:rPr>
                        <a:t>forskjellige</a:t>
                      </a:r>
                      <a:r>
                        <a:rPr lang="en-GB" sz="1200" u="none" strike="noStrike" dirty="0">
                          <a:effectLst/>
                        </a:rPr>
                        <a:t> </a:t>
                      </a:r>
                      <a:r>
                        <a:rPr lang="en-GB" sz="1200" u="none" strike="noStrike" dirty="0" err="1">
                          <a:effectLst/>
                        </a:rPr>
                        <a:t>meninger</a:t>
                      </a:r>
                      <a:r>
                        <a:rPr lang="en-GB" sz="1200" u="none" strike="noStrike" dirty="0">
                          <a:effectLst/>
                        </a:rPr>
                        <a:t> om </a:t>
                      </a:r>
                      <a:r>
                        <a:rPr lang="en-GB" sz="1200" u="none" strike="noStrike" dirty="0" err="1">
                          <a:effectLst/>
                        </a:rPr>
                        <a:t>dette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forskjellige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833512770"/>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Det </a:t>
                      </a:r>
                      <a:r>
                        <a:rPr lang="en-GB" sz="1200" u="none" strike="noStrike" dirty="0" err="1">
                          <a:effectLst/>
                        </a:rPr>
                        <a:t>skjedde</a:t>
                      </a:r>
                      <a:r>
                        <a:rPr lang="en-GB" sz="1200" u="none" strike="noStrike" dirty="0">
                          <a:effectLst/>
                        </a:rPr>
                        <a:t> </a:t>
                      </a:r>
                      <a:r>
                        <a:rPr lang="en-GB" sz="1200" u="none" strike="noStrike" dirty="0" err="1">
                          <a:effectLst/>
                        </a:rPr>
                        <a:t>en</a:t>
                      </a:r>
                      <a:r>
                        <a:rPr lang="en-GB" sz="1200" u="none" strike="noStrike" dirty="0">
                          <a:effectLst/>
                        </a:rPr>
                        <a:t> </a:t>
                      </a:r>
                      <a:r>
                        <a:rPr lang="en-GB" sz="1200" u="none" strike="noStrike" dirty="0" err="1">
                          <a:effectLst/>
                        </a:rPr>
                        <a:t>ulykke</a:t>
                      </a:r>
                      <a:r>
                        <a:rPr lang="en-GB" sz="1200" u="none" strike="noStrike" dirty="0">
                          <a:effectLst/>
                        </a:rPr>
                        <a:t> i </a:t>
                      </a:r>
                      <a:r>
                        <a:rPr lang="en-GB" sz="1200" u="none" strike="noStrike" dirty="0" err="1">
                          <a:effectLst/>
                        </a:rPr>
                        <a:t>går</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skjedde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337172455"/>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skjønner</a:t>
                      </a:r>
                      <a:r>
                        <a:rPr lang="en-GB" sz="1200" u="none" strike="noStrike" dirty="0">
                          <a:effectLst/>
                        </a:rPr>
                        <a:t> </a:t>
                      </a:r>
                      <a:r>
                        <a:rPr lang="en-GB" sz="1200" u="none" strike="noStrike" dirty="0" err="1">
                          <a:effectLst/>
                        </a:rPr>
                        <a:t>ikke</a:t>
                      </a:r>
                      <a:r>
                        <a:rPr lang="en-GB" sz="1200" u="none" strike="noStrike" dirty="0">
                          <a:effectLst/>
                        </a:rPr>
                        <a:t> </a:t>
                      </a:r>
                      <a:r>
                        <a:rPr lang="en-GB" sz="1200" u="none" strike="noStrike" dirty="0" err="1">
                          <a:effectLst/>
                        </a:rPr>
                        <a:t>hva</a:t>
                      </a:r>
                      <a:r>
                        <a:rPr lang="en-GB" sz="1200" u="none" strike="noStrike" dirty="0">
                          <a:effectLst/>
                        </a:rPr>
                        <a:t> du </a:t>
                      </a:r>
                      <a:r>
                        <a:rPr lang="en-GB" sz="1200" u="none" strike="noStrike" dirty="0" err="1">
                          <a:effectLst/>
                        </a:rPr>
                        <a:t>mener</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skjønner</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952331025"/>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vil</a:t>
                      </a:r>
                      <a:r>
                        <a:rPr lang="en-GB" sz="1200" u="none" strike="noStrike" dirty="0">
                          <a:effectLst/>
                        </a:rPr>
                        <a:t> ha </a:t>
                      </a:r>
                      <a:r>
                        <a:rPr lang="en-GB" sz="1200" u="none" strike="noStrike" dirty="0" err="1">
                          <a:effectLst/>
                        </a:rPr>
                        <a:t>en</a:t>
                      </a:r>
                      <a:r>
                        <a:rPr lang="en-GB" sz="1200" u="none" strike="noStrike" dirty="0">
                          <a:effectLst/>
                        </a:rPr>
                        <a:t> </a:t>
                      </a:r>
                      <a:r>
                        <a:rPr lang="en-GB" sz="1200" u="none" strike="noStrike" dirty="0" err="1">
                          <a:effectLst/>
                        </a:rPr>
                        <a:t>teskje</a:t>
                      </a:r>
                      <a:r>
                        <a:rPr lang="en-GB" sz="1200" u="none" strike="noStrike" dirty="0">
                          <a:effectLst/>
                        </a:rPr>
                        <a:t> </a:t>
                      </a:r>
                      <a:r>
                        <a:rPr lang="en-GB" sz="1200" u="none" strike="noStrike" dirty="0" err="1">
                          <a:effectLst/>
                        </a:rPr>
                        <a:t>sukker</a:t>
                      </a:r>
                      <a:r>
                        <a:rPr lang="en-GB" sz="1200" u="none" strike="noStrike" dirty="0">
                          <a:effectLst/>
                        </a:rPr>
                        <a:t> i </a:t>
                      </a:r>
                      <a:r>
                        <a:rPr lang="en-GB" sz="1200" u="none" strike="noStrike" dirty="0" err="1">
                          <a:effectLst/>
                        </a:rPr>
                        <a:t>kaffen</a:t>
                      </a:r>
                      <a:r>
                        <a:rPr lang="en-GB" sz="1200" u="none" strike="noStrike" dirty="0">
                          <a:effectLst/>
                        </a:rPr>
                        <a:t> min.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teskje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846730730"/>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må</a:t>
                      </a:r>
                      <a:r>
                        <a:rPr lang="en-GB" sz="1200" u="none" strike="noStrike" dirty="0">
                          <a:effectLst/>
                        </a:rPr>
                        <a:t> </a:t>
                      </a:r>
                      <a:r>
                        <a:rPr lang="en-GB" sz="1200" u="none" strike="noStrike" dirty="0" err="1">
                          <a:effectLst/>
                        </a:rPr>
                        <a:t>skjøte</a:t>
                      </a:r>
                      <a:r>
                        <a:rPr lang="en-GB" sz="1200" u="none" strike="noStrike" dirty="0">
                          <a:effectLst/>
                        </a:rPr>
                        <a:t> </a:t>
                      </a:r>
                      <a:r>
                        <a:rPr lang="en-GB" sz="1200" u="none" strike="noStrike" dirty="0" err="1">
                          <a:effectLst/>
                        </a:rPr>
                        <a:t>sammen</a:t>
                      </a:r>
                      <a:r>
                        <a:rPr lang="en-GB" sz="1200" u="none" strike="noStrike" dirty="0">
                          <a:effectLst/>
                        </a:rPr>
                        <a:t> de to </a:t>
                      </a:r>
                      <a:r>
                        <a:rPr lang="en-GB" sz="1200" u="none" strike="noStrike" dirty="0" err="1">
                          <a:effectLst/>
                        </a:rPr>
                        <a:t>delene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skjøte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791335997"/>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tror</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skjebne</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fri</a:t>
                      </a:r>
                      <a:r>
                        <a:rPr lang="en-GB" sz="1200" u="none" strike="noStrike" dirty="0">
                          <a:effectLst/>
                        </a:rPr>
                        <a:t> </a:t>
                      </a:r>
                      <a:r>
                        <a:rPr lang="en-GB" sz="1200" u="none" strike="noStrike" dirty="0" err="1">
                          <a:effectLst/>
                        </a:rPr>
                        <a:t>vilje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skjebne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58206277"/>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Vi </a:t>
                      </a:r>
                      <a:r>
                        <a:rPr lang="en-GB" sz="1200" u="none" strike="noStrike" dirty="0" err="1">
                          <a:effectLst/>
                        </a:rPr>
                        <a:t>burde</a:t>
                      </a:r>
                      <a:r>
                        <a:rPr lang="en-GB" sz="1200" u="none" strike="noStrike" dirty="0">
                          <a:effectLst/>
                        </a:rPr>
                        <a:t> </a:t>
                      </a:r>
                      <a:r>
                        <a:rPr lang="en-GB" sz="1200" u="none" strike="noStrike" dirty="0" err="1">
                          <a:effectLst/>
                        </a:rPr>
                        <a:t>begrave</a:t>
                      </a:r>
                      <a:r>
                        <a:rPr lang="en-GB" sz="1200" u="none" strike="noStrike" dirty="0">
                          <a:effectLst/>
                        </a:rPr>
                        <a:t> </a:t>
                      </a:r>
                      <a:r>
                        <a:rPr lang="en-GB" sz="1200" u="none" strike="noStrike" dirty="0" err="1">
                          <a:effectLst/>
                        </a:rPr>
                        <a:t>skjelettet</a:t>
                      </a:r>
                      <a:r>
                        <a:rPr lang="en-GB" sz="1200" u="none" strike="noStrike" dirty="0">
                          <a:effectLst/>
                        </a:rPr>
                        <a:t> i morgen.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skjelettet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469160213"/>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Jeg</a:t>
                      </a:r>
                      <a:r>
                        <a:rPr lang="en-GB" sz="1200" u="none" strike="noStrike" dirty="0">
                          <a:effectLst/>
                        </a:rPr>
                        <a:t> </a:t>
                      </a:r>
                      <a:r>
                        <a:rPr lang="en-GB" sz="1200" u="none" strike="noStrike" dirty="0" err="1">
                          <a:effectLst/>
                        </a:rPr>
                        <a:t>tenker</a:t>
                      </a:r>
                      <a:r>
                        <a:rPr lang="en-GB" sz="1200" u="none" strike="noStrike" dirty="0">
                          <a:effectLst/>
                        </a:rPr>
                        <a:t> at du </a:t>
                      </a:r>
                      <a:r>
                        <a:rPr lang="en-GB" sz="1200" u="none" strike="noStrike" dirty="0" err="1">
                          <a:effectLst/>
                        </a:rPr>
                        <a:t>kanskje</a:t>
                      </a:r>
                      <a:r>
                        <a:rPr lang="en-GB" sz="1200" u="none" strike="noStrike" dirty="0">
                          <a:effectLst/>
                        </a:rPr>
                        <a:t> </a:t>
                      </a:r>
                      <a:r>
                        <a:rPr lang="en-GB" sz="1200" u="none" strike="noStrike" dirty="0" err="1">
                          <a:effectLst/>
                        </a:rPr>
                        <a:t>burde</a:t>
                      </a:r>
                      <a:r>
                        <a:rPr lang="en-GB" sz="1200" u="none" strike="noStrike" dirty="0">
                          <a:effectLst/>
                        </a:rPr>
                        <a:t> </a:t>
                      </a:r>
                      <a:r>
                        <a:rPr lang="en-GB" sz="1200" u="none" strike="noStrike" dirty="0" err="1">
                          <a:effectLst/>
                        </a:rPr>
                        <a:t>prøve</a:t>
                      </a:r>
                      <a:r>
                        <a:rPr lang="en-GB" sz="1200" u="none" strike="noStrike" dirty="0">
                          <a:effectLst/>
                        </a:rPr>
                        <a:t> </a:t>
                      </a:r>
                      <a:r>
                        <a:rPr lang="en-GB" sz="1200" u="none" strike="noStrike" dirty="0" err="1">
                          <a:effectLst/>
                        </a:rPr>
                        <a:t>noe</a:t>
                      </a:r>
                      <a:r>
                        <a:rPr lang="en-GB" sz="1200" u="none" strike="noStrike" dirty="0">
                          <a:effectLst/>
                        </a:rPr>
                        <a:t> </a:t>
                      </a:r>
                      <a:r>
                        <a:rPr lang="en-GB" sz="1200" u="none" strike="noStrike" dirty="0" err="1">
                          <a:effectLst/>
                        </a:rPr>
                        <a:t>annet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kanskje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365037581"/>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Jeg</a:t>
                      </a:r>
                      <a:r>
                        <a:rPr lang="en-GB" sz="1200" u="none" strike="noStrike" dirty="0">
                          <a:effectLst/>
                        </a:rPr>
                        <a:t> ser </a:t>
                      </a:r>
                      <a:r>
                        <a:rPr lang="en-GB" sz="1200" u="none" strike="noStrike" dirty="0" err="1">
                          <a:effectLst/>
                        </a:rPr>
                        <a:t>på</a:t>
                      </a:r>
                      <a:r>
                        <a:rPr lang="en-GB" sz="1200" u="none" strike="noStrike" dirty="0">
                          <a:effectLst/>
                        </a:rPr>
                        <a:t> </a:t>
                      </a:r>
                      <a:r>
                        <a:rPr lang="en-GB" sz="1200" u="none" strike="noStrike" dirty="0" err="1">
                          <a:effectLst/>
                        </a:rPr>
                        <a:t>skjermen</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leser</a:t>
                      </a:r>
                      <a:r>
                        <a:rPr lang="en-GB" sz="1200" u="none" strike="noStrike" dirty="0">
                          <a:effectLst/>
                        </a:rPr>
                        <a:t> e-</a:t>
                      </a:r>
                      <a:r>
                        <a:rPr lang="en-GB" sz="1200" u="none" strike="noStrike" dirty="0" err="1">
                          <a:effectLst/>
                        </a:rPr>
                        <a:t>posten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skjermen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324804982"/>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Han </a:t>
                      </a:r>
                      <a:r>
                        <a:rPr lang="en-GB" sz="1200" u="none" strike="noStrike" dirty="0" err="1">
                          <a:effectLst/>
                        </a:rPr>
                        <a:t>har</a:t>
                      </a:r>
                      <a:r>
                        <a:rPr lang="en-GB" sz="1200" u="none" strike="noStrike" dirty="0">
                          <a:effectLst/>
                        </a:rPr>
                        <a:t> </a:t>
                      </a:r>
                      <a:r>
                        <a:rPr lang="en-GB" sz="1200" u="none" strike="noStrike" dirty="0" err="1">
                          <a:effectLst/>
                        </a:rPr>
                        <a:t>på</a:t>
                      </a:r>
                      <a:r>
                        <a:rPr lang="en-GB" sz="1200" u="none" strike="noStrike" dirty="0">
                          <a:effectLst/>
                        </a:rPr>
                        <a:t> seg </a:t>
                      </a:r>
                      <a:r>
                        <a:rPr lang="en-GB" sz="1200" u="none" strike="noStrike" dirty="0" err="1">
                          <a:effectLst/>
                        </a:rPr>
                        <a:t>skjorten</a:t>
                      </a:r>
                      <a:r>
                        <a:rPr lang="en-GB" sz="1200" u="none" strike="noStrike" dirty="0">
                          <a:effectLst/>
                        </a:rPr>
                        <a:t> </a:t>
                      </a:r>
                      <a:r>
                        <a:rPr lang="en-GB" sz="1200" u="none" strike="noStrike" dirty="0" err="1">
                          <a:effectLst/>
                        </a:rPr>
                        <a:t>til</a:t>
                      </a:r>
                      <a:r>
                        <a:rPr lang="en-GB" sz="1200" u="none" strike="noStrike" dirty="0">
                          <a:effectLst/>
                        </a:rPr>
                        <a:t> </a:t>
                      </a:r>
                      <a:r>
                        <a:rPr lang="en-GB" sz="1200" u="none" strike="noStrike" dirty="0" err="1">
                          <a:effectLst/>
                        </a:rPr>
                        <a:t>bryllupet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skjorten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782124323"/>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Hun </a:t>
                      </a:r>
                      <a:r>
                        <a:rPr lang="en-GB" sz="1200" u="none" strike="noStrike" dirty="0" err="1">
                          <a:effectLst/>
                        </a:rPr>
                        <a:t>så</a:t>
                      </a:r>
                      <a:r>
                        <a:rPr lang="en-GB" sz="1200" u="none" strike="noStrike" dirty="0">
                          <a:effectLst/>
                        </a:rPr>
                        <a:t> </a:t>
                      </a:r>
                      <a:r>
                        <a:rPr lang="en-GB" sz="1200" u="none" strike="noStrike" dirty="0" err="1">
                          <a:effectLst/>
                        </a:rPr>
                        <a:t>skjeen</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bordet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396997476"/>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Kokken trenger å skjære fisken.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skjære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647156193"/>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Forsteren</a:t>
                      </a:r>
                      <a:r>
                        <a:rPr lang="en-GB" sz="1200" u="none" strike="noStrike" dirty="0">
                          <a:effectLst/>
                        </a:rPr>
                        <a:t> </a:t>
                      </a:r>
                      <a:r>
                        <a:rPr lang="en-GB" sz="1200" u="none" strike="noStrike" dirty="0" err="1">
                          <a:effectLst/>
                        </a:rPr>
                        <a:t>beskjærer</a:t>
                      </a:r>
                      <a:r>
                        <a:rPr lang="en-GB" sz="1200" u="none" strike="noStrike" dirty="0">
                          <a:effectLst/>
                        </a:rPr>
                        <a:t> </a:t>
                      </a:r>
                      <a:r>
                        <a:rPr lang="en-GB" sz="1200" u="none" strike="noStrike" dirty="0" err="1">
                          <a:effectLst/>
                        </a:rPr>
                        <a:t>trær</a:t>
                      </a:r>
                      <a:r>
                        <a:rPr lang="en-GB" sz="1200" u="none" strike="noStrike" dirty="0">
                          <a:effectLst/>
                        </a:rPr>
                        <a:t> i </a:t>
                      </a:r>
                      <a:r>
                        <a:rPr lang="en-GB" sz="1200" u="none" strike="noStrike" dirty="0" err="1">
                          <a:effectLst/>
                        </a:rPr>
                        <a:t>skogen</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beskjærer</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6802367"/>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Det er </a:t>
                      </a:r>
                      <a:r>
                        <a:rPr lang="en-GB" sz="1200" u="none" strike="noStrike" dirty="0" err="1">
                          <a:effectLst/>
                        </a:rPr>
                        <a:t>ikke</a:t>
                      </a:r>
                      <a:r>
                        <a:rPr lang="en-GB" sz="1200" u="none" strike="noStrike" dirty="0">
                          <a:effectLst/>
                        </a:rPr>
                        <a:t> </a:t>
                      </a:r>
                      <a:r>
                        <a:rPr lang="en-GB" sz="1200" u="none" strike="noStrike" dirty="0" err="1">
                          <a:effectLst/>
                        </a:rPr>
                        <a:t>skjellig</a:t>
                      </a:r>
                      <a:r>
                        <a:rPr lang="en-GB" sz="1200" u="none" strike="noStrike" dirty="0">
                          <a:effectLst/>
                        </a:rPr>
                        <a:t> </a:t>
                      </a:r>
                      <a:r>
                        <a:rPr lang="en-GB" sz="1200" u="none" strike="noStrike" dirty="0" err="1">
                          <a:effectLst/>
                        </a:rPr>
                        <a:t>å</a:t>
                      </a:r>
                      <a:r>
                        <a:rPr lang="en-GB" sz="1200" u="none" strike="noStrike" dirty="0">
                          <a:effectLst/>
                        </a:rPr>
                        <a:t> </a:t>
                      </a:r>
                      <a:r>
                        <a:rPr lang="en-GB" sz="1200" u="none" strike="noStrike" dirty="0" err="1">
                          <a:effectLst/>
                        </a:rPr>
                        <a:t>tro</a:t>
                      </a:r>
                      <a:r>
                        <a:rPr lang="en-GB" sz="1200" u="none" strike="noStrike" dirty="0">
                          <a:effectLst/>
                        </a:rPr>
                        <a:t> </a:t>
                      </a:r>
                      <a:r>
                        <a:rPr lang="en-GB" sz="1200" u="none" strike="noStrike" dirty="0" err="1">
                          <a:effectLst/>
                        </a:rPr>
                        <a:t>på</a:t>
                      </a:r>
                      <a:r>
                        <a:rPr lang="en-GB" sz="1200" u="none" strike="noStrike" dirty="0">
                          <a:effectLst/>
                        </a:rPr>
                        <a:t> </a:t>
                      </a:r>
                      <a:r>
                        <a:rPr lang="en-GB" sz="1200" u="none" strike="noStrike" dirty="0" err="1">
                          <a:effectLst/>
                        </a:rPr>
                        <a:t>spøkelser</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skjellig</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551581940"/>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Han var den </a:t>
                      </a:r>
                      <a:r>
                        <a:rPr lang="en-GB" sz="1200" u="none" strike="noStrike" dirty="0" err="1">
                          <a:effectLst/>
                        </a:rPr>
                        <a:t>største</a:t>
                      </a:r>
                      <a:r>
                        <a:rPr lang="en-GB" sz="1200" u="none" strike="noStrike" dirty="0">
                          <a:effectLst/>
                        </a:rPr>
                        <a:t> </a:t>
                      </a:r>
                      <a:r>
                        <a:rPr lang="en-GB" sz="1200" u="none" strike="noStrike" dirty="0" err="1">
                          <a:effectLst/>
                        </a:rPr>
                        <a:t>skjensel</a:t>
                      </a:r>
                      <a:r>
                        <a:rPr lang="en-GB" sz="1200" u="none" strike="noStrike" dirty="0">
                          <a:effectLst/>
                        </a:rPr>
                        <a:t> i </a:t>
                      </a:r>
                      <a:r>
                        <a:rPr lang="en-GB" sz="1200" u="none" strike="noStrike" dirty="0" err="1">
                          <a:effectLst/>
                        </a:rPr>
                        <a:t>landsbye</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skjensel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6840398"/>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a:effectLst/>
                        </a:rPr>
                        <a:t>Vi </a:t>
                      </a:r>
                      <a:r>
                        <a:rPr lang="en-GB" sz="1200" u="none" strike="noStrike" dirty="0" err="1">
                          <a:effectLst/>
                        </a:rPr>
                        <a:t>skjøv</a:t>
                      </a:r>
                      <a:r>
                        <a:rPr lang="en-GB" sz="1200" u="none" strike="noStrike" dirty="0">
                          <a:effectLst/>
                        </a:rPr>
                        <a:t> </a:t>
                      </a:r>
                      <a:r>
                        <a:rPr lang="en-GB" sz="1200" u="none" strike="noStrike" dirty="0" err="1">
                          <a:effectLst/>
                        </a:rPr>
                        <a:t>sofaen</a:t>
                      </a:r>
                      <a:r>
                        <a:rPr lang="en-GB" sz="1200" u="none" strike="noStrike" dirty="0">
                          <a:effectLst/>
                        </a:rPr>
                        <a:t> inn i </a:t>
                      </a:r>
                      <a:r>
                        <a:rPr lang="en-GB" sz="1200" u="none" strike="noStrike" dirty="0" err="1">
                          <a:effectLst/>
                        </a:rPr>
                        <a:t>rommet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skjøv</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164238176"/>
                  </a:ext>
                </a:extLst>
              </a:tr>
              <a:tr h="220123">
                <a:tc>
                  <a:txBody>
                    <a:bodyPr/>
                    <a:lstStyle/>
                    <a:p>
                      <a:pPr algn="l" fontAlgn="b"/>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PL" sz="1200" u="none" strike="noStrike">
                          <a:effectLst/>
                        </a:rPr>
                        <a:t>????</a:t>
                      </a:r>
                      <a:endParaRPr lang="en-PL"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a:effectLst/>
                        </a:rPr>
                        <a:t>skj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En</a:t>
                      </a:r>
                      <a:r>
                        <a:rPr lang="en-GB" sz="1200" u="none" strike="noStrike" dirty="0">
                          <a:effectLst/>
                        </a:rPr>
                        <a:t> </a:t>
                      </a:r>
                      <a:r>
                        <a:rPr lang="en-GB" sz="1200" u="none" strike="noStrike" dirty="0" err="1">
                          <a:effectLst/>
                        </a:rPr>
                        <a:t>helt</a:t>
                      </a:r>
                      <a:r>
                        <a:rPr lang="en-GB" sz="1200" u="none" strike="noStrike" dirty="0">
                          <a:effectLst/>
                        </a:rPr>
                        <a:t> </a:t>
                      </a:r>
                      <a:r>
                        <a:rPr lang="en-GB" sz="1200" u="none" strike="noStrike" dirty="0" err="1">
                          <a:effectLst/>
                        </a:rPr>
                        <a:t>må</a:t>
                      </a:r>
                      <a:r>
                        <a:rPr lang="en-GB" sz="1200" u="none" strike="noStrike" dirty="0">
                          <a:effectLst/>
                        </a:rPr>
                        <a:t> </a:t>
                      </a:r>
                      <a:r>
                        <a:rPr lang="en-GB" sz="1200" u="none" strike="noStrike" dirty="0" err="1">
                          <a:effectLst/>
                        </a:rPr>
                        <a:t>skjelne</a:t>
                      </a:r>
                      <a:r>
                        <a:rPr lang="en-GB" sz="1200" u="none" strike="noStrike" dirty="0">
                          <a:effectLst/>
                        </a:rPr>
                        <a:t> </a:t>
                      </a:r>
                      <a:r>
                        <a:rPr lang="en-GB" sz="1200" u="none" strike="noStrike" dirty="0" err="1">
                          <a:effectLst/>
                        </a:rPr>
                        <a:t>mellom</a:t>
                      </a:r>
                      <a:r>
                        <a:rPr lang="en-GB" sz="1200" u="none" strike="noStrike" dirty="0">
                          <a:effectLst/>
                        </a:rPr>
                        <a:t> </a:t>
                      </a:r>
                      <a:r>
                        <a:rPr lang="en-GB" sz="1200" u="none" strike="noStrike" dirty="0" err="1">
                          <a:effectLst/>
                        </a:rPr>
                        <a:t>rett</a:t>
                      </a:r>
                      <a:r>
                        <a:rPr lang="en-GB" sz="1200" u="none" strike="noStrike" dirty="0">
                          <a:effectLst/>
                        </a:rPr>
                        <a:t> </a:t>
                      </a:r>
                      <a:r>
                        <a:rPr lang="en-GB" sz="1200" u="none" strike="noStrike" dirty="0" err="1">
                          <a:effectLst/>
                        </a:rPr>
                        <a:t>og</a:t>
                      </a:r>
                      <a:r>
                        <a:rPr lang="en-GB" sz="1200" u="none" strike="noStrike" dirty="0">
                          <a:effectLst/>
                        </a:rPr>
                        <a:t> </a:t>
                      </a:r>
                      <a:r>
                        <a:rPr lang="en-GB" sz="1200" u="none" strike="noStrike" dirty="0" err="1">
                          <a:effectLst/>
                        </a:rPr>
                        <a:t>galt</a:t>
                      </a:r>
                      <a:r>
                        <a:rPr lang="en-GB" sz="1200" u="none" strike="noStrike" dirty="0">
                          <a:effectLst/>
                        </a:rPr>
                        <a: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tc>
                  <a:txBody>
                    <a:bodyPr/>
                    <a:lstStyle/>
                    <a:p>
                      <a:pPr algn="l" fontAlgn="b"/>
                      <a:r>
                        <a:rPr lang="en-GB" sz="1200" u="none" strike="noStrike" dirty="0" err="1">
                          <a:effectLst/>
                        </a:rPr>
                        <a:t>skjelne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026995377"/>
                  </a:ext>
                </a:extLst>
              </a:tr>
            </a:tbl>
          </a:graphicData>
        </a:graphic>
      </p:graphicFrame>
    </p:spTree>
    <p:extLst>
      <p:ext uri="{BB962C8B-B14F-4D97-AF65-F5344CB8AC3E}">
        <p14:creationId xmlns:p14="http://schemas.microsoft.com/office/powerpoint/2010/main" val="42125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2046-DB6A-B808-AA39-35F6C24BD8BC}"/>
              </a:ext>
            </a:extLst>
          </p:cNvPr>
          <p:cNvSpPr>
            <a:spLocks noGrp="1"/>
          </p:cNvSpPr>
          <p:nvPr>
            <p:ph type="title"/>
          </p:nvPr>
        </p:nvSpPr>
        <p:spPr/>
        <p:txBody>
          <a:bodyPr/>
          <a:lstStyle/>
          <a:p>
            <a:r>
              <a:rPr lang="en-PL" b="1" dirty="0"/>
              <a:t>Methodology (participants)</a:t>
            </a:r>
          </a:p>
        </p:txBody>
      </p:sp>
      <p:sp>
        <p:nvSpPr>
          <p:cNvPr id="3" name="Content Placeholder 2">
            <a:extLst>
              <a:ext uri="{FF2B5EF4-FFF2-40B4-BE49-F238E27FC236}">
                <a16:creationId xmlns:a16="http://schemas.microsoft.com/office/drawing/2014/main" id="{214BEB3D-A68C-D136-9E78-EF72C4D580E9}"/>
              </a:ext>
            </a:extLst>
          </p:cNvPr>
          <p:cNvSpPr>
            <a:spLocks noGrp="1"/>
          </p:cNvSpPr>
          <p:nvPr>
            <p:ph idx="1"/>
          </p:nvPr>
        </p:nvSpPr>
        <p:spPr>
          <a:xfrm>
            <a:off x="1066800" y="2103120"/>
            <a:ext cx="5280991" cy="3931920"/>
          </a:xfrm>
        </p:spPr>
        <p:txBody>
          <a:bodyPr>
            <a:normAutofit lnSpcReduction="10000"/>
          </a:bodyPr>
          <a:lstStyle/>
          <a:p>
            <a:r>
              <a:rPr lang="en-GB" sz="2400" b="1" dirty="0">
                <a:cs typeface="Times New Roman" panose="02020603050405020304" pitchFamily="18" charset="0"/>
              </a:rPr>
              <a:t>39</a:t>
            </a:r>
            <a:r>
              <a:rPr lang="en-GB" sz="2400" b="1" dirty="0">
                <a:effectLst/>
                <a:cs typeface="Times New Roman" panose="02020603050405020304" pitchFamily="18" charset="0"/>
              </a:rPr>
              <a:t> (f=35) L1 Polish</a:t>
            </a:r>
            <a:r>
              <a:rPr lang="en-GB" sz="2400" dirty="0">
                <a:effectLst/>
                <a:cs typeface="Times New Roman" panose="02020603050405020304" pitchFamily="18" charset="0"/>
              </a:rPr>
              <a:t>, L2 English, </a:t>
            </a:r>
            <a:r>
              <a:rPr lang="en-GB" sz="2400" b="1" dirty="0">
                <a:effectLst/>
                <a:cs typeface="Times New Roman" panose="02020603050405020304" pitchFamily="18" charset="0"/>
              </a:rPr>
              <a:t>L3 Norwegian learners</a:t>
            </a:r>
            <a:r>
              <a:rPr lang="en-GB" sz="2400" dirty="0">
                <a:effectLst/>
                <a:cs typeface="Times New Roman" panose="02020603050405020304" pitchFamily="18" charset="0"/>
              </a:rPr>
              <a:t> (</a:t>
            </a:r>
            <a:r>
              <a:rPr lang="en-GB" sz="2400" dirty="0" err="1">
                <a:effectLst/>
                <a:cs typeface="Times New Roman" panose="02020603050405020304" pitchFamily="18" charset="0"/>
              </a:rPr>
              <a:t>Poznań</a:t>
            </a:r>
            <a:r>
              <a:rPr lang="en-GB" sz="2400" dirty="0">
                <a:effectLst/>
                <a:cs typeface="Times New Roman" panose="02020603050405020304" pitchFamily="18" charset="0"/>
              </a:rPr>
              <a:t>, Szczecin)</a:t>
            </a:r>
          </a:p>
          <a:p>
            <a:r>
              <a:rPr lang="en-GB" sz="2400" b="1" dirty="0">
                <a:effectLst/>
                <a:cs typeface="Times New Roman" panose="02020603050405020304" pitchFamily="18" charset="0"/>
              </a:rPr>
              <a:t>10 (f = 8) out of 13 (f=9) L1 </a:t>
            </a:r>
            <a:r>
              <a:rPr lang="en-GB" sz="2400" b="1" dirty="0">
                <a:cs typeface="Times New Roman" panose="02020603050405020304" pitchFamily="18" charset="0"/>
              </a:rPr>
              <a:t>Norwegian</a:t>
            </a:r>
            <a:r>
              <a:rPr lang="en-GB" sz="2400" dirty="0">
                <a:cs typeface="Times New Roman" panose="02020603050405020304" pitchFamily="18" charset="0"/>
              </a:rPr>
              <a:t>, L2 English </a:t>
            </a:r>
            <a:r>
              <a:rPr lang="en-GB" sz="2400" b="1" dirty="0">
                <a:cs typeface="Times New Roman" panose="02020603050405020304" pitchFamily="18" charset="0"/>
              </a:rPr>
              <a:t>controls</a:t>
            </a:r>
            <a:r>
              <a:rPr lang="en-GB" sz="2400" dirty="0">
                <a:cs typeface="Times New Roman" panose="02020603050405020304" pitchFamily="18" charset="0"/>
              </a:rPr>
              <a:t> (</a:t>
            </a:r>
            <a:r>
              <a:rPr lang="en-GB" sz="2400" dirty="0" err="1">
                <a:cs typeface="Times New Roman" panose="02020603050405020304" pitchFamily="18" charset="0"/>
              </a:rPr>
              <a:t>Troms</a:t>
            </a:r>
            <a:r>
              <a:rPr lang="en-GB" sz="2400" b="0" i="0" u="none" strike="noStrike" dirty="0" err="1">
                <a:effectLst/>
                <a:cs typeface="Times New Roman" panose="02020603050405020304" pitchFamily="18" charset="0"/>
              </a:rPr>
              <a:t>ø</a:t>
            </a:r>
            <a:r>
              <a:rPr lang="en-GB" sz="2400" dirty="0">
                <a:cs typeface="Times New Roman" panose="02020603050405020304" pitchFamily="18" charset="0"/>
              </a:rPr>
              <a:t>), 2 excluded due to uvular /R/ and 1 excluded due to gaps in language proficiency tests.</a:t>
            </a:r>
          </a:p>
          <a:p>
            <a:pPr marL="0" indent="0">
              <a:buNone/>
            </a:pPr>
            <a:r>
              <a:rPr lang="en-GB" sz="2400" dirty="0">
                <a:effectLst/>
                <a:cs typeface="Times New Roman" panose="02020603050405020304" pitchFamily="18" charset="0"/>
              </a:rPr>
              <a:t> </a:t>
            </a:r>
          </a:p>
          <a:p>
            <a:endParaRPr lang="en-GB" sz="1800" dirty="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CD70FBF-6F62-EF43-360F-AA13A725678C}"/>
              </a:ext>
            </a:extLst>
          </p:cNvPr>
          <p:cNvSpPr>
            <a:spLocks noGrp="1"/>
          </p:cNvSpPr>
          <p:nvPr>
            <p:ph type="sldNum" sz="quarter" idx="12"/>
          </p:nvPr>
        </p:nvSpPr>
        <p:spPr/>
        <p:txBody>
          <a:bodyPr/>
          <a:lstStyle/>
          <a:p>
            <a:fld id="{D2820A5A-B2AC-F245-ABFF-8AC5B807532A}" type="slidenum">
              <a:rPr lang="en-PL" smtClean="0"/>
              <a:t>11</a:t>
            </a:fld>
            <a:endParaRPr lang="en-PL"/>
          </a:p>
        </p:txBody>
      </p:sp>
      <p:graphicFrame>
        <p:nvGraphicFramePr>
          <p:cNvPr id="5" name="Table 4">
            <a:extLst>
              <a:ext uri="{FF2B5EF4-FFF2-40B4-BE49-F238E27FC236}">
                <a16:creationId xmlns:a16="http://schemas.microsoft.com/office/drawing/2014/main" id="{78396099-E94B-D1EE-47A6-728F03C1A2A4}"/>
              </a:ext>
            </a:extLst>
          </p:cNvPr>
          <p:cNvGraphicFramePr>
            <a:graphicFrameLocks noGrp="1"/>
          </p:cNvGraphicFramePr>
          <p:nvPr>
            <p:extLst>
              <p:ext uri="{D42A27DB-BD31-4B8C-83A1-F6EECF244321}">
                <p14:modId xmlns:p14="http://schemas.microsoft.com/office/powerpoint/2010/main" val="2653185998"/>
              </p:ext>
            </p:extLst>
          </p:nvPr>
        </p:nvGraphicFramePr>
        <p:xfrm>
          <a:off x="6649842" y="2103119"/>
          <a:ext cx="4760279" cy="4136388"/>
        </p:xfrm>
        <a:graphic>
          <a:graphicData uri="http://schemas.openxmlformats.org/drawingml/2006/table">
            <a:tbl>
              <a:tblPr firstRow="1" firstCol="1" bandRow="1">
                <a:tableStyleId>{5C22544A-7EE6-4342-B048-85BDC9FD1C3A}</a:tableStyleId>
              </a:tblPr>
              <a:tblGrid>
                <a:gridCol w="1326855">
                  <a:extLst>
                    <a:ext uri="{9D8B030D-6E8A-4147-A177-3AD203B41FA5}">
                      <a16:colId xmlns:a16="http://schemas.microsoft.com/office/drawing/2014/main" val="3910885465"/>
                    </a:ext>
                  </a:extLst>
                </a:gridCol>
                <a:gridCol w="3433424">
                  <a:extLst>
                    <a:ext uri="{9D8B030D-6E8A-4147-A177-3AD203B41FA5}">
                      <a16:colId xmlns:a16="http://schemas.microsoft.com/office/drawing/2014/main" val="3993230213"/>
                    </a:ext>
                  </a:extLst>
                </a:gridCol>
              </a:tblGrid>
              <a:tr h="344699">
                <a:tc>
                  <a:txBody>
                    <a:bodyPr/>
                    <a:lstStyle/>
                    <a:p>
                      <a:r>
                        <a:rPr lang="en-US" sz="2000" kern="100">
                          <a:effectLst/>
                        </a:rPr>
                        <a:t> </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a:effectLst/>
                        </a:rPr>
                        <a:t>Age</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1368900342"/>
                  </a:ext>
                </a:extLst>
              </a:tr>
              <a:tr h="344699">
                <a:tc>
                  <a:txBody>
                    <a:bodyPr/>
                    <a:lstStyle/>
                    <a:p>
                      <a:r>
                        <a:rPr lang="en-PL" sz="2000" kern="100">
                          <a:effectLst/>
                        </a:rPr>
                        <a:t>Mean</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a:effectLst/>
                        </a:rPr>
                        <a:t>21.26</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1492313166"/>
                  </a:ext>
                </a:extLst>
              </a:tr>
              <a:tr h="344699">
                <a:tc>
                  <a:txBody>
                    <a:bodyPr/>
                    <a:lstStyle/>
                    <a:p>
                      <a:r>
                        <a:rPr lang="en-PL" sz="2000" kern="100">
                          <a:effectLst/>
                        </a:rPr>
                        <a:t>Stdev</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a:effectLst/>
                        </a:rPr>
                        <a:t>1.94</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4096284335"/>
                  </a:ext>
                </a:extLst>
              </a:tr>
              <a:tr h="344699">
                <a:tc>
                  <a:txBody>
                    <a:bodyPr/>
                    <a:lstStyle/>
                    <a:p>
                      <a:r>
                        <a:rPr lang="en-PL" sz="2000" kern="100">
                          <a:effectLst/>
                        </a:rPr>
                        <a:t>Range</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a:effectLst/>
                        </a:rPr>
                        <a:t>9.0</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3009780234"/>
                  </a:ext>
                </a:extLst>
              </a:tr>
              <a:tr h="344699">
                <a:tc>
                  <a:txBody>
                    <a:bodyPr/>
                    <a:lstStyle/>
                    <a:p>
                      <a:endParaRPr lang="en-PL" sz="2000" kern="100">
                        <a:effectLst/>
                        <a:latin typeface="Calibri" panose="020F0502020204030204" pitchFamily="34" charset="0"/>
                        <a:cs typeface="Times New Roman" panose="02020603050405020304" pitchFamily="18" charset="0"/>
                      </a:endParaRPr>
                    </a:p>
                  </a:txBody>
                  <a:tcPr marL="115973" marR="115973" marT="0" marB="0" anchor="b"/>
                </a:tc>
                <a:tc>
                  <a:txBody>
                    <a:bodyPr/>
                    <a:lstStyle/>
                    <a:p>
                      <a:r>
                        <a:rPr lang="en-PL" sz="2000" kern="100">
                          <a:effectLst/>
                        </a:rPr>
                        <a:t>Gender</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2714202312"/>
                  </a:ext>
                </a:extLst>
              </a:tr>
              <a:tr h="344699">
                <a:tc>
                  <a:txBody>
                    <a:bodyPr/>
                    <a:lstStyle/>
                    <a:p>
                      <a:r>
                        <a:rPr lang="en-PL" sz="2000" kern="100">
                          <a:effectLst/>
                        </a:rPr>
                        <a:t>Male</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dirty="0">
                          <a:effectLst/>
                        </a:rPr>
                        <a:t>3</a:t>
                      </a:r>
                      <a:endParaRPr lang="en-PL"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937013013"/>
                  </a:ext>
                </a:extLst>
              </a:tr>
              <a:tr h="344699">
                <a:tc>
                  <a:txBody>
                    <a:bodyPr/>
                    <a:lstStyle/>
                    <a:p>
                      <a:r>
                        <a:rPr lang="en-PL" sz="2000" kern="100">
                          <a:effectLst/>
                        </a:rPr>
                        <a:t>Female</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dirty="0">
                          <a:effectLst/>
                        </a:rPr>
                        <a:t>34</a:t>
                      </a:r>
                      <a:endParaRPr lang="en-PL"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2808457495"/>
                  </a:ext>
                </a:extLst>
              </a:tr>
              <a:tr h="344699">
                <a:tc>
                  <a:txBody>
                    <a:bodyPr/>
                    <a:lstStyle/>
                    <a:p>
                      <a:r>
                        <a:rPr lang="en-PL" sz="2000" kern="100">
                          <a:effectLst/>
                        </a:rPr>
                        <a:t>Other</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dirty="0">
                          <a:effectLst/>
                        </a:rPr>
                        <a:t>2</a:t>
                      </a:r>
                      <a:endParaRPr lang="en-PL"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1448428430"/>
                  </a:ext>
                </a:extLst>
              </a:tr>
              <a:tr h="344699">
                <a:tc>
                  <a:txBody>
                    <a:bodyPr/>
                    <a:lstStyle/>
                    <a:p>
                      <a:endParaRPr lang="en-PL" sz="2000" kern="100">
                        <a:effectLst/>
                        <a:latin typeface="Calibri" panose="020F0502020204030204" pitchFamily="34" charset="0"/>
                        <a:cs typeface="Times New Roman" panose="02020603050405020304" pitchFamily="18" charset="0"/>
                      </a:endParaRPr>
                    </a:p>
                  </a:txBody>
                  <a:tcPr marL="115973" marR="115973" marT="0" marB="0" anchor="b"/>
                </a:tc>
                <a:tc>
                  <a:txBody>
                    <a:bodyPr/>
                    <a:lstStyle/>
                    <a:p>
                      <a:r>
                        <a:rPr lang="pl-PL" sz="2000" kern="100">
                          <a:effectLst/>
                        </a:rPr>
                        <a:t>Stage of Norwegian </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661105723"/>
                  </a:ext>
                </a:extLst>
              </a:tr>
              <a:tr h="344699">
                <a:tc>
                  <a:txBody>
                    <a:bodyPr/>
                    <a:lstStyle/>
                    <a:p>
                      <a:r>
                        <a:rPr lang="en-PL" sz="2000" kern="100">
                          <a:effectLst/>
                        </a:rPr>
                        <a:t>Year I</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a:effectLst/>
                        </a:rPr>
                        <a:t>17</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332680433"/>
                  </a:ext>
                </a:extLst>
              </a:tr>
              <a:tr h="344699">
                <a:tc>
                  <a:txBody>
                    <a:bodyPr/>
                    <a:lstStyle/>
                    <a:p>
                      <a:r>
                        <a:rPr lang="en-PL" sz="2000" kern="100">
                          <a:effectLst/>
                        </a:rPr>
                        <a:t>Year 2</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a:effectLst/>
                        </a:rPr>
                        <a:t>13</a:t>
                      </a:r>
                      <a:endParaRPr lang="en-PL"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4223099720"/>
                  </a:ext>
                </a:extLst>
              </a:tr>
              <a:tr h="344699">
                <a:tc>
                  <a:txBody>
                    <a:bodyPr/>
                    <a:lstStyle/>
                    <a:p>
                      <a:r>
                        <a:rPr lang="en-PL" sz="2000" kern="100" dirty="0">
                          <a:effectLst/>
                        </a:rPr>
                        <a:t>Year 3</a:t>
                      </a:r>
                      <a:endParaRPr lang="en-PL"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tc>
                  <a:txBody>
                    <a:bodyPr/>
                    <a:lstStyle/>
                    <a:p>
                      <a:r>
                        <a:rPr lang="en-PL" sz="2000" kern="100" dirty="0">
                          <a:effectLst/>
                        </a:rPr>
                        <a:t>9</a:t>
                      </a:r>
                      <a:endParaRPr lang="en-PL"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5973" marR="115973" marT="0" marB="0" anchor="b"/>
                </a:tc>
                <a:extLst>
                  <a:ext uri="{0D108BD9-81ED-4DB2-BD59-A6C34878D82A}">
                    <a16:rowId xmlns:a16="http://schemas.microsoft.com/office/drawing/2014/main" val="4256369054"/>
                  </a:ext>
                </a:extLst>
              </a:tr>
            </a:tbl>
          </a:graphicData>
        </a:graphic>
      </p:graphicFrame>
    </p:spTree>
    <p:extLst>
      <p:ext uri="{BB962C8B-B14F-4D97-AF65-F5344CB8AC3E}">
        <p14:creationId xmlns:p14="http://schemas.microsoft.com/office/powerpoint/2010/main" val="17428081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Dental/Alveolar /s/</a:t>
            </a:r>
          </a:p>
        </p:txBody>
      </p:sp>
      <p:graphicFrame>
        <p:nvGraphicFramePr>
          <p:cNvPr id="3" name="Table 2">
            <a:extLst>
              <a:ext uri="{FF2B5EF4-FFF2-40B4-BE49-F238E27FC236}">
                <a16:creationId xmlns:a16="http://schemas.microsoft.com/office/drawing/2014/main" id="{A651B64A-1BCA-6ED2-2681-C73EAB7949D8}"/>
              </a:ext>
            </a:extLst>
          </p:cNvPr>
          <p:cNvGraphicFramePr>
            <a:graphicFrameLocks noGrp="1"/>
          </p:cNvGraphicFramePr>
          <p:nvPr/>
        </p:nvGraphicFramePr>
        <p:xfrm>
          <a:off x="2146077" y="2080710"/>
          <a:ext cx="1079500" cy="4267200"/>
        </p:xfrm>
        <a:graphic>
          <a:graphicData uri="http://schemas.openxmlformats.org/drawingml/2006/table">
            <a:tbl>
              <a:tblPr>
                <a:tableStyleId>{5C22544A-7EE6-4342-B048-85BDC9FD1C3A}</a:tableStyleId>
              </a:tblPr>
              <a:tblGrid>
                <a:gridCol w="1079500">
                  <a:extLst>
                    <a:ext uri="{9D8B030D-6E8A-4147-A177-3AD203B41FA5}">
                      <a16:colId xmlns:a16="http://schemas.microsoft.com/office/drawing/2014/main" val="1351642789"/>
                    </a:ext>
                  </a:extLst>
                </a:gridCol>
              </a:tblGrid>
              <a:tr h="203200">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8360135"/>
                  </a:ext>
                </a:extLst>
              </a:tr>
              <a:tr h="203200">
                <a:tc>
                  <a:txBody>
                    <a:bodyPr/>
                    <a:lstStyle/>
                    <a:p>
                      <a:pPr algn="l" fontAlgn="b"/>
                      <a:r>
                        <a:rPr lang="en-GB" sz="1200" u="none" strike="noStrike">
                          <a:effectLst/>
                        </a:rPr>
                        <a:t>rysuje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59555626"/>
                  </a:ext>
                </a:extLst>
              </a:tr>
              <a:tr h="203200">
                <a:tc>
                  <a:txBody>
                    <a:bodyPr/>
                    <a:lstStyle/>
                    <a:p>
                      <a:pPr algn="l" fontAlgn="b"/>
                      <a:r>
                        <a:rPr lang="en-GB" sz="1200" u="none" strike="noStrike">
                          <a:effectLst/>
                        </a:rPr>
                        <a:t>pląsa</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7171152"/>
                  </a:ext>
                </a:extLst>
              </a:tr>
              <a:tr h="203200">
                <a:tc>
                  <a:txBody>
                    <a:bodyPr/>
                    <a:lstStyle/>
                    <a:p>
                      <a:pPr algn="l" fontAlgn="b"/>
                      <a:r>
                        <a:rPr lang="en-GB" sz="1200" u="none" strike="noStrike">
                          <a:effectLst/>
                        </a:rPr>
                        <a:t>masuje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79467493"/>
                  </a:ext>
                </a:extLst>
              </a:tr>
              <a:tr h="203200">
                <a:tc>
                  <a:txBody>
                    <a:bodyPr/>
                    <a:lstStyle/>
                    <a:p>
                      <a:pPr algn="l" fontAlgn="b"/>
                      <a:r>
                        <a:rPr lang="en-GB" sz="1200" u="none" strike="noStrike">
                          <a:effectLst/>
                        </a:rPr>
                        <a:t>zasady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08090713"/>
                  </a:ext>
                </a:extLst>
              </a:tr>
              <a:tr h="203200">
                <a:tc>
                  <a:txBody>
                    <a:bodyPr/>
                    <a:lstStyle/>
                    <a:p>
                      <a:pPr algn="l" fontAlgn="b"/>
                      <a:r>
                        <a:rPr lang="en-GB" sz="1200" u="none" strike="noStrike">
                          <a:effectLst/>
                        </a:rPr>
                        <a:t>kiełbasę</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5185428"/>
                  </a:ext>
                </a:extLst>
              </a:tr>
              <a:tr h="203200">
                <a:tc>
                  <a:txBody>
                    <a:bodyPr/>
                    <a:lstStyle/>
                    <a:p>
                      <a:pPr algn="l" fontAlgn="b"/>
                      <a:r>
                        <a:rPr lang="en-GB" sz="1200" u="none" strike="noStrike">
                          <a:effectLst/>
                        </a:rPr>
                        <a:t>maseczki</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3661192"/>
                  </a:ext>
                </a:extLst>
              </a:tr>
              <a:tr h="203200">
                <a:tc>
                  <a:txBody>
                    <a:bodyPr/>
                    <a:lstStyle/>
                    <a:p>
                      <a:pPr algn="l" fontAlgn="b"/>
                      <a:r>
                        <a:rPr lang="en-GB" sz="1200" u="none" strike="noStrike">
                          <a:effectLst/>
                        </a:rPr>
                        <a:t>czasu</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38833558"/>
                  </a:ext>
                </a:extLst>
              </a:tr>
              <a:tr h="203200">
                <a:tc>
                  <a:txBody>
                    <a:bodyPr/>
                    <a:lstStyle/>
                    <a:p>
                      <a:pPr algn="l" fontAlgn="b"/>
                      <a:r>
                        <a:rPr lang="en-GB" sz="1200" u="none" strike="noStrike">
                          <a:effectLst/>
                        </a:rPr>
                        <a:t>pasek</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7418561"/>
                  </a:ext>
                </a:extLst>
              </a:tr>
              <a:tr h="203200">
                <a:tc>
                  <a:txBody>
                    <a:bodyPr/>
                    <a:lstStyle/>
                    <a:p>
                      <a:pPr algn="l" fontAlgn="b"/>
                      <a:r>
                        <a:rPr lang="en-GB" sz="1200" u="none" strike="noStrike">
                          <a:effectLst/>
                        </a:rPr>
                        <a:t>osoby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7069955"/>
                  </a:ext>
                </a:extLst>
              </a:tr>
              <a:tr h="203200">
                <a:tc>
                  <a:txBody>
                    <a:bodyPr/>
                    <a:lstStyle/>
                    <a:p>
                      <a:pPr algn="l" fontAlgn="b"/>
                      <a:r>
                        <a:rPr lang="en-GB" sz="1200" u="none" strike="noStrike">
                          <a:effectLst/>
                        </a:rPr>
                        <a:t>niesamowite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8117142"/>
                  </a:ext>
                </a:extLst>
              </a:tr>
              <a:tr h="203200">
                <a:tc>
                  <a:txBody>
                    <a:bodyPr/>
                    <a:lstStyle/>
                    <a:p>
                      <a:pPr algn="l" fontAlgn="b"/>
                      <a:r>
                        <a:rPr lang="en-GB" sz="1200" u="none" strike="noStrike">
                          <a:effectLst/>
                        </a:rPr>
                        <a:t>pisać</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4313761"/>
                  </a:ext>
                </a:extLst>
              </a:tr>
              <a:tr h="203200">
                <a:tc>
                  <a:txBody>
                    <a:bodyPr/>
                    <a:lstStyle/>
                    <a:p>
                      <a:pPr algn="l" fontAlgn="b"/>
                      <a:r>
                        <a:rPr lang="en-GB" sz="1200" u="none" strike="noStrike">
                          <a:effectLst/>
                        </a:rPr>
                        <a:t>wysyła</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77573673"/>
                  </a:ext>
                </a:extLst>
              </a:tr>
              <a:tr h="203200">
                <a:tc>
                  <a:txBody>
                    <a:bodyPr/>
                    <a:lstStyle/>
                    <a:p>
                      <a:pPr algn="l" fontAlgn="b"/>
                      <a:r>
                        <a:rPr lang="en-GB" sz="1200" u="none" strike="noStrike">
                          <a:effectLst/>
                        </a:rPr>
                        <a:t>interesy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9020273"/>
                  </a:ext>
                </a:extLst>
              </a:tr>
              <a:tr h="203200">
                <a:tc>
                  <a:txBody>
                    <a:bodyPr/>
                    <a:lstStyle/>
                    <a:p>
                      <a:pPr algn="l" fontAlgn="b"/>
                      <a:r>
                        <a:rPr lang="en-GB" sz="1200" u="none" strike="noStrike">
                          <a:effectLst/>
                        </a:rPr>
                        <a:t>nosek</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6153004"/>
                  </a:ext>
                </a:extLst>
              </a:tr>
              <a:tr h="203200">
                <a:tc>
                  <a:txBody>
                    <a:bodyPr/>
                    <a:lstStyle/>
                    <a:p>
                      <a:pPr algn="l" fontAlgn="b"/>
                      <a:r>
                        <a:rPr lang="en-GB" sz="1200" u="none" strike="noStrike">
                          <a:effectLst/>
                        </a:rPr>
                        <a:t>mięso</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21449639"/>
                  </a:ext>
                </a:extLst>
              </a:tr>
              <a:tr h="203200">
                <a:tc>
                  <a:txBody>
                    <a:bodyPr/>
                    <a:lstStyle/>
                    <a:p>
                      <a:pPr algn="l" fontAlgn="b"/>
                      <a:r>
                        <a:rPr lang="en-GB" sz="1200" u="none" strike="noStrike">
                          <a:effectLst/>
                        </a:rPr>
                        <a:t>klasy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95864767"/>
                  </a:ext>
                </a:extLst>
              </a:tr>
              <a:tr h="203200">
                <a:tc>
                  <a:txBody>
                    <a:bodyPr/>
                    <a:lstStyle/>
                    <a:p>
                      <a:pPr algn="l" fontAlgn="b"/>
                      <a:r>
                        <a:rPr lang="en-GB" sz="1200" u="none" strike="noStrike">
                          <a:effectLst/>
                        </a:rPr>
                        <a:t>posypany</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6106734"/>
                  </a:ext>
                </a:extLst>
              </a:tr>
              <a:tr h="203200">
                <a:tc>
                  <a:txBody>
                    <a:bodyPr/>
                    <a:lstStyle/>
                    <a:p>
                      <a:pPr algn="l" fontAlgn="b"/>
                      <a:r>
                        <a:rPr lang="en-GB" sz="1200" u="none" strike="noStrike">
                          <a:effectLst/>
                        </a:rPr>
                        <a:t>napisami</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83280117"/>
                  </a:ext>
                </a:extLst>
              </a:tr>
              <a:tr h="203200">
                <a:tc>
                  <a:txBody>
                    <a:bodyPr/>
                    <a:lstStyle/>
                    <a:p>
                      <a:pPr algn="l" fontAlgn="b"/>
                      <a:r>
                        <a:rPr lang="en-GB" sz="1200" u="none" strike="noStrike">
                          <a:effectLst/>
                        </a:rPr>
                        <a:t>prasuje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7481742"/>
                  </a:ext>
                </a:extLst>
              </a:tr>
              <a:tr h="203200">
                <a:tc>
                  <a:txBody>
                    <a:bodyPr/>
                    <a:lstStyle/>
                    <a:p>
                      <a:pPr algn="l" fontAlgn="b"/>
                      <a:r>
                        <a:rPr lang="en-GB" sz="1200" u="none" strike="noStrike" dirty="0" err="1">
                          <a:effectLst/>
                        </a:rPr>
                        <a:t>zasysa</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6915051"/>
                  </a:ext>
                </a:extLst>
              </a:tr>
            </a:tbl>
          </a:graphicData>
        </a:graphic>
      </p:graphicFrame>
      <p:graphicFrame>
        <p:nvGraphicFramePr>
          <p:cNvPr id="4" name="Table 3">
            <a:extLst>
              <a:ext uri="{FF2B5EF4-FFF2-40B4-BE49-F238E27FC236}">
                <a16:creationId xmlns:a16="http://schemas.microsoft.com/office/drawing/2014/main" id="{D1474EAF-9A92-E8E6-43A8-1CC482FEAC41}"/>
              </a:ext>
            </a:extLst>
          </p:cNvPr>
          <p:cNvGraphicFramePr>
            <a:graphicFrameLocks noGrp="1"/>
          </p:cNvGraphicFramePr>
          <p:nvPr/>
        </p:nvGraphicFramePr>
        <p:xfrm>
          <a:off x="3569823" y="2080710"/>
          <a:ext cx="948389" cy="4267200"/>
        </p:xfrm>
        <a:graphic>
          <a:graphicData uri="http://schemas.openxmlformats.org/drawingml/2006/table">
            <a:tbl>
              <a:tblPr>
                <a:tableStyleId>{5C22544A-7EE6-4342-B048-85BDC9FD1C3A}</a:tableStyleId>
              </a:tblPr>
              <a:tblGrid>
                <a:gridCol w="948389">
                  <a:extLst>
                    <a:ext uri="{9D8B030D-6E8A-4147-A177-3AD203B41FA5}">
                      <a16:colId xmlns:a16="http://schemas.microsoft.com/office/drawing/2014/main" val="329040269"/>
                    </a:ext>
                  </a:extLst>
                </a:gridCol>
              </a:tblGrid>
              <a:tr h="203200">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43700851"/>
                  </a:ext>
                </a:extLst>
              </a:tr>
              <a:tr h="203200">
                <a:tc>
                  <a:txBody>
                    <a:bodyPr/>
                    <a:lstStyle/>
                    <a:p>
                      <a:pPr algn="l" fontAlgn="b"/>
                      <a:r>
                        <a:rPr lang="en-GB" sz="1200" u="none" strike="noStrike">
                          <a:effectLst/>
                        </a:rPr>
                        <a:t>gases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6666507"/>
                  </a:ext>
                </a:extLst>
              </a:tr>
              <a:tr h="203200">
                <a:tc>
                  <a:txBody>
                    <a:bodyPr/>
                    <a:lstStyle/>
                    <a:p>
                      <a:pPr algn="l" fontAlgn="b"/>
                      <a:r>
                        <a:rPr lang="en-GB" sz="1200" u="none" strike="noStrike" dirty="0">
                          <a:effectLst/>
                        </a:rPr>
                        <a:t>faces</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8922557"/>
                  </a:ext>
                </a:extLst>
              </a:tr>
              <a:tr h="203200">
                <a:tc>
                  <a:txBody>
                    <a:bodyPr/>
                    <a:lstStyle/>
                    <a:p>
                      <a:pPr algn="l" fontAlgn="b"/>
                      <a:r>
                        <a:rPr lang="en-GB" sz="1200" u="none" strike="noStrike">
                          <a:effectLst/>
                        </a:rPr>
                        <a:t>chases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812147"/>
                  </a:ext>
                </a:extLst>
              </a:tr>
              <a:tr h="203200">
                <a:tc>
                  <a:txBody>
                    <a:bodyPr/>
                    <a:lstStyle/>
                    <a:p>
                      <a:pPr algn="l" fontAlgn="b"/>
                      <a:r>
                        <a:rPr lang="en-GB" sz="1200" u="none" strike="noStrike">
                          <a:effectLst/>
                        </a:rPr>
                        <a:t>races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10444206"/>
                  </a:ext>
                </a:extLst>
              </a:tr>
              <a:tr h="203200">
                <a:tc>
                  <a:txBody>
                    <a:bodyPr/>
                    <a:lstStyle/>
                    <a:p>
                      <a:pPr algn="l" fontAlgn="b"/>
                      <a:r>
                        <a:rPr lang="en-GB" sz="1200" u="none" strike="noStrike">
                          <a:effectLst/>
                        </a:rPr>
                        <a:t>places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17939983"/>
                  </a:ext>
                </a:extLst>
              </a:tr>
              <a:tr h="203200">
                <a:tc>
                  <a:txBody>
                    <a:bodyPr/>
                    <a:lstStyle/>
                    <a:p>
                      <a:pPr algn="l" fontAlgn="b"/>
                      <a:r>
                        <a:rPr lang="en-GB" sz="1200" u="none" strike="noStrike">
                          <a:effectLst/>
                        </a:rPr>
                        <a:t>produces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1245945"/>
                  </a:ext>
                </a:extLst>
              </a:tr>
              <a:tr h="203200">
                <a:tc>
                  <a:txBody>
                    <a:bodyPr/>
                    <a:lstStyle/>
                    <a:p>
                      <a:pPr algn="l" fontAlgn="b"/>
                      <a:r>
                        <a:rPr lang="en-GB" sz="1200" u="none" strike="noStrike">
                          <a:effectLst/>
                        </a:rPr>
                        <a:t>price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336125"/>
                  </a:ext>
                </a:extLst>
              </a:tr>
              <a:tr h="203200">
                <a:tc>
                  <a:txBody>
                    <a:bodyPr/>
                    <a:lstStyle/>
                    <a:p>
                      <a:pPr algn="l" fontAlgn="b"/>
                      <a:r>
                        <a:rPr lang="en-GB" sz="1200" u="none" strike="noStrike">
                          <a:effectLst/>
                        </a:rPr>
                        <a:t>choices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1051434"/>
                  </a:ext>
                </a:extLst>
              </a:tr>
              <a:tr h="203200">
                <a:tc>
                  <a:txBody>
                    <a:bodyPr/>
                    <a:lstStyle/>
                    <a:p>
                      <a:pPr algn="l" fontAlgn="b"/>
                      <a:r>
                        <a:rPr lang="en-GB" sz="1200" u="none" strike="noStrike">
                          <a:effectLst/>
                        </a:rPr>
                        <a:t>services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6899198"/>
                  </a:ext>
                </a:extLst>
              </a:tr>
              <a:tr h="203200">
                <a:tc>
                  <a:txBody>
                    <a:bodyPr/>
                    <a:lstStyle/>
                    <a:p>
                      <a:pPr algn="l" fontAlgn="b"/>
                      <a:r>
                        <a:rPr lang="en-GB" sz="1200" u="none" strike="noStrike">
                          <a:effectLst/>
                        </a:rPr>
                        <a:t>fireplaces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33296026"/>
                  </a:ext>
                </a:extLst>
              </a:tr>
              <a:tr h="203200">
                <a:tc>
                  <a:txBody>
                    <a:bodyPr/>
                    <a:lstStyle/>
                    <a:p>
                      <a:pPr algn="l" fontAlgn="b"/>
                      <a:r>
                        <a:rPr lang="en-GB" sz="1200" u="none" strike="noStrike">
                          <a:effectLst/>
                        </a:rPr>
                        <a:t>pieces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8302432"/>
                  </a:ext>
                </a:extLst>
              </a:tr>
              <a:tr h="203200">
                <a:tc>
                  <a:txBody>
                    <a:bodyPr/>
                    <a:lstStyle/>
                    <a:p>
                      <a:pPr algn="l" fontAlgn="b"/>
                      <a:r>
                        <a:rPr lang="en-GB" sz="1200" u="none" strike="noStrike">
                          <a:effectLst/>
                        </a:rPr>
                        <a:t>practices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5729287"/>
                  </a:ext>
                </a:extLst>
              </a:tr>
              <a:tr h="203200">
                <a:tc>
                  <a:txBody>
                    <a:bodyPr/>
                    <a:lstStyle/>
                    <a:p>
                      <a:pPr algn="l" fontAlgn="b"/>
                      <a:r>
                        <a:rPr lang="en-GB" sz="1200" u="none" strike="noStrike">
                          <a:effectLst/>
                        </a:rPr>
                        <a:t>juices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4453712"/>
                  </a:ext>
                </a:extLst>
              </a:tr>
              <a:tr h="203200">
                <a:tc>
                  <a:txBody>
                    <a:bodyPr/>
                    <a:lstStyle/>
                    <a:p>
                      <a:pPr algn="l" fontAlgn="b"/>
                      <a:r>
                        <a:rPr lang="en-GB" sz="1200" u="none" strike="noStrike">
                          <a:effectLst/>
                        </a:rPr>
                        <a:t>cactuses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80918560"/>
                  </a:ext>
                </a:extLst>
              </a:tr>
              <a:tr h="203200">
                <a:tc>
                  <a:txBody>
                    <a:bodyPr/>
                    <a:lstStyle/>
                    <a:p>
                      <a:pPr algn="l" fontAlgn="b"/>
                      <a:r>
                        <a:rPr lang="en-GB" sz="1200" u="none" strike="noStrike">
                          <a:effectLst/>
                        </a:rPr>
                        <a:t>process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51441133"/>
                  </a:ext>
                </a:extLst>
              </a:tr>
              <a:tr h="203200">
                <a:tc>
                  <a:txBody>
                    <a:bodyPr/>
                    <a:lstStyle/>
                    <a:p>
                      <a:pPr algn="l" fontAlgn="b"/>
                      <a:r>
                        <a:rPr lang="en-GB" sz="1200" u="none" strike="noStrike">
                          <a:effectLst/>
                        </a:rPr>
                        <a:t>crisis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9014271"/>
                  </a:ext>
                </a:extLst>
              </a:tr>
              <a:tr h="203200">
                <a:tc>
                  <a:txBody>
                    <a:bodyPr/>
                    <a:lstStyle/>
                    <a:p>
                      <a:pPr algn="l" fontAlgn="b"/>
                      <a:r>
                        <a:rPr lang="en-GB" sz="1200" u="none" strike="noStrike">
                          <a:effectLst/>
                        </a:rPr>
                        <a:t>bosses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26069306"/>
                  </a:ext>
                </a:extLst>
              </a:tr>
              <a:tr h="203200">
                <a:tc>
                  <a:txBody>
                    <a:bodyPr/>
                    <a:lstStyle/>
                    <a:p>
                      <a:pPr algn="l" fontAlgn="b"/>
                      <a:r>
                        <a:rPr lang="en-GB" sz="1200" u="none" strike="noStrike">
                          <a:effectLst/>
                        </a:rPr>
                        <a:t>losses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9809627"/>
                  </a:ext>
                </a:extLst>
              </a:tr>
              <a:tr h="203200">
                <a:tc>
                  <a:txBody>
                    <a:bodyPr/>
                    <a:lstStyle/>
                    <a:p>
                      <a:pPr algn="l" fontAlgn="b"/>
                      <a:r>
                        <a:rPr lang="en-GB" sz="1200" u="none" strike="noStrike">
                          <a:effectLst/>
                        </a:rPr>
                        <a:t>cases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66892044"/>
                  </a:ext>
                </a:extLst>
              </a:tr>
              <a:tr h="203200">
                <a:tc>
                  <a:txBody>
                    <a:bodyPr/>
                    <a:lstStyle/>
                    <a:p>
                      <a:pPr algn="l" fontAlgn="b"/>
                      <a:r>
                        <a:rPr lang="en-GB" sz="1200" u="none" strike="noStrike" dirty="0">
                          <a:effectLst/>
                        </a:rPr>
                        <a:t>shoelaces</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4529168"/>
                  </a:ext>
                </a:extLst>
              </a:tr>
            </a:tbl>
          </a:graphicData>
        </a:graphic>
      </p:graphicFrame>
      <p:sp>
        <p:nvSpPr>
          <p:cNvPr id="6" name="Content Placeholder 2">
            <a:extLst>
              <a:ext uri="{FF2B5EF4-FFF2-40B4-BE49-F238E27FC236}">
                <a16:creationId xmlns:a16="http://schemas.microsoft.com/office/drawing/2014/main" id="{161B4307-D2AB-28FC-03BE-B6FFD0893C72}"/>
              </a:ext>
            </a:extLst>
          </p:cNvPr>
          <p:cNvSpPr>
            <a:spLocks noGrp="1"/>
          </p:cNvSpPr>
          <p:nvPr>
            <p:ph idx="1"/>
          </p:nvPr>
        </p:nvSpPr>
        <p:spPr>
          <a:xfrm>
            <a:off x="2146077" y="1595723"/>
            <a:ext cx="941369" cy="579952"/>
          </a:xfrm>
        </p:spPr>
        <p:txBody>
          <a:bodyPr/>
          <a:lstStyle/>
          <a:p>
            <a:pPr marL="0" indent="0">
              <a:buNone/>
            </a:pPr>
            <a:r>
              <a:rPr lang="en-PL" dirty="0"/>
              <a:t>L1PL</a:t>
            </a:r>
          </a:p>
          <a:p>
            <a:endParaRPr lang="en-PL" dirty="0"/>
          </a:p>
        </p:txBody>
      </p:sp>
      <p:sp>
        <p:nvSpPr>
          <p:cNvPr id="7" name="Content Placeholder 2">
            <a:extLst>
              <a:ext uri="{FF2B5EF4-FFF2-40B4-BE49-F238E27FC236}">
                <a16:creationId xmlns:a16="http://schemas.microsoft.com/office/drawing/2014/main" id="{23B55F00-B38D-8D69-E64A-50B248B537D5}"/>
              </a:ext>
            </a:extLst>
          </p:cNvPr>
          <p:cNvSpPr txBox="1">
            <a:spLocks/>
          </p:cNvSpPr>
          <p:nvPr/>
        </p:nvSpPr>
        <p:spPr>
          <a:xfrm>
            <a:off x="3547339" y="1595723"/>
            <a:ext cx="1079500" cy="579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L" dirty="0"/>
              <a:t>L2EN</a:t>
            </a:r>
          </a:p>
          <a:p>
            <a:endParaRPr lang="en-PL" dirty="0"/>
          </a:p>
        </p:txBody>
      </p:sp>
      <p:graphicFrame>
        <p:nvGraphicFramePr>
          <p:cNvPr id="8" name="Table 7">
            <a:extLst>
              <a:ext uri="{FF2B5EF4-FFF2-40B4-BE49-F238E27FC236}">
                <a16:creationId xmlns:a16="http://schemas.microsoft.com/office/drawing/2014/main" id="{399A9F6F-D758-0BB0-BE12-3D2742BB6AB0}"/>
              </a:ext>
            </a:extLst>
          </p:cNvPr>
          <p:cNvGraphicFramePr>
            <a:graphicFrameLocks noGrp="1"/>
          </p:cNvGraphicFramePr>
          <p:nvPr/>
        </p:nvGraphicFramePr>
        <p:xfrm>
          <a:off x="5000773" y="2080710"/>
          <a:ext cx="1104900" cy="42672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3276478898"/>
                    </a:ext>
                  </a:extLst>
                </a:gridCol>
              </a:tblGrid>
              <a:tr h="203200">
                <a:tc>
                  <a:txBody>
                    <a:bodyPr/>
                    <a:lstStyle/>
                    <a:p>
                      <a:pPr algn="l" fontAlgn="b"/>
                      <a:r>
                        <a:rPr lang="en-GB" sz="1200" b="1" u="none" strike="noStrike" dirty="0">
                          <a:effectLst/>
                        </a:rPr>
                        <a:t>Word</a:t>
                      </a:r>
                      <a:endParaRPr lang="en-GB"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0706312"/>
                  </a:ext>
                </a:extLst>
              </a:tr>
              <a:tr h="203200">
                <a:tc>
                  <a:txBody>
                    <a:bodyPr/>
                    <a:lstStyle/>
                    <a:p>
                      <a:pPr algn="l" fontAlgn="b"/>
                      <a:r>
                        <a:rPr lang="en-GB" sz="1200" u="none" strike="noStrike">
                          <a:effectLst/>
                        </a:rPr>
                        <a:t>leser</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60391231"/>
                  </a:ext>
                </a:extLst>
              </a:tr>
              <a:tr h="203200">
                <a:tc>
                  <a:txBody>
                    <a:bodyPr/>
                    <a:lstStyle/>
                    <a:p>
                      <a:pPr algn="l" fontAlgn="b"/>
                      <a:r>
                        <a:rPr lang="en-GB" sz="1200" u="none" strike="noStrike">
                          <a:effectLst/>
                        </a:rPr>
                        <a:t>presentasjon</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52183003"/>
                  </a:ext>
                </a:extLst>
              </a:tr>
              <a:tr h="203200">
                <a:tc>
                  <a:txBody>
                    <a:bodyPr/>
                    <a:lstStyle/>
                    <a:p>
                      <a:pPr algn="l" fontAlgn="b"/>
                      <a:r>
                        <a:rPr lang="en-GB" sz="1200" u="none" strike="noStrike">
                          <a:effectLst/>
                        </a:rPr>
                        <a:t>se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26409406"/>
                  </a:ext>
                </a:extLst>
              </a:tr>
              <a:tr h="203200">
                <a:tc>
                  <a:txBody>
                    <a:bodyPr/>
                    <a:lstStyle/>
                    <a:p>
                      <a:pPr algn="l" fontAlgn="b"/>
                      <a:r>
                        <a:rPr lang="en-GB" sz="1200" u="none" strike="noStrike">
                          <a:effectLst/>
                        </a:rPr>
                        <a:t>rasende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9847423"/>
                  </a:ext>
                </a:extLst>
              </a:tr>
              <a:tr h="203200">
                <a:tc>
                  <a:txBody>
                    <a:bodyPr/>
                    <a:lstStyle/>
                    <a:p>
                      <a:pPr algn="l" fontAlgn="b"/>
                      <a:r>
                        <a:rPr lang="en-GB" sz="1200" u="none" strike="noStrike">
                          <a:effectLst/>
                        </a:rPr>
                        <a:t>interessante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0277835"/>
                  </a:ext>
                </a:extLst>
              </a:tr>
              <a:tr h="203200">
                <a:tc>
                  <a:txBody>
                    <a:bodyPr/>
                    <a:lstStyle/>
                    <a:p>
                      <a:pPr algn="l" fontAlgn="b"/>
                      <a:r>
                        <a:rPr lang="en-GB" sz="1200" u="none" strike="noStrike">
                          <a:effectLst/>
                        </a:rPr>
                        <a:t>nese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2835932"/>
                  </a:ext>
                </a:extLst>
              </a:tr>
              <a:tr h="203200">
                <a:tc>
                  <a:txBody>
                    <a:bodyPr/>
                    <a:lstStyle/>
                    <a:p>
                      <a:pPr algn="l" fontAlgn="b"/>
                      <a:r>
                        <a:rPr lang="en-GB" sz="1200" u="none" strike="noStrike">
                          <a:effectLst/>
                        </a:rPr>
                        <a:t>huset</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97168811"/>
                  </a:ext>
                </a:extLst>
              </a:tr>
              <a:tr h="203200">
                <a:tc>
                  <a:txBody>
                    <a:bodyPr/>
                    <a:lstStyle/>
                    <a:p>
                      <a:pPr algn="l" fontAlgn="b"/>
                      <a:r>
                        <a:rPr lang="en-GB" sz="1200" u="none" strike="noStrike">
                          <a:effectLst/>
                        </a:rPr>
                        <a:t>passet</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25707679"/>
                  </a:ext>
                </a:extLst>
              </a:tr>
              <a:tr h="203200">
                <a:tc>
                  <a:txBody>
                    <a:bodyPr/>
                    <a:lstStyle/>
                    <a:p>
                      <a:pPr algn="l" fontAlgn="b"/>
                      <a:r>
                        <a:rPr lang="en-GB" sz="1200" u="none" strike="noStrike">
                          <a:effectLst/>
                        </a:rPr>
                        <a:t>bassenget</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5543720"/>
                  </a:ext>
                </a:extLst>
              </a:tr>
              <a:tr h="203200">
                <a:tc>
                  <a:txBody>
                    <a:bodyPr/>
                    <a:lstStyle/>
                    <a:p>
                      <a:pPr algn="l" fontAlgn="b"/>
                      <a:r>
                        <a:rPr lang="en-GB" sz="1200" u="none" strike="noStrike">
                          <a:effectLst/>
                        </a:rPr>
                        <a:t>spiser</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087128"/>
                  </a:ext>
                </a:extLst>
              </a:tr>
              <a:tr h="203200">
                <a:tc>
                  <a:txBody>
                    <a:bodyPr/>
                    <a:lstStyle/>
                    <a:p>
                      <a:pPr algn="l" fontAlgn="b"/>
                      <a:r>
                        <a:rPr lang="en-GB" sz="1200" u="none" strike="noStrike">
                          <a:effectLst/>
                        </a:rPr>
                        <a:t>databasen</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3955088"/>
                  </a:ext>
                </a:extLst>
              </a:tr>
              <a:tr h="203200">
                <a:tc>
                  <a:txBody>
                    <a:bodyPr/>
                    <a:lstStyle/>
                    <a:p>
                      <a:pPr algn="l" fontAlgn="b"/>
                      <a:r>
                        <a:rPr lang="en-GB" sz="1200" u="none" strike="noStrike">
                          <a:effectLst/>
                        </a:rPr>
                        <a:t>nesen</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8892106"/>
                  </a:ext>
                </a:extLst>
              </a:tr>
              <a:tr h="203200">
                <a:tc>
                  <a:txBody>
                    <a:bodyPr/>
                    <a:lstStyle/>
                    <a:p>
                      <a:pPr algn="l" fontAlgn="b"/>
                      <a:r>
                        <a:rPr lang="en-GB" sz="1200" u="none" strike="noStrike">
                          <a:effectLst/>
                        </a:rPr>
                        <a:t>besøke</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4708334"/>
                  </a:ext>
                </a:extLst>
              </a:tr>
              <a:tr h="203200">
                <a:tc>
                  <a:txBody>
                    <a:bodyPr/>
                    <a:lstStyle/>
                    <a:p>
                      <a:pPr algn="l" fontAlgn="b"/>
                      <a:r>
                        <a:rPr lang="en-GB" sz="1200" u="none" strike="noStrike">
                          <a:effectLst/>
                        </a:rPr>
                        <a:t>passer</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2270446"/>
                  </a:ext>
                </a:extLst>
              </a:tr>
              <a:tr h="203200">
                <a:tc>
                  <a:txBody>
                    <a:bodyPr/>
                    <a:lstStyle/>
                    <a:p>
                      <a:pPr algn="l" fontAlgn="b"/>
                      <a:r>
                        <a:rPr lang="en-GB" sz="1200" u="none" strike="noStrike">
                          <a:effectLst/>
                        </a:rPr>
                        <a:t>slåss</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3772935"/>
                  </a:ext>
                </a:extLst>
              </a:tr>
              <a:tr h="203200">
                <a:tc>
                  <a:txBody>
                    <a:bodyPr/>
                    <a:lstStyle/>
                    <a:p>
                      <a:pPr algn="l" fontAlgn="b"/>
                      <a:r>
                        <a:rPr lang="en-GB" sz="1200" u="none" strike="noStrike">
                          <a:effectLst/>
                        </a:rPr>
                        <a:t>båsen</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8236522"/>
                  </a:ext>
                </a:extLst>
              </a:tr>
              <a:tr h="203200">
                <a:tc>
                  <a:txBody>
                    <a:bodyPr/>
                    <a:lstStyle/>
                    <a:p>
                      <a:pPr algn="l" fontAlgn="b"/>
                      <a:r>
                        <a:rPr lang="en-GB" sz="1200" u="none" strike="noStrike">
                          <a:effectLst/>
                        </a:rPr>
                        <a:t>kassen</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9174093"/>
                  </a:ext>
                </a:extLst>
              </a:tr>
              <a:tr h="203200">
                <a:tc>
                  <a:txBody>
                    <a:bodyPr/>
                    <a:lstStyle/>
                    <a:p>
                      <a:pPr algn="l" fontAlgn="b"/>
                      <a:r>
                        <a:rPr lang="en-GB" sz="1200" u="none" strike="noStrike">
                          <a:effectLst/>
                        </a:rPr>
                        <a:t>klassen</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10737788"/>
                  </a:ext>
                </a:extLst>
              </a:tr>
              <a:tr h="203200">
                <a:tc>
                  <a:txBody>
                    <a:bodyPr/>
                    <a:lstStyle/>
                    <a:p>
                      <a:pPr algn="l" fontAlgn="b"/>
                      <a:r>
                        <a:rPr lang="en-GB" sz="1200" u="none" strike="noStrike">
                          <a:effectLst/>
                        </a:rPr>
                        <a:t>professor</a:t>
                      </a:r>
                      <a:endParaRPr lang="en-GB"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7274469"/>
                  </a:ext>
                </a:extLst>
              </a:tr>
              <a:tr h="203200">
                <a:tc>
                  <a:txBody>
                    <a:bodyPr/>
                    <a:lstStyle/>
                    <a:p>
                      <a:pPr algn="l" fontAlgn="b"/>
                      <a:r>
                        <a:rPr lang="en-GB" sz="1200" u="none" strike="noStrike" dirty="0" err="1">
                          <a:effectLst/>
                        </a:rPr>
                        <a:t>presidenten</a:t>
                      </a:r>
                      <a:endParaRPr lang="en-GB"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26628722"/>
                  </a:ext>
                </a:extLst>
              </a:tr>
            </a:tbl>
          </a:graphicData>
        </a:graphic>
      </p:graphicFrame>
      <p:sp>
        <p:nvSpPr>
          <p:cNvPr id="9" name="Content Placeholder 2">
            <a:extLst>
              <a:ext uri="{FF2B5EF4-FFF2-40B4-BE49-F238E27FC236}">
                <a16:creationId xmlns:a16="http://schemas.microsoft.com/office/drawing/2014/main" id="{3501525F-32F8-CEAE-D48A-C4340C7F9DC9}"/>
              </a:ext>
            </a:extLst>
          </p:cNvPr>
          <p:cNvSpPr txBox="1">
            <a:spLocks/>
          </p:cNvSpPr>
          <p:nvPr/>
        </p:nvSpPr>
        <p:spPr>
          <a:xfrm>
            <a:off x="4944046" y="1595723"/>
            <a:ext cx="1104900" cy="5799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L" dirty="0"/>
              <a:t>L3NO</a:t>
            </a:r>
          </a:p>
          <a:p>
            <a:endParaRPr lang="en-PL" dirty="0"/>
          </a:p>
        </p:txBody>
      </p:sp>
      <p:sp>
        <p:nvSpPr>
          <p:cNvPr id="11" name="Title 1">
            <a:extLst>
              <a:ext uri="{FF2B5EF4-FFF2-40B4-BE49-F238E27FC236}">
                <a16:creationId xmlns:a16="http://schemas.microsoft.com/office/drawing/2014/main" id="{645E39CD-C3D8-2C42-3424-74EAD8B3274B}"/>
              </a:ext>
            </a:extLst>
          </p:cNvPr>
          <p:cNvSpPr txBox="1">
            <a:spLocks/>
          </p:cNvSpPr>
          <p:nvPr/>
        </p:nvSpPr>
        <p:spPr>
          <a:xfrm>
            <a:off x="6588234" y="2315879"/>
            <a:ext cx="6061075" cy="12018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L" sz="2200" dirty="0">
                <a:latin typeface="Times" pitchFamily="2" charset="0"/>
              </a:rPr>
              <a:t>42 participants*20 words per phoneme =</a:t>
            </a:r>
          </a:p>
          <a:p>
            <a:r>
              <a:rPr lang="en-PL" sz="2200" b="1" dirty="0">
                <a:latin typeface="Times" pitchFamily="2" charset="0"/>
              </a:rPr>
              <a:t>840 tokens per language phoneme </a:t>
            </a:r>
            <a:r>
              <a:rPr lang="en-PL" sz="2200" dirty="0">
                <a:latin typeface="Times" pitchFamily="2" charset="0"/>
              </a:rPr>
              <a:t>(/s/)</a:t>
            </a:r>
          </a:p>
        </p:txBody>
      </p:sp>
    </p:spTree>
    <p:extLst>
      <p:ext uri="{BB962C8B-B14F-4D97-AF65-F5344CB8AC3E}">
        <p14:creationId xmlns:p14="http://schemas.microsoft.com/office/powerpoint/2010/main" val="2716348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PL" b="1" dirty="0">
                <a:latin typeface="Times" pitchFamily="2" charset="0"/>
              </a:rPr>
              <a:t>Postalveolar: /sz~</a:t>
            </a:r>
            <a:r>
              <a:rPr lang="en-GB" sz="4400" b="1" u="none" strike="noStrike" dirty="0">
                <a:effectLst/>
                <a:latin typeface="Times" pitchFamily="2" charset="0"/>
              </a:rPr>
              <a:t>ʃ~</a:t>
            </a:r>
            <a:r>
              <a:rPr lang="en-PL" b="1" dirty="0">
                <a:latin typeface="Times" pitchFamily="2" charset="0"/>
              </a:rPr>
              <a:t> rs/</a:t>
            </a:r>
          </a:p>
        </p:txBody>
      </p:sp>
      <p:sp>
        <p:nvSpPr>
          <p:cNvPr id="6" name="Content Placeholder 2">
            <a:extLst>
              <a:ext uri="{FF2B5EF4-FFF2-40B4-BE49-F238E27FC236}">
                <a16:creationId xmlns:a16="http://schemas.microsoft.com/office/drawing/2014/main" id="{161B4307-D2AB-28FC-03BE-B6FFD0893C72}"/>
              </a:ext>
            </a:extLst>
          </p:cNvPr>
          <p:cNvSpPr>
            <a:spLocks noGrp="1"/>
          </p:cNvSpPr>
          <p:nvPr>
            <p:ph idx="1"/>
          </p:nvPr>
        </p:nvSpPr>
        <p:spPr>
          <a:xfrm>
            <a:off x="2146077" y="1595723"/>
            <a:ext cx="941369" cy="579952"/>
          </a:xfrm>
        </p:spPr>
        <p:txBody>
          <a:bodyPr/>
          <a:lstStyle/>
          <a:p>
            <a:pPr marL="0" indent="0">
              <a:buNone/>
            </a:pPr>
            <a:r>
              <a:rPr lang="en-PL" dirty="0"/>
              <a:t>L1PL</a:t>
            </a:r>
          </a:p>
          <a:p>
            <a:endParaRPr lang="en-PL" dirty="0"/>
          </a:p>
        </p:txBody>
      </p:sp>
      <p:sp>
        <p:nvSpPr>
          <p:cNvPr id="7" name="Content Placeholder 2">
            <a:extLst>
              <a:ext uri="{FF2B5EF4-FFF2-40B4-BE49-F238E27FC236}">
                <a16:creationId xmlns:a16="http://schemas.microsoft.com/office/drawing/2014/main" id="{23B55F00-B38D-8D69-E64A-50B248B537D5}"/>
              </a:ext>
            </a:extLst>
          </p:cNvPr>
          <p:cNvSpPr txBox="1">
            <a:spLocks/>
          </p:cNvSpPr>
          <p:nvPr/>
        </p:nvSpPr>
        <p:spPr>
          <a:xfrm>
            <a:off x="3547339" y="1595723"/>
            <a:ext cx="1079500" cy="579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L" dirty="0"/>
              <a:t>L2EN</a:t>
            </a:r>
          </a:p>
          <a:p>
            <a:endParaRPr lang="en-PL" dirty="0"/>
          </a:p>
        </p:txBody>
      </p:sp>
      <p:sp>
        <p:nvSpPr>
          <p:cNvPr id="9" name="Content Placeholder 2">
            <a:extLst>
              <a:ext uri="{FF2B5EF4-FFF2-40B4-BE49-F238E27FC236}">
                <a16:creationId xmlns:a16="http://schemas.microsoft.com/office/drawing/2014/main" id="{3501525F-32F8-CEAE-D48A-C4340C7F9DC9}"/>
              </a:ext>
            </a:extLst>
          </p:cNvPr>
          <p:cNvSpPr txBox="1">
            <a:spLocks/>
          </p:cNvSpPr>
          <p:nvPr/>
        </p:nvSpPr>
        <p:spPr>
          <a:xfrm>
            <a:off x="4944046" y="1595723"/>
            <a:ext cx="1104900" cy="5799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L" dirty="0"/>
              <a:t>L3NO</a:t>
            </a:r>
          </a:p>
          <a:p>
            <a:endParaRPr lang="en-PL" dirty="0"/>
          </a:p>
        </p:txBody>
      </p:sp>
      <p:graphicFrame>
        <p:nvGraphicFramePr>
          <p:cNvPr id="5" name="Table 4">
            <a:extLst>
              <a:ext uri="{FF2B5EF4-FFF2-40B4-BE49-F238E27FC236}">
                <a16:creationId xmlns:a16="http://schemas.microsoft.com/office/drawing/2014/main" id="{D63D8671-8E8D-90E5-A1BC-33D92FC25ADE}"/>
              </a:ext>
            </a:extLst>
          </p:cNvPr>
          <p:cNvGraphicFramePr>
            <a:graphicFrameLocks noGrp="1"/>
          </p:cNvGraphicFramePr>
          <p:nvPr/>
        </p:nvGraphicFramePr>
        <p:xfrm>
          <a:off x="2227135" y="2085490"/>
          <a:ext cx="912746" cy="4064000"/>
        </p:xfrm>
        <a:graphic>
          <a:graphicData uri="http://schemas.openxmlformats.org/drawingml/2006/table">
            <a:tbl>
              <a:tblPr>
                <a:tableStyleId>{5C22544A-7EE6-4342-B048-85BDC9FD1C3A}</a:tableStyleId>
              </a:tblPr>
              <a:tblGrid>
                <a:gridCol w="912746">
                  <a:extLst>
                    <a:ext uri="{9D8B030D-6E8A-4147-A177-3AD203B41FA5}">
                      <a16:colId xmlns:a16="http://schemas.microsoft.com/office/drawing/2014/main" val="3181204537"/>
                    </a:ext>
                  </a:extLst>
                </a:gridCol>
              </a:tblGrid>
              <a:tr h="203200">
                <a:tc>
                  <a:txBody>
                    <a:bodyPr/>
                    <a:lstStyle/>
                    <a:p>
                      <a:pPr algn="l" fontAlgn="b"/>
                      <a:r>
                        <a:rPr lang="en-GB" sz="1200" u="none" strike="noStrike">
                          <a:effectLst/>
                        </a:rPr>
                        <a:t>myszy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042228144"/>
                  </a:ext>
                </a:extLst>
              </a:tr>
              <a:tr h="203200">
                <a:tc>
                  <a:txBody>
                    <a:bodyPr/>
                    <a:lstStyle/>
                    <a:p>
                      <a:pPr algn="l" fontAlgn="b"/>
                      <a:r>
                        <a:rPr lang="en-GB" sz="1200" u="none" strike="noStrike">
                          <a:effectLst/>
                        </a:rPr>
                        <a:t>poszukuje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850662197"/>
                  </a:ext>
                </a:extLst>
              </a:tr>
              <a:tr h="203200">
                <a:tc>
                  <a:txBody>
                    <a:bodyPr/>
                    <a:lstStyle/>
                    <a:p>
                      <a:pPr algn="l" fontAlgn="b"/>
                      <a:r>
                        <a:rPr lang="en-GB" sz="1200" u="none" strike="noStrike">
                          <a:effectLst/>
                        </a:rPr>
                        <a:t>przeprasza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61162030"/>
                  </a:ext>
                </a:extLst>
              </a:tr>
              <a:tr h="203200">
                <a:tc>
                  <a:txBody>
                    <a:bodyPr/>
                    <a:lstStyle/>
                    <a:p>
                      <a:pPr algn="l" fontAlgn="b"/>
                      <a:r>
                        <a:rPr lang="en-GB" sz="1200" u="none" strike="noStrike">
                          <a:effectLst/>
                        </a:rPr>
                        <a:t>uszy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782423749"/>
                  </a:ext>
                </a:extLst>
              </a:tr>
              <a:tr h="203200">
                <a:tc>
                  <a:txBody>
                    <a:bodyPr/>
                    <a:lstStyle/>
                    <a:p>
                      <a:pPr algn="l" fontAlgn="b"/>
                      <a:r>
                        <a:rPr lang="en-GB" sz="1200" u="none" strike="noStrike">
                          <a:effectLst/>
                        </a:rPr>
                        <a:t>maszyny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509474297"/>
                  </a:ext>
                </a:extLst>
              </a:tr>
              <a:tr h="203200">
                <a:tc>
                  <a:txBody>
                    <a:bodyPr/>
                    <a:lstStyle/>
                    <a:p>
                      <a:pPr algn="l" fontAlgn="b"/>
                      <a:r>
                        <a:rPr lang="en-GB" sz="1200" u="none" strike="noStrike">
                          <a:effectLst/>
                        </a:rPr>
                        <a:t>kapelusze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037949744"/>
                  </a:ext>
                </a:extLst>
              </a:tr>
              <a:tr h="203200">
                <a:tc>
                  <a:txBody>
                    <a:bodyPr/>
                    <a:lstStyle/>
                    <a:p>
                      <a:pPr algn="l" fontAlgn="b"/>
                      <a:r>
                        <a:rPr lang="en-GB" sz="1200" u="none" strike="noStrike">
                          <a:effectLst/>
                        </a:rPr>
                        <a:t>ciszy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860621172"/>
                  </a:ext>
                </a:extLst>
              </a:tr>
              <a:tr h="203200">
                <a:tc>
                  <a:txBody>
                    <a:bodyPr/>
                    <a:lstStyle/>
                    <a:p>
                      <a:pPr algn="l" fontAlgn="b"/>
                      <a:r>
                        <a:rPr lang="en-GB" sz="1200" u="none" strike="noStrike">
                          <a:effectLst/>
                        </a:rPr>
                        <a:t>kieszeni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49383880"/>
                  </a:ext>
                </a:extLst>
              </a:tr>
              <a:tr h="203200">
                <a:tc>
                  <a:txBody>
                    <a:bodyPr/>
                    <a:lstStyle/>
                    <a:p>
                      <a:pPr algn="l" fontAlgn="b"/>
                      <a:r>
                        <a:rPr lang="en-GB" sz="1200" u="none" strike="noStrike">
                          <a:effectLst/>
                        </a:rPr>
                        <a:t>nasze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321644883"/>
                  </a:ext>
                </a:extLst>
              </a:tr>
              <a:tr h="203200">
                <a:tc>
                  <a:txBody>
                    <a:bodyPr/>
                    <a:lstStyle/>
                    <a:p>
                      <a:pPr algn="l" fontAlgn="b"/>
                      <a:r>
                        <a:rPr lang="en-GB" sz="1200" u="none" strike="noStrike">
                          <a:effectLst/>
                        </a:rPr>
                        <a:t>waszych</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857495717"/>
                  </a:ext>
                </a:extLst>
              </a:tr>
              <a:tr h="203200">
                <a:tc>
                  <a:txBody>
                    <a:bodyPr/>
                    <a:lstStyle/>
                    <a:p>
                      <a:pPr algn="l" fontAlgn="b"/>
                      <a:r>
                        <a:rPr lang="en-GB" sz="1200" u="none" strike="noStrike">
                          <a:effectLst/>
                        </a:rPr>
                        <a:t>wyszedł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12879340"/>
                  </a:ext>
                </a:extLst>
              </a:tr>
              <a:tr h="203200">
                <a:tc>
                  <a:txBody>
                    <a:bodyPr/>
                    <a:lstStyle/>
                    <a:p>
                      <a:pPr algn="l" fontAlgn="b"/>
                      <a:r>
                        <a:rPr lang="en-GB" sz="1200" u="none" strike="noStrike">
                          <a:effectLst/>
                        </a:rPr>
                        <a:t>fiszek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326697780"/>
                  </a:ext>
                </a:extLst>
              </a:tr>
              <a:tr h="203200">
                <a:tc>
                  <a:txBody>
                    <a:bodyPr/>
                    <a:lstStyle/>
                    <a:p>
                      <a:pPr algn="l" fontAlgn="b"/>
                      <a:r>
                        <a:rPr lang="en-GB" sz="1200" u="none" strike="noStrike">
                          <a:effectLst/>
                        </a:rPr>
                        <a:t>kieliszek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544077828"/>
                  </a:ext>
                </a:extLst>
              </a:tr>
              <a:tr h="203200">
                <a:tc>
                  <a:txBody>
                    <a:bodyPr/>
                    <a:lstStyle/>
                    <a:p>
                      <a:pPr algn="l" fontAlgn="b"/>
                      <a:r>
                        <a:rPr lang="en-GB" sz="1200" u="none" strike="noStrike">
                          <a:effectLst/>
                        </a:rPr>
                        <a:t>faszystów</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864535068"/>
                  </a:ext>
                </a:extLst>
              </a:tr>
              <a:tr h="203200">
                <a:tc>
                  <a:txBody>
                    <a:bodyPr/>
                    <a:lstStyle/>
                    <a:p>
                      <a:pPr algn="l" fontAlgn="b"/>
                      <a:r>
                        <a:rPr lang="en-GB" sz="1200" u="none" strike="noStrike">
                          <a:effectLst/>
                        </a:rPr>
                        <a:t>duszę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31025857"/>
                  </a:ext>
                </a:extLst>
              </a:tr>
              <a:tr h="203200">
                <a:tc>
                  <a:txBody>
                    <a:bodyPr/>
                    <a:lstStyle/>
                    <a:p>
                      <a:pPr algn="l" fontAlgn="b"/>
                      <a:r>
                        <a:rPr lang="en-GB" sz="1200" u="none" strike="noStrike">
                          <a:effectLst/>
                        </a:rPr>
                        <a:t>kaszę</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128295329"/>
                  </a:ext>
                </a:extLst>
              </a:tr>
              <a:tr h="203200">
                <a:tc>
                  <a:txBody>
                    <a:bodyPr/>
                    <a:lstStyle/>
                    <a:p>
                      <a:pPr algn="l" fontAlgn="b"/>
                      <a:r>
                        <a:rPr lang="en-GB" sz="1200" u="none" strike="noStrike">
                          <a:effectLst/>
                        </a:rPr>
                        <a:t>naszyjnik</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22061297"/>
                  </a:ext>
                </a:extLst>
              </a:tr>
              <a:tr h="203200">
                <a:tc>
                  <a:txBody>
                    <a:bodyPr/>
                    <a:lstStyle/>
                    <a:p>
                      <a:pPr algn="l" fontAlgn="b"/>
                      <a:r>
                        <a:rPr lang="en-GB" sz="1200" u="none" strike="noStrike">
                          <a:effectLst/>
                        </a:rPr>
                        <a:t>przestraszył</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572953059"/>
                  </a:ext>
                </a:extLst>
              </a:tr>
              <a:tr h="203200">
                <a:tc>
                  <a:txBody>
                    <a:bodyPr/>
                    <a:lstStyle/>
                    <a:p>
                      <a:pPr algn="l" fontAlgn="b"/>
                      <a:r>
                        <a:rPr lang="en-GB" sz="1200" u="none" strike="noStrike">
                          <a:effectLst/>
                        </a:rPr>
                        <a:t>spieszy</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76433194"/>
                  </a:ext>
                </a:extLst>
              </a:tr>
              <a:tr h="203200">
                <a:tc>
                  <a:txBody>
                    <a:bodyPr/>
                    <a:lstStyle/>
                    <a:p>
                      <a:pPr algn="l" fontAlgn="b"/>
                      <a:r>
                        <a:rPr lang="en-GB" sz="1200" u="none" strike="noStrike" dirty="0" err="1">
                          <a:effectLst/>
                        </a:rPr>
                        <a:t>gruszę</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864064678"/>
                  </a:ext>
                </a:extLst>
              </a:tr>
            </a:tbl>
          </a:graphicData>
        </a:graphic>
      </p:graphicFrame>
      <p:graphicFrame>
        <p:nvGraphicFramePr>
          <p:cNvPr id="10" name="Table 9">
            <a:extLst>
              <a:ext uri="{FF2B5EF4-FFF2-40B4-BE49-F238E27FC236}">
                <a16:creationId xmlns:a16="http://schemas.microsoft.com/office/drawing/2014/main" id="{64786317-3D8D-059E-EEC3-7E05CC954CEB}"/>
              </a:ext>
            </a:extLst>
          </p:cNvPr>
          <p:cNvGraphicFramePr>
            <a:graphicFrameLocks noGrp="1"/>
          </p:cNvGraphicFramePr>
          <p:nvPr/>
        </p:nvGraphicFramePr>
        <p:xfrm>
          <a:off x="3661487" y="2096248"/>
          <a:ext cx="825500" cy="4064000"/>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3905531514"/>
                    </a:ext>
                  </a:extLst>
                </a:gridCol>
              </a:tblGrid>
              <a:tr h="203200">
                <a:tc>
                  <a:txBody>
                    <a:bodyPr/>
                    <a:lstStyle/>
                    <a:p>
                      <a:pPr algn="l" fontAlgn="b"/>
                      <a:r>
                        <a:rPr lang="en-GB" sz="1200" u="none" strike="noStrike" dirty="0">
                          <a:effectLst/>
                        </a:rPr>
                        <a:t>cashier</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118037708"/>
                  </a:ext>
                </a:extLst>
              </a:tr>
              <a:tr h="203200">
                <a:tc>
                  <a:txBody>
                    <a:bodyPr/>
                    <a:lstStyle/>
                    <a:p>
                      <a:pPr algn="l" fontAlgn="b"/>
                      <a:r>
                        <a:rPr lang="en-GB" sz="1200" u="none" strike="noStrike">
                          <a:effectLst/>
                        </a:rPr>
                        <a:t>wishes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7019689"/>
                  </a:ext>
                </a:extLst>
              </a:tr>
              <a:tr h="203200">
                <a:tc>
                  <a:txBody>
                    <a:bodyPr/>
                    <a:lstStyle/>
                    <a:p>
                      <a:pPr algn="l" fontAlgn="b"/>
                      <a:r>
                        <a:rPr lang="en-GB" sz="1200" u="none" strike="noStrike" dirty="0">
                          <a:effectLst/>
                        </a:rPr>
                        <a:t>ashamed</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80379676"/>
                  </a:ext>
                </a:extLst>
              </a:tr>
              <a:tr h="203200">
                <a:tc>
                  <a:txBody>
                    <a:bodyPr/>
                    <a:lstStyle/>
                    <a:p>
                      <a:pPr algn="l" fontAlgn="b"/>
                      <a:r>
                        <a:rPr lang="en-GB" sz="1200" u="none" strike="noStrike">
                          <a:effectLst/>
                        </a:rPr>
                        <a:t>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51860925"/>
                  </a:ext>
                </a:extLst>
              </a:tr>
              <a:tr h="203200">
                <a:tc>
                  <a:txBody>
                    <a:bodyPr/>
                    <a:lstStyle/>
                    <a:p>
                      <a:pPr algn="l" fontAlgn="b"/>
                      <a:r>
                        <a:rPr lang="en-GB" sz="1200" u="none" strike="noStrike">
                          <a:effectLst/>
                        </a:rPr>
                        <a:t>precious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513000062"/>
                  </a:ext>
                </a:extLst>
              </a:tr>
              <a:tr h="203200">
                <a:tc>
                  <a:txBody>
                    <a:bodyPr/>
                    <a:lstStyle/>
                    <a:p>
                      <a:pPr algn="l" fontAlgn="b"/>
                      <a:r>
                        <a:rPr lang="en-GB" sz="1200" u="none" strike="noStrike">
                          <a:effectLst/>
                        </a:rPr>
                        <a:t>special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172724449"/>
                  </a:ext>
                </a:extLst>
              </a:tr>
              <a:tr h="203200">
                <a:tc>
                  <a:txBody>
                    <a:bodyPr/>
                    <a:lstStyle/>
                    <a:p>
                      <a:pPr algn="l" fontAlgn="b"/>
                      <a:r>
                        <a:rPr lang="en-GB" sz="1200" u="none" strike="noStrike">
                          <a:effectLst/>
                        </a:rPr>
                        <a:t>clashes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344773473"/>
                  </a:ext>
                </a:extLst>
              </a:tr>
              <a:tr h="203200">
                <a:tc>
                  <a:txBody>
                    <a:bodyPr/>
                    <a:lstStyle/>
                    <a:p>
                      <a:pPr algn="l" fontAlgn="b"/>
                      <a:r>
                        <a:rPr lang="en-GB" sz="1200" u="none" strike="noStrike">
                          <a:effectLst/>
                        </a:rPr>
                        <a:t>fashion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100246457"/>
                  </a:ext>
                </a:extLst>
              </a:tr>
              <a:tr h="203200">
                <a:tc>
                  <a:txBody>
                    <a:bodyPr/>
                    <a:lstStyle/>
                    <a:p>
                      <a:pPr algn="l" fontAlgn="b"/>
                      <a:r>
                        <a:rPr lang="en-GB" sz="1200" u="none" strike="noStrike">
                          <a:effectLst/>
                        </a:rPr>
                        <a:t>dishes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316108814"/>
                  </a:ext>
                </a:extLst>
              </a:tr>
              <a:tr h="203200">
                <a:tc>
                  <a:txBody>
                    <a:bodyPr/>
                    <a:lstStyle/>
                    <a:p>
                      <a:pPr algn="l" fontAlgn="b"/>
                      <a:r>
                        <a:rPr lang="en-GB" sz="1200" u="none" strike="noStrike">
                          <a:effectLst/>
                        </a:rPr>
                        <a:t>washes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175399799"/>
                  </a:ext>
                </a:extLst>
              </a:tr>
              <a:tr h="203200">
                <a:tc>
                  <a:txBody>
                    <a:bodyPr/>
                    <a:lstStyle/>
                    <a:p>
                      <a:pPr algn="l" fontAlgn="b"/>
                      <a:r>
                        <a:rPr lang="en-GB" sz="1200" u="none" strike="noStrike">
                          <a:effectLst/>
                        </a:rPr>
                        <a:t>vacation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228878198"/>
                  </a:ext>
                </a:extLst>
              </a:tr>
              <a:tr h="203200">
                <a:tc>
                  <a:txBody>
                    <a:bodyPr/>
                    <a:lstStyle/>
                    <a:p>
                      <a:pPr algn="l" fontAlgn="b"/>
                      <a:r>
                        <a:rPr lang="en-GB" sz="1200" u="none" strike="noStrike">
                          <a:effectLst/>
                        </a:rPr>
                        <a:t>pushes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945245701"/>
                  </a:ext>
                </a:extLst>
              </a:tr>
              <a:tr h="203200">
                <a:tc>
                  <a:txBody>
                    <a:bodyPr/>
                    <a:lstStyle/>
                    <a:p>
                      <a:pPr algn="l" fontAlgn="b"/>
                      <a:r>
                        <a:rPr lang="en-GB" sz="1200" u="none" strike="noStrike">
                          <a:effectLst/>
                        </a:rPr>
                        <a:t>brushes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936435246"/>
                  </a:ext>
                </a:extLst>
              </a:tr>
              <a:tr h="203200">
                <a:tc>
                  <a:txBody>
                    <a:bodyPr/>
                    <a:lstStyle/>
                    <a:p>
                      <a:pPr algn="l" fontAlgn="b"/>
                      <a:r>
                        <a:rPr lang="en-GB" sz="1200" u="none" strike="noStrike">
                          <a:effectLst/>
                        </a:rPr>
                        <a:t>dashes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29946500"/>
                  </a:ext>
                </a:extLst>
              </a:tr>
              <a:tr h="203200">
                <a:tc>
                  <a:txBody>
                    <a:bodyPr/>
                    <a:lstStyle/>
                    <a:p>
                      <a:pPr algn="l" fontAlgn="b"/>
                      <a:r>
                        <a:rPr lang="en-GB" sz="1200" u="none" strike="noStrike">
                          <a:effectLst/>
                        </a:rPr>
                        <a:t>eyelashes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9433032"/>
                  </a:ext>
                </a:extLst>
              </a:tr>
              <a:tr h="203200">
                <a:tc>
                  <a:txBody>
                    <a:bodyPr/>
                    <a:lstStyle/>
                    <a:p>
                      <a:pPr algn="l" fontAlgn="b"/>
                      <a:r>
                        <a:rPr lang="en-GB" sz="1200" u="none" strike="noStrike">
                          <a:effectLst/>
                        </a:rPr>
                        <a:t>crushes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523950892"/>
                  </a:ext>
                </a:extLst>
              </a:tr>
              <a:tr h="203200">
                <a:tc>
                  <a:txBody>
                    <a:bodyPr/>
                    <a:lstStyle/>
                    <a:p>
                      <a:pPr algn="l" fontAlgn="b"/>
                      <a:r>
                        <a:rPr lang="en-GB" sz="1200" u="none" strike="noStrike">
                          <a:effectLst/>
                        </a:rPr>
                        <a:t>crashes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554053092"/>
                  </a:ext>
                </a:extLst>
              </a:tr>
              <a:tr h="203200">
                <a:tc>
                  <a:txBody>
                    <a:bodyPr/>
                    <a:lstStyle/>
                    <a:p>
                      <a:pPr algn="l" fontAlgn="b"/>
                      <a:r>
                        <a:rPr lang="en-GB" sz="1200" u="none" strike="noStrike">
                          <a:effectLst/>
                        </a:rPr>
                        <a:t>bushes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43072957"/>
                  </a:ext>
                </a:extLst>
              </a:tr>
              <a:tr h="203200">
                <a:tc>
                  <a:txBody>
                    <a:bodyPr/>
                    <a:lstStyle/>
                    <a:p>
                      <a:pPr algn="l" fontAlgn="b"/>
                      <a:r>
                        <a:rPr lang="en-GB" sz="1200" u="none" strike="noStrike">
                          <a:effectLst/>
                        </a:rPr>
                        <a:t>fishing</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176503072"/>
                  </a:ext>
                </a:extLst>
              </a:tr>
              <a:tr h="203200">
                <a:tc>
                  <a:txBody>
                    <a:bodyPr/>
                    <a:lstStyle/>
                    <a:p>
                      <a:pPr algn="l" fontAlgn="b"/>
                      <a:r>
                        <a:rPr lang="en-GB" sz="1200" u="none" strike="noStrike" dirty="0">
                          <a:effectLst/>
                        </a:rPr>
                        <a:t>radishes</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51309641"/>
                  </a:ext>
                </a:extLst>
              </a:tr>
            </a:tbl>
          </a:graphicData>
        </a:graphic>
      </p:graphicFrame>
      <p:graphicFrame>
        <p:nvGraphicFramePr>
          <p:cNvPr id="11" name="Table 10">
            <a:extLst>
              <a:ext uri="{FF2B5EF4-FFF2-40B4-BE49-F238E27FC236}">
                <a16:creationId xmlns:a16="http://schemas.microsoft.com/office/drawing/2014/main" id="{871002B2-DF9C-EB9E-4351-A28C75E1080F}"/>
              </a:ext>
            </a:extLst>
          </p:cNvPr>
          <p:cNvGraphicFramePr>
            <a:graphicFrameLocks noGrp="1"/>
          </p:cNvGraphicFramePr>
          <p:nvPr/>
        </p:nvGraphicFramePr>
        <p:xfrm>
          <a:off x="4997835" y="2096248"/>
          <a:ext cx="972659" cy="4236085"/>
        </p:xfrm>
        <a:graphic>
          <a:graphicData uri="http://schemas.openxmlformats.org/drawingml/2006/table">
            <a:tbl>
              <a:tblPr>
                <a:tableStyleId>{5C22544A-7EE6-4342-B048-85BDC9FD1C3A}</a:tableStyleId>
              </a:tblPr>
              <a:tblGrid>
                <a:gridCol w="972659">
                  <a:extLst>
                    <a:ext uri="{9D8B030D-6E8A-4147-A177-3AD203B41FA5}">
                      <a16:colId xmlns:a16="http://schemas.microsoft.com/office/drawing/2014/main" val="1848615414"/>
                    </a:ext>
                  </a:extLst>
                </a:gridCol>
              </a:tblGrid>
              <a:tr h="203200">
                <a:tc>
                  <a:txBody>
                    <a:bodyPr/>
                    <a:lstStyle/>
                    <a:p>
                      <a:pPr algn="l" fontAlgn="b"/>
                      <a:r>
                        <a:rPr lang="en-GB" sz="1200" u="none" strike="noStrike">
                          <a:effectLst/>
                        </a:rPr>
                        <a:t>forsøkte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311560609"/>
                  </a:ext>
                </a:extLst>
              </a:tr>
              <a:tr h="203200">
                <a:tc>
                  <a:txBody>
                    <a:bodyPr/>
                    <a:lstStyle/>
                    <a:p>
                      <a:pPr algn="l" fontAlgn="b"/>
                      <a:r>
                        <a:rPr lang="en-GB" sz="1200" u="none" strike="noStrike">
                          <a:effectLst/>
                        </a:rPr>
                        <a:t>morsom</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51276310"/>
                  </a:ext>
                </a:extLst>
              </a:tr>
              <a:tr h="203200">
                <a:tc>
                  <a:txBody>
                    <a:bodyPr/>
                    <a:lstStyle/>
                    <a:p>
                      <a:pPr algn="l" fontAlgn="b"/>
                      <a:r>
                        <a:rPr lang="en-GB" sz="1200" u="none" strike="noStrike">
                          <a:effectLst/>
                        </a:rPr>
                        <a:t>årsaken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202193272"/>
                  </a:ext>
                </a:extLst>
              </a:tr>
              <a:tr h="203200">
                <a:tc>
                  <a:txBody>
                    <a:bodyPr/>
                    <a:lstStyle/>
                    <a:p>
                      <a:pPr algn="l" fontAlgn="b"/>
                      <a:r>
                        <a:rPr lang="en-GB" sz="1200" u="none" strike="noStrike">
                          <a:effectLst/>
                        </a:rPr>
                        <a:t>advarsel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653572731"/>
                  </a:ext>
                </a:extLst>
              </a:tr>
              <a:tr h="203200">
                <a:tc>
                  <a:txBody>
                    <a:bodyPr/>
                    <a:lstStyle/>
                    <a:p>
                      <a:pPr algn="l" fontAlgn="b"/>
                      <a:r>
                        <a:rPr lang="en-GB" sz="1200" u="none" strike="noStrike">
                          <a:effectLst/>
                        </a:rPr>
                        <a:t>person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551566972"/>
                  </a:ext>
                </a:extLst>
              </a:tr>
              <a:tr h="203200">
                <a:tc>
                  <a:txBody>
                    <a:bodyPr/>
                    <a:lstStyle/>
                    <a:p>
                      <a:pPr algn="l" fontAlgn="b"/>
                      <a:r>
                        <a:rPr lang="en-GB" sz="1200" u="none" strike="noStrike" dirty="0" err="1">
                          <a:effectLst/>
                        </a:rPr>
                        <a:t>personlig</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335551232"/>
                  </a:ext>
                </a:extLst>
              </a:tr>
              <a:tr h="203200">
                <a:tc>
                  <a:txBody>
                    <a:bodyPr/>
                    <a:lstStyle/>
                    <a:p>
                      <a:pPr algn="l" fontAlgn="b"/>
                      <a:r>
                        <a:rPr lang="en-GB" sz="1200" u="none" strike="noStrike">
                          <a:effectLst/>
                        </a:rPr>
                        <a:t>undersøker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99705808"/>
                  </a:ext>
                </a:extLst>
              </a:tr>
              <a:tr h="203200">
                <a:tc>
                  <a:txBody>
                    <a:bodyPr/>
                    <a:lstStyle/>
                    <a:p>
                      <a:pPr algn="l" fontAlgn="b"/>
                      <a:r>
                        <a:rPr lang="en-GB" sz="1200" u="none" strike="noStrike">
                          <a:effectLst/>
                        </a:rPr>
                        <a:t>forsøke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548284363"/>
                  </a:ext>
                </a:extLst>
              </a:tr>
              <a:tr h="203200">
                <a:tc>
                  <a:txBody>
                    <a:bodyPr/>
                    <a:lstStyle/>
                    <a:p>
                      <a:pPr algn="l" fontAlgn="b"/>
                      <a:r>
                        <a:rPr lang="en-GB" sz="1200" u="none" strike="noStrike">
                          <a:effectLst/>
                        </a:rPr>
                        <a:t>forsiden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027734196"/>
                  </a:ext>
                </a:extLst>
              </a:tr>
              <a:tr h="203200">
                <a:tc>
                  <a:txBody>
                    <a:bodyPr/>
                    <a:lstStyle/>
                    <a:p>
                      <a:pPr algn="l" fontAlgn="b"/>
                      <a:r>
                        <a:rPr lang="en-GB" sz="1200" u="none" strike="noStrike">
                          <a:effectLst/>
                        </a:rPr>
                        <a:t>oversett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844426278"/>
                  </a:ext>
                </a:extLst>
              </a:tr>
              <a:tr h="203200">
                <a:tc>
                  <a:txBody>
                    <a:bodyPr/>
                    <a:lstStyle/>
                    <a:p>
                      <a:pPr algn="l" fontAlgn="b"/>
                      <a:r>
                        <a:rPr lang="en-GB" sz="1200" u="none" strike="noStrike">
                          <a:effectLst/>
                        </a:rPr>
                        <a:t>advarselen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601288040"/>
                  </a:ext>
                </a:extLst>
              </a:tr>
              <a:tr h="203200">
                <a:tc>
                  <a:txBody>
                    <a:bodyPr/>
                    <a:lstStyle/>
                    <a:p>
                      <a:pPr algn="l" fontAlgn="b"/>
                      <a:r>
                        <a:rPr lang="en-GB" sz="1200" u="none" strike="noStrike">
                          <a:effectLst/>
                        </a:rPr>
                        <a:t>universell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416642904"/>
                  </a:ext>
                </a:extLst>
              </a:tr>
              <a:tr h="203200">
                <a:tc>
                  <a:txBody>
                    <a:bodyPr/>
                    <a:lstStyle/>
                    <a:p>
                      <a:pPr algn="l" fontAlgn="b"/>
                      <a:r>
                        <a:rPr lang="en-GB" sz="1200" u="none" strike="noStrike">
                          <a:effectLst/>
                        </a:rPr>
                        <a:t>diverse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947235870"/>
                  </a:ext>
                </a:extLst>
              </a:tr>
              <a:tr h="203200">
                <a:tc>
                  <a:txBody>
                    <a:bodyPr/>
                    <a:lstStyle/>
                    <a:p>
                      <a:pPr algn="l" fontAlgn="b"/>
                      <a:r>
                        <a:rPr lang="en-GB" sz="1200" u="none" strike="noStrike">
                          <a:effectLst/>
                        </a:rPr>
                        <a:t>oppførsel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15934135"/>
                  </a:ext>
                </a:extLst>
              </a:tr>
              <a:tr h="203200">
                <a:tc>
                  <a:txBody>
                    <a:bodyPr/>
                    <a:lstStyle/>
                    <a:p>
                      <a:pPr algn="l" fontAlgn="b"/>
                      <a:r>
                        <a:rPr lang="en-GB" sz="1200" u="none" strike="noStrike">
                          <a:effectLst/>
                        </a:rPr>
                        <a:t>forespørsel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90291805"/>
                  </a:ext>
                </a:extLst>
              </a:tr>
              <a:tr h="203200">
                <a:tc>
                  <a:txBody>
                    <a:bodyPr/>
                    <a:lstStyle/>
                    <a:p>
                      <a:pPr algn="l" fontAlgn="b"/>
                      <a:r>
                        <a:rPr lang="en-GB" sz="1200" u="none" strike="noStrike">
                          <a:effectLst/>
                        </a:rPr>
                        <a:t>forsamling</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210461030"/>
                  </a:ext>
                </a:extLst>
              </a:tr>
              <a:tr h="203200">
                <a:tc>
                  <a:txBody>
                    <a:bodyPr/>
                    <a:lstStyle/>
                    <a:p>
                      <a:pPr algn="l" fontAlgn="b"/>
                      <a:r>
                        <a:rPr lang="en-GB" sz="1200" u="none" strike="noStrike">
                          <a:effectLst/>
                        </a:rPr>
                        <a:t>kontroversiell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463090575"/>
                  </a:ext>
                </a:extLst>
              </a:tr>
              <a:tr h="203200">
                <a:tc>
                  <a:txBody>
                    <a:bodyPr/>
                    <a:lstStyle/>
                    <a:p>
                      <a:pPr algn="l" fontAlgn="b"/>
                      <a:r>
                        <a:rPr lang="en-GB" sz="1200" u="none" strike="noStrike">
                          <a:effectLst/>
                        </a:rPr>
                        <a:t>forsoning</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90150020"/>
                  </a:ext>
                </a:extLst>
              </a:tr>
              <a:tr h="203200">
                <a:tc>
                  <a:txBody>
                    <a:bodyPr/>
                    <a:lstStyle/>
                    <a:p>
                      <a:pPr algn="l" fontAlgn="b"/>
                      <a:r>
                        <a:rPr lang="en-GB" sz="1200" u="none" strike="noStrike">
                          <a:effectLst/>
                        </a:rPr>
                        <a:t>datterselskap</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194864780"/>
                  </a:ext>
                </a:extLst>
              </a:tr>
              <a:tr h="203200">
                <a:tc>
                  <a:txBody>
                    <a:bodyPr/>
                    <a:lstStyle/>
                    <a:p>
                      <a:pPr algn="l" fontAlgn="b"/>
                      <a:r>
                        <a:rPr lang="en-GB" sz="1200" u="none" strike="noStrike" dirty="0" err="1">
                          <a:effectLst/>
                        </a:rPr>
                        <a:t>motorsykkel</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773347867"/>
                  </a:ext>
                </a:extLst>
              </a:tr>
            </a:tbl>
          </a:graphicData>
        </a:graphic>
      </p:graphicFrame>
      <p:sp>
        <p:nvSpPr>
          <p:cNvPr id="12" name="Title 1">
            <a:extLst>
              <a:ext uri="{FF2B5EF4-FFF2-40B4-BE49-F238E27FC236}">
                <a16:creationId xmlns:a16="http://schemas.microsoft.com/office/drawing/2014/main" id="{F98904C1-E432-AEEE-D223-9D3752983AEA}"/>
              </a:ext>
            </a:extLst>
          </p:cNvPr>
          <p:cNvSpPr txBox="1">
            <a:spLocks/>
          </p:cNvSpPr>
          <p:nvPr/>
        </p:nvSpPr>
        <p:spPr>
          <a:xfrm>
            <a:off x="6588234" y="2315880"/>
            <a:ext cx="6061075" cy="1113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L" sz="2200" dirty="0">
                <a:latin typeface="Times" pitchFamily="2" charset="0"/>
              </a:rPr>
              <a:t>42 participants*20 words per phoneme =</a:t>
            </a:r>
          </a:p>
          <a:p>
            <a:r>
              <a:rPr lang="en-PL" sz="2200" b="1" dirty="0">
                <a:latin typeface="Times" pitchFamily="2" charset="0"/>
              </a:rPr>
              <a:t>840 tokens per language phoneme </a:t>
            </a:r>
            <a:r>
              <a:rPr lang="en-PL" sz="2200" dirty="0">
                <a:latin typeface="Times" pitchFamily="2" charset="0"/>
              </a:rPr>
              <a:t>(</a:t>
            </a:r>
            <a:r>
              <a:rPr lang="en-PL" sz="2000" dirty="0">
                <a:latin typeface="Times" pitchFamily="2" charset="0"/>
              </a:rPr>
              <a:t>/sz</a:t>
            </a:r>
            <a:r>
              <a:rPr lang="en-GB" sz="2000" dirty="0">
                <a:latin typeface="Times" pitchFamily="2" charset="0"/>
              </a:rPr>
              <a:t>/,/</a:t>
            </a:r>
            <a:r>
              <a:rPr lang="en-GB" sz="2000" u="none" strike="noStrike" dirty="0">
                <a:effectLst/>
                <a:latin typeface="Times" pitchFamily="2" charset="0"/>
              </a:rPr>
              <a:t>ʃ/,/</a:t>
            </a:r>
            <a:r>
              <a:rPr lang="en-GB" sz="2000" u="none" strike="noStrike" dirty="0" err="1">
                <a:effectLst/>
                <a:latin typeface="Times" pitchFamily="2" charset="0"/>
              </a:rPr>
              <a:t>rs</a:t>
            </a:r>
            <a:r>
              <a:rPr lang="en-PL" sz="2000" dirty="0">
                <a:latin typeface="Times" pitchFamily="2" charset="0"/>
              </a:rPr>
              <a:t>/)</a:t>
            </a:r>
            <a:endParaRPr lang="en-PL" sz="2200" dirty="0">
              <a:latin typeface="Times" pitchFamily="2" charset="0"/>
            </a:endParaRPr>
          </a:p>
        </p:txBody>
      </p:sp>
    </p:spTree>
    <p:extLst>
      <p:ext uri="{BB962C8B-B14F-4D97-AF65-F5344CB8AC3E}">
        <p14:creationId xmlns:p14="http://schemas.microsoft.com/office/powerpoint/2010/main" val="38576486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B4D7-0C84-A0A6-5D1A-16328AA300FC}"/>
              </a:ext>
            </a:extLst>
          </p:cNvPr>
          <p:cNvSpPr>
            <a:spLocks noGrp="1"/>
          </p:cNvSpPr>
          <p:nvPr>
            <p:ph type="title"/>
          </p:nvPr>
        </p:nvSpPr>
        <p:spPr/>
        <p:txBody>
          <a:bodyPr/>
          <a:lstStyle/>
          <a:p>
            <a:r>
              <a:rPr lang="en-GB" b="1" dirty="0">
                <a:latin typeface="Times" pitchFamily="2" charset="0"/>
              </a:rPr>
              <a:t>A</a:t>
            </a:r>
            <a:r>
              <a:rPr lang="en-PL" b="1" dirty="0">
                <a:latin typeface="Times" pitchFamily="2" charset="0"/>
              </a:rPr>
              <a:t>lveopalatal/palatal: /</a:t>
            </a:r>
            <a:r>
              <a:rPr lang="en-GB" b="1" dirty="0">
                <a:latin typeface="Times" pitchFamily="2" charset="0"/>
              </a:rPr>
              <a:t> </a:t>
            </a:r>
            <a:r>
              <a:rPr lang="en-GB" b="1" dirty="0" err="1">
                <a:latin typeface="Times" pitchFamily="2" charset="0"/>
              </a:rPr>
              <a:t>ɕ</a:t>
            </a:r>
            <a:r>
              <a:rPr lang="en-GB" sz="4400" b="1" u="none" strike="noStrike" dirty="0" err="1">
                <a:effectLst/>
                <a:latin typeface="Times" pitchFamily="2" charset="0"/>
              </a:rPr>
              <a:t>~sj~skj~kj</a:t>
            </a:r>
            <a:r>
              <a:rPr lang="en-PL" b="1" dirty="0">
                <a:latin typeface="Times" pitchFamily="2" charset="0"/>
              </a:rPr>
              <a:t> /</a:t>
            </a:r>
          </a:p>
        </p:txBody>
      </p:sp>
      <p:sp>
        <p:nvSpPr>
          <p:cNvPr id="6" name="Content Placeholder 2">
            <a:extLst>
              <a:ext uri="{FF2B5EF4-FFF2-40B4-BE49-F238E27FC236}">
                <a16:creationId xmlns:a16="http://schemas.microsoft.com/office/drawing/2014/main" id="{161B4307-D2AB-28FC-03BE-B6FFD0893C72}"/>
              </a:ext>
            </a:extLst>
          </p:cNvPr>
          <p:cNvSpPr>
            <a:spLocks noGrp="1"/>
          </p:cNvSpPr>
          <p:nvPr>
            <p:ph idx="1"/>
          </p:nvPr>
        </p:nvSpPr>
        <p:spPr>
          <a:xfrm>
            <a:off x="2146077" y="1595723"/>
            <a:ext cx="941369" cy="579952"/>
          </a:xfrm>
        </p:spPr>
        <p:txBody>
          <a:bodyPr/>
          <a:lstStyle/>
          <a:p>
            <a:pPr marL="0" indent="0">
              <a:buNone/>
            </a:pPr>
            <a:r>
              <a:rPr lang="en-PL" dirty="0"/>
              <a:t>L1PL</a:t>
            </a:r>
          </a:p>
          <a:p>
            <a:endParaRPr lang="en-PL" dirty="0"/>
          </a:p>
        </p:txBody>
      </p:sp>
      <p:sp>
        <p:nvSpPr>
          <p:cNvPr id="7" name="Content Placeholder 2">
            <a:extLst>
              <a:ext uri="{FF2B5EF4-FFF2-40B4-BE49-F238E27FC236}">
                <a16:creationId xmlns:a16="http://schemas.microsoft.com/office/drawing/2014/main" id="{23B55F00-B38D-8D69-E64A-50B248B537D5}"/>
              </a:ext>
            </a:extLst>
          </p:cNvPr>
          <p:cNvSpPr txBox="1">
            <a:spLocks/>
          </p:cNvSpPr>
          <p:nvPr/>
        </p:nvSpPr>
        <p:spPr>
          <a:xfrm>
            <a:off x="3547339" y="1595723"/>
            <a:ext cx="1079500" cy="579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L" dirty="0"/>
              <a:t>L2EN</a:t>
            </a:r>
          </a:p>
          <a:p>
            <a:endParaRPr lang="en-PL" dirty="0"/>
          </a:p>
        </p:txBody>
      </p:sp>
      <p:sp>
        <p:nvSpPr>
          <p:cNvPr id="9" name="Content Placeholder 2">
            <a:extLst>
              <a:ext uri="{FF2B5EF4-FFF2-40B4-BE49-F238E27FC236}">
                <a16:creationId xmlns:a16="http://schemas.microsoft.com/office/drawing/2014/main" id="{3501525F-32F8-CEAE-D48A-C4340C7F9DC9}"/>
              </a:ext>
            </a:extLst>
          </p:cNvPr>
          <p:cNvSpPr txBox="1">
            <a:spLocks/>
          </p:cNvSpPr>
          <p:nvPr/>
        </p:nvSpPr>
        <p:spPr>
          <a:xfrm>
            <a:off x="4944046" y="1595723"/>
            <a:ext cx="1104900" cy="57995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L" dirty="0"/>
              <a:t>L3NO</a:t>
            </a:r>
          </a:p>
          <a:p>
            <a:endParaRPr lang="en-PL" dirty="0"/>
          </a:p>
        </p:txBody>
      </p:sp>
      <p:graphicFrame>
        <p:nvGraphicFramePr>
          <p:cNvPr id="5" name="Table 4">
            <a:extLst>
              <a:ext uri="{FF2B5EF4-FFF2-40B4-BE49-F238E27FC236}">
                <a16:creationId xmlns:a16="http://schemas.microsoft.com/office/drawing/2014/main" id="{9029E2F0-9CFC-B8F4-6106-E205E593C158}"/>
              </a:ext>
            </a:extLst>
          </p:cNvPr>
          <p:cNvGraphicFramePr>
            <a:graphicFrameLocks noGrp="1"/>
          </p:cNvGraphicFramePr>
          <p:nvPr/>
        </p:nvGraphicFramePr>
        <p:xfrm>
          <a:off x="2166550" y="2096247"/>
          <a:ext cx="1079500" cy="4236085"/>
        </p:xfrm>
        <a:graphic>
          <a:graphicData uri="http://schemas.openxmlformats.org/drawingml/2006/table">
            <a:tbl>
              <a:tblPr>
                <a:tableStyleId>{5C22544A-7EE6-4342-B048-85BDC9FD1C3A}</a:tableStyleId>
              </a:tblPr>
              <a:tblGrid>
                <a:gridCol w="1079500">
                  <a:extLst>
                    <a:ext uri="{9D8B030D-6E8A-4147-A177-3AD203B41FA5}">
                      <a16:colId xmlns:a16="http://schemas.microsoft.com/office/drawing/2014/main" val="3466292492"/>
                    </a:ext>
                  </a:extLst>
                </a:gridCol>
              </a:tblGrid>
              <a:tr h="203200">
                <a:tc>
                  <a:txBody>
                    <a:bodyPr/>
                    <a:lstStyle/>
                    <a:p>
                      <a:pPr algn="l" fontAlgn="b"/>
                      <a:r>
                        <a:rPr lang="en-GB" sz="1200" u="none" strike="noStrike">
                          <a:effectLst/>
                        </a:rPr>
                        <a:t>prosi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474924060"/>
                  </a:ext>
                </a:extLst>
              </a:tr>
              <a:tr h="203200">
                <a:tc>
                  <a:txBody>
                    <a:bodyPr/>
                    <a:lstStyle/>
                    <a:p>
                      <a:pPr algn="l" fontAlgn="b"/>
                      <a:r>
                        <a:rPr lang="en-GB" sz="1200" u="none" strike="noStrike">
                          <a:effectLst/>
                        </a:rPr>
                        <a:t>musi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828917689"/>
                  </a:ext>
                </a:extLst>
              </a:tr>
              <a:tr h="203200">
                <a:tc>
                  <a:txBody>
                    <a:bodyPr/>
                    <a:lstStyle/>
                    <a:p>
                      <a:pPr algn="l" fontAlgn="b"/>
                      <a:r>
                        <a:rPr lang="en-GB" sz="1200" u="none" strike="noStrike">
                          <a:effectLst/>
                        </a:rPr>
                        <a:t>niesie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58077479"/>
                  </a:ext>
                </a:extLst>
              </a:tr>
              <a:tr h="203200">
                <a:tc>
                  <a:txBody>
                    <a:bodyPr/>
                    <a:lstStyle/>
                    <a:p>
                      <a:pPr algn="l" fontAlgn="b"/>
                      <a:r>
                        <a:rPr lang="en-GB" sz="1200" u="none" strike="noStrike" dirty="0" err="1">
                          <a:effectLst/>
                        </a:rPr>
                        <a:t>misia</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0753374"/>
                  </a:ext>
                </a:extLst>
              </a:tr>
              <a:tr h="203200">
                <a:tc>
                  <a:txBody>
                    <a:bodyPr/>
                    <a:lstStyle/>
                    <a:p>
                      <a:pPr algn="l" fontAlgn="b"/>
                      <a:r>
                        <a:rPr lang="en-GB" sz="1200" u="none" strike="noStrike">
                          <a:effectLst/>
                        </a:rPr>
                        <a:t>dzisiaj</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137362047"/>
                  </a:ext>
                </a:extLst>
              </a:tr>
              <a:tr h="203200">
                <a:tc>
                  <a:txBody>
                    <a:bodyPr/>
                    <a:lstStyle/>
                    <a:p>
                      <a:pPr algn="l" fontAlgn="b"/>
                      <a:r>
                        <a:rPr lang="en-GB" sz="1200" u="none" strike="noStrike">
                          <a:effectLst/>
                        </a:rPr>
                        <a:t>lesie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435909730"/>
                  </a:ext>
                </a:extLst>
              </a:tr>
              <a:tr h="203200">
                <a:tc>
                  <a:txBody>
                    <a:bodyPr/>
                    <a:lstStyle/>
                    <a:p>
                      <a:pPr algn="l" fontAlgn="b"/>
                      <a:r>
                        <a:rPr lang="en-GB" sz="1200" u="none" strike="noStrike">
                          <a:effectLst/>
                        </a:rPr>
                        <a:t>wisi</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252829565"/>
                  </a:ext>
                </a:extLst>
              </a:tr>
              <a:tr h="203200">
                <a:tc>
                  <a:txBody>
                    <a:bodyPr/>
                    <a:lstStyle/>
                    <a:p>
                      <a:pPr algn="l" fontAlgn="b"/>
                      <a:r>
                        <a:rPr lang="en-GB" sz="1200" u="none" strike="noStrike">
                          <a:effectLst/>
                        </a:rPr>
                        <a:t>miesiącu</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767055756"/>
                  </a:ext>
                </a:extLst>
              </a:tr>
              <a:tr h="203200">
                <a:tc>
                  <a:txBody>
                    <a:bodyPr/>
                    <a:lstStyle/>
                    <a:p>
                      <a:pPr algn="l" fontAlgn="b"/>
                      <a:r>
                        <a:rPr lang="en-GB" sz="1200" u="none" strike="noStrike">
                          <a:effectLst/>
                        </a:rPr>
                        <a:t>tysiące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802367128"/>
                  </a:ext>
                </a:extLst>
              </a:tr>
              <a:tr h="203200">
                <a:tc>
                  <a:txBody>
                    <a:bodyPr/>
                    <a:lstStyle/>
                    <a:p>
                      <a:pPr algn="l" fontAlgn="b"/>
                      <a:r>
                        <a:rPr lang="en-GB" sz="1200" u="none" strike="noStrike">
                          <a:effectLst/>
                        </a:rPr>
                        <a:t>przysięga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117973486"/>
                  </a:ext>
                </a:extLst>
              </a:tr>
              <a:tr h="203200">
                <a:tc>
                  <a:txBody>
                    <a:bodyPr/>
                    <a:lstStyle/>
                    <a:p>
                      <a:pPr algn="l" fontAlgn="b"/>
                      <a:r>
                        <a:rPr lang="en-GB" sz="1200" u="none" strike="noStrike">
                          <a:effectLst/>
                        </a:rPr>
                        <a:t>posiada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831682468"/>
                  </a:ext>
                </a:extLst>
              </a:tr>
              <a:tr h="203200">
                <a:tc>
                  <a:txBody>
                    <a:bodyPr/>
                    <a:lstStyle/>
                    <a:p>
                      <a:pPr algn="l" fontAlgn="b"/>
                      <a:r>
                        <a:rPr lang="en-GB" sz="1200" u="none" strike="noStrike">
                          <a:effectLst/>
                        </a:rPr>
                        <a:t>siedemdziesiąt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479132465"/>
                  </a:ext>
                </a:extLst>
              </a:tr>
              <a:tr h="203200">
                <a:tc>
                  <a:txBody>
                    <a:bodyPr/>
                    <a:lstStyle/>
                    <a:p>
                      <a:pPr algn="l" fontAlgn="b"/>
                      <a:r>
                        <a:rPr lang="en-GB" sz="1200" u="none" strike="noStrike">
                          <a:effectLst/>
                        </a:rPr>
                        <a:t>osiem</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688380876"/>
                  </a:ext>
                </a:extLst>
              </a:tr>
              <a:tr h="203200">
                <a:tc>
                  <a:txBody>
                    <a:bodyPr/>
                    <a:lstStyle/>
                    <a:p>
                      <a:pPr algn="l" fontAlgn="b"/>
                      <a:r>
                        <a:rPr lang="en-GB" sz="1200" u="none" strike="noStrike">
                          <a:effectLst/>
                        </a:rPr>
                        <a:t>zasiada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535562262"/>
                  </a:ext>
                </a:extLst>
              </a:tr>
              <a:tr h="203200">
                <a:tc>
                  <a:txBody>
                    <a:bodyPr/>
                    <a:lstStyle/>
                    <a:p>
                      <a:pPr algn="l" fontAlgn="b"/>
                      <a:r>
                        <a:rPr lang="en-GB" sz="1200" u="none" strike="noStrike">
                          <a:effectLst/>
                        </a:rPr>
                        <a:t>kasie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825402052"/>
                  </a:ext>
                </a:extLst>
              </a:tr>
              <a:tr h="203200">
                <a:tc>
                  <a:txBody>
                    <a:bodyPr/>
                    <a:lstStyle/>
                    <a:p>
                      <a:pPr algn="l" fontAlgn="b"/>
                      <a:r>
                        <a:rPr lang="en-GB" sz="1200" u="none" strike="noStrike">
                          <a:effectLst/>
                        </a:rPr>
                        <a:t>zasięg</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6172641"/>
                  </a:ext>
                </a:extLst>
              </a:tr>
              <a:tr h="203200">
                <a:tc>
                  <a:txBody>
                    <a:bodyPr/>
                    <a:lstStyle/>
                    <a:p>
                      <a:pPr algn="l" fontAlgn="b"/>
                      <a:r>
                        <a:rPr lang="en-GB" sz="1200" u="none" strike="noStrike">
                          <a:effectLst/>
                        </a:rPr>
                        <a:t>zasilacz</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514815205"/>
                  </a:ext>
                </a:extLst>
              </a:tr>
              <a:tr h="203200">
                <a:tc>
                  <a:txBody>
                    <a:bodyPr/>
                    <a:lstStyle/>
                    <a:p>
                      <a:pPr algn="l" fontAlgn="b"/>
                      <a:r>
                        <a:rPr lang="en-GB" sz="1200" u="none" strike="noStrike">
                          <a:effectLst/>
                        </a:rPr>
                        <a:t>tatusia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15121274"/>
                  </a:ext>
                </a:extLst>
              </a:tr>
              <a:tr h="203200">
                <a:tc>
                  <a:txBody>
                    <a:bodyPr/>
                    <a:lstStyle/>
                    <a:p>
                      <a:pPr algn="l" fontAlgn="b"/>
                      <a:r>
                        <a:rPr lang="en-GB" sz="1200" u="none" strike="noStrike">
                          <a:effectLst/>
                        </a:rPr>
                        <a:t>wysiada</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481190528"/>
                  </a:ext>
                </a:extLst>
              </a:tr>
              <a:tr h="203200">
                <a:tc>
                  <a:txBody>
                    <a:bodyPr/>
                    <a:lstStyle/>
                    <a:p>
                      <a:pPr algn="l" fontAlgn="b"/>
                      <a:r>
                        <a:rPr lang="en-GB" sz="1200" u="none" strike="noStrike" dirty="0" err="1">
                          <a:effectLst/>
                        </a:rPr>
                        <a:t>ogłosił</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948579972"/>
                  </a:ext>
                </a:extLst>
              </a:tr>
            </a:tbl>
          </a:graphicData>
        </a:graphic>
      </p:graphicFrame>
      <p:graphicFrame>
        <p:nvGraphicFramePr>
          <p:cNvPr id="10" name="Table 9">
            <a:extLst>
              <a:ext uri="{FF2B5EF4-FFF2-40B4-BE49-F238E27FC236}">
                <a16:creationId xmlns:a16="http://schemas.microsoft.com/office/drawing/2014/main" id="{7C44B15E-5D95-E019-DFF0-218C8F40C3B2}"/>
              </a:ext>
            </a:extLst>
          </p:cNvPr>
          <p:cNvGraphicFramePr>
            <a:graphicFrameLocks noGrp="1"/>
          </p:cNvGraphicFramePr>
          <p:nvPr/>
        </p:nvGraphicFramePr>
        <p:xfrm>
          <a:off x="7545379" y="2096247"/>
          <a:ext cx="1104900" cy="40640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1072872586"/>
                    </a:ext>
                  </a:extLst>
                </a:gridCol>
              </a:tblGrid>
              <a:tr h="203200">
                <a:tc>
                  <a:txBody>
                    <a:bodyPr/>
                    <a:lstStyle/>
                    <a:p>
                      <a:pPr algn="l" fontAlgn="b"/>
                      <a:r>
                        <a:rPr lang="en-GB" sz="1200" u="none" strike="noStrike" dirty="0" err="1">
                          <a:effectLst/>
                        </a:rPr>
                        <a:t>kjøkkenet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522847111"/>
                  </a:ext>
                </a:extLst>
              </a:tr>
              <a:tr h="203200">
                <a:tc>
                  <a:txBody>
                    <a:bodyPr/>
                    <a:lstStyle/>
                    <a:p>
                      <a:pPr algn="l" fontAlgn="b"/>
                      <a:r>
                        <a:rPr lang="en-GB" sz="1200" u="none" strike="noStrike" dirty="0" err="1">
                          <a:effectLst/>
                        </a:rPr>
                        <a:t>kjøpe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4127540854"/>
                  </a:ext>
                </a:extLst>
              </a:tr>
              <a:tr h="203200">
                <a:tc>
                  <a:txBody>
                    <a:bodyPr/>
                    <a:lstStyle/>
                    <a:p>
                      <a:pPr algn="l" fontAlgn="b"/>
                      <a:r>
                        <a:rPr lang="en-GB" sz="1200" u="none" strike="noStrike" dirty="0" err="1">
                          <a:effectLst/>
                        </a:rPr>
                        <a:t>ukjent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699111117"/>
                  </a:ext>
                </a:extLst>
              </a:tr>
              <a:tr h="203200">
                <a:tc>
                  <a:txBody>
                    <a:bodyPr/>
                    <a:lstStyle/>
                    <a:p>
                      <a:pPr algn="l" fontAlgn="b"/>
                      <a:r>
                        <a:rPr lang="en-GB" sz="1200" u="none" strike="noStrike">
                          <a:effectLst/>
                        </a:rPr>
                        <a:t>kjøtt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123894380"/>
                  </a:ext>
                </a:extLst>
              </a:tr>
              <a:tr h="203200">
                <a:tc>
                  <a:txBody>
                    <a:bodyPr/>
                    <a:lstStyle/>
                    <a:p>
                      <a:pPr algn="l" fontAlgn="b"/>
                      <a:r>
                        <a:rPr lang="en-GB" sz="1200" u="none" strike="noStrike">
                          <a:effectLst/>
                        </a:rPr>
                        <a:t>kjeppen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673883233"/>
                  </a:ext>
                </a:extLst>
              </a:tr>
              <a:tr h="203200">
                <a:tc>
                  <a:txBody>
                    <a:bodyPr/>
                    <a:lstStyle/>
                    <a:p>
                      <a:pPr algn="l" fontAlgn="b"/>
                      <a:r>
                        <a:rPr lang="en-GB" sz="1200" u="none" strike="noStrike">
                          <a:effectLst/>
                        </a:rPr>
                        <a:t>bekjente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756590300"/>
                  </a:ext>
                </a:extLst>
              </a:tr>
              <a:tr h="203200">
                <a:tc>
                  <a:txBody>
                    <a:bodyPr/>
                    <a:lstStyle/>
                    <a:p>
                      <a:pPr algn="l" fontAlgn="b"/>
                      <a:r>
                        <a:rPr lang="en-GB" sz="1200" u="none" strike="noStrike">
                          <a:effectLst/>
                        </a:rPr>
                        <a:t>kjøpesenteret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922815273"/>
                  </a:ext>
                </a:extLst>
              </a:tr>
              <a:tr h="203200">
                <a:tc>
                  <a:txBody>
                    <a:bodyPr/>
                    <a:lstStyle/>
                    <a:p>
                      <a:pPr algn="l" fontAlgn="b"/>
                      <a:r>
                        <a:rPr lang="en-GB" sz="1200" u="none" strike="noStrike">
                          <a:effectLst/>
                        </a:rPr>
                        <a:t>kjører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113787157"/>
                  </a:ext>
                </a:extLst>
              </a:tr>
              <a:tr h="203200">
                <a:tc>
                  <a:txBody>
                    <a:bodyPr/>
                    <a:lstStyle/>
                    <a:p>
                      <a:pPr algn="l" fontAlgn="b"/>
                      <a:r>
                        <a:rPr lang="en-GB" sz="1200" u="none" strike="noStrike">
                          <a:effectLst/>
                        </a:rPr>
                        <a:t>kjenner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692602464"/>
                  </a:ext>
                </a:extLst>
              </a:tr>
              <a:tr h="203200">
                <a:tc>
                  <a:txBody>
                    <a:bodyPr/>
                    <a:lstStyle/>
                    <a:p>
                      <a:pPr algn="l" fontAlgn="b"/>
                      <a:r>
                        <a:rPr lang="en-GB" sz="1200" u="none" strike="noStrike">
                          <a:effectLst/>
                        </a:rPr>
                        <a:t>kjelleren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741659821"/>
                  </a:ext>
                </a:extLst>
              </a:tr>
              <a:tr h="203200">
                <a:tc>
                  <a:txBody>
                    <a:bodyPr/>
                    <a:lstStyle/>
                    <a:p>
                      <a:pPr algn="l" fontAlgn="b"/>
                      <a:r>
                        <a:rPr lang="en-GB" sz="1200" u="none" strike="noStrike">
                          <a:effectLst/>
                        </a:rPr>
                        <a:t>kjekke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638575441"/>
                  </a:ext>
                </a:extLst>
              </a:tr>
              <a:tr h="203200">
                <a:tc>
                  <a:txBody>
                    <a:bodyPr/>
                    <a:lstStyle/>
                    <a:p>
                      <a:pPr algn="l" fontAlgn="b"/>
                      <a:r>
                        <a:rPr lang="en-GB" sz="1200" u="none" strike="noStrike">
                          <a:effectLst/>
                        </a:rPr>
                        <a:t>kjære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181949308"/>
                  </a:ext>
                </a:extLst>
              </a:tr>
              <a:tr h="203200">
                <a:tc>
                  <a:txBody>
                    <a:bodyPr/>
                    <a:lstStyle/>
                    <a:p>
                      <a:pPr algn="l" fontAlgn="b"/>
                      <a:r>
                        <a:rPr lang="en-GB" sz="1200" u="none" strike="noStrike">
                          <a:effectLst/>
                        </a:rPr>
                        <a:t>kjolen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775982160"/>
                  </a:ext>
                </a:extLst>
              </a:tr>
              <a:tr h="203200">
                <a:tc>
                  <a:txBody>
                    <a:bodyPr/>
                    <a:lstStyle/>
                    <a:p>
                      <a:pPr algn="l" fontAlgn="b"/>
                      <a:r>
                        <a:rPr lang="en-GB" sz="1200" u="none" strike="noStrike">
                          <a:effectLst/>
                        </a:rPr>
                        <a:t>bekjempe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005085766"/>
                  </a:ext>
                </a:extLst>
              </a:tr>
              <a:tr h="203200">
                <a:tc>
                  <a:txBody>
                    <a:bodyPr/>
                    <a:lstStyle/>
                    <a:p>
                      <a:pPr algn="l" fontAlgn="b"/>
                      <a:r>
                        <a:rPr lang="en-GB" sz="1200" u="none" strike="noStrike">
                          <a:effectLst/>
                        </a:rPr>
                        <a:t>kjennelsen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4233066"/>
                  </a:ext>
                </a:extLst>
              </a:tr>
              <a:tr h="203200">
                <a:tc>
                  <a:txBody>
                    <a:bodyPr/>
                    <a:lstStyle/>
                    <a:p>
                      <a:pPr algn="l" fontAlgn="b"/>
                      <a:r>
                        <a:rPr lang="en-GB" sz="1200" u="none" strike="noStrike">
                          <a:effectLst/>
                        </a:rPr>
                        <a:t>kjedelige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4058652937"/>
                  </a:ext>
                </a:extLst>
              </a:tr>
              <a:tr h="203200">
                <a:tc>
                  <a:txBody>
                    <a:bodyPr/>
                    <a:lstStyle/>
                    <a:p>
                      <a:pPr algn="l" fontAlgn="b"/>
                      <a:r>
                        <a:rPr lang="en-GB" sz="1200" u="none" strike="noStrike">
                          <a:effectLst/>
                        </a:rPr>
                        <a:t>eplekjerner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08222539"/>
                  </a:ext>
                </a:extLst>
              </a:tr>
              <a:tr h="203200">
                <a:tc>
                  <a:txBody>
                    <a:bodyPr/>
                    <a:lstStyle/>
                    <a:p>
                      <a:pPr algn="l" fontAlgn="b"/>
                      <a:r>
                        <a:rPr lang="en-GB" sz="1200" u="none" strike="noStrike">
                          <a:effectLst/>
                        </a:rPr>
                        <a:t>kjase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3500145157"/>
                  </a:ext>
                </a:extLst>
              </a:tr>
              <a:tr h="203200">
                <a:tc>
                  <a:txBody>
                    <a:bodyPr/>
                    <a:lstStyle/>
                    <a:p>
                      <a:pPr algn="l" fontAlgn="b"/>
                      <a:r>
                        <a:rPr lang="en-GB" sz="1200" u="none" strike="noStrike">
                          <a:effectLst/>
                        </a:rPr>
                        <a:t>kjøle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485806813"/>
                  </a:ext>
                </a:extLst>
              </a:tr>
              <a:tr h="203200">
                <a:tc>
                  <a:txBody>
                    <a:bodyPr/>
                    <a:lstStyle/>
                    <a:p>
                      <a:pPr algn="l" fontAlgn="b"/>
                      <a:r>
                        <a:rPr lang="en-GB" sz="1200" u="none" strike="noStrike" dirty="0" err="1">
                          <a:effectLst/>
                        </a:rPr>
                        <a:t>kjede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750720600"/>
                  </a:ext>
                </a:extLst>
              </a:tr>
            </a:tbl>
          </a:graphicData>
        </a:graphic>
      </p:graphicFrame>
      <p:graphicFrame>
        <p:nvGraphicFramePr>
          <p:cNvPr id="11" name="Table 10">
            <a:extLst>
              <a:ext uri="{FF2B5EF4-FFF2-40B4-BE49-F238E27FC236}">
                <a16:creationId xmlns:a16="http://schemas.microsoft.com/office/drawing/2014/main" id="{082BB947-C4C7-83BA-0C09-D32D72AC6114}"/>
              </a:ext>
            </a:extLst>
          </p:cNvPr>
          <p:cNvGraphicFramePr>
            <a:graphicFrameLocks noGrp="1"/>
          </p:cNvGraphicFramePr>
          <p:nvPr/>
        </p:nvGraphicFramePr>
        <p:xfrm>
          <a:off x="5086732" y="2096247"/>
          <a:ext cx="1104900" cy="40640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3890487448"/>
                    </a:ext>
                  </a:extLst>
                </a:gridCol>
              </a:tblGrid>
              <a:tr h="203200">
                <a:tc>
                  <a:txBody>
                    <a:bodyPr/>
                    <a:lstStyle/>
                    <a:p>
                      <a:pPr algn="l" fontAlgn="b"/>
                      <a:r>
                        <a:rPr lang="en-GB" sz="1200" u="none" strike="noStrike">
                          <a:effectLst/>
                        </a:rPr>
                        <a:t>situasjoner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200387076"/>
                  </a:ext>
                </a:extLst>
              </a:tr>
              <a:tr h="203200">
                <a:tc>
                  <a:txBody>
                    <a:bodyPr/>
                    <a:lstStyle/>
                    <a:p>
                      <a:pPr algn="l" fontAlgn="b"/>
                      <a:r>
                        <a:rPr lang="en-GB" sz="1200" u="none" strike="noStrike">
                          <a:effectLst/>
                        </a:rPr>
                        <a:t>stasjonen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981021959"/>
                  </a:ext>
                </a:extLst>
              </a:tr>
              <a:tr h="203200">
                <a:tc>
                  <a:txBody>
                    <a:bodyPr/>
                    <a:lstStyle/>
                    <a:p>
                      <a:pPr algn="l" fontAlgn="b"/>
                      <a:r>
                        <a:rPr lang="en-GB" sz="1200" u="none" strike="noStrike">
                          <a:effectLst/>
                        </a:rPr>
                        <a:t>drosje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123907378"/>
                  </a:ext>
                </a:extLst>
              </a:tr>
              <a:tr h="203200">
                <a:tc>
                  <a:txBody>
                    <a:bodyPr/>
                    <a:lstStyle/>
                    <a:p>
                      <a:pPr algn="l" fontAlgn="b"/>
                      <a:r>
                        <a:rPr lang="en-GB" sz="1200" u="none" strike="noStrike" dirty="0" err="1">
                          <a:effectLst/>
                        </a:rPr>
                        <a:t>etasje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194963974"/>
                  </a:ext>
                </a:extLst>
              </a:tr>
              <a:tr h="203200">
                <a:tc>
                  <a:txBody>
                    <a:bodyPr/>
                    <a:lstStyle/>
                    <a:p>
                      <a:pPr algn="l" fontAlgn="b"/>
                      <a:r>
                        <a:rPr lang="en-GB" sz="1200" u="none" strike="noStrike" dirty="0" err="1">
                          <a:effectLst/>
                        </a:rPr>
                        <a:t>prosjektet</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079604270"/>
                  </a:ext>
                </a:extLst>
              </a:tr>
              <a:tr h="203200">
                <a:tc>
                  <a:txBody>
                    <a:bodyPr/>
                    <a:lstStyle/>
                    <a:p>
                      <a:pPr algn="l" fontAlgn="b"/>
                      <a:r>
                        <a:rPr lang="en-GB" sz="1200" u="none" strike="noStrike">
                          <a:effectLst/>
                        </a:rPr>
                        <a:t>internasjonale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734003609"/>
                  </a:ext>
                </a:extLst>
              </a:tr>
              <a:tr h="203200">
                <a:tc>
                  <a:txBody>
                    <a:bodyPr/>
                    <a:lstStyle/>
                    <a:p>
                      <a:pPr algn="l" fontAlgn="b"/>
                      <a:r>
                        <a:rPr lang="en-GB" sz="1200" u="none" strike="noStrike">
                          <a:effectLst/>
                        </a:rPr>
                        <a:t>sjanser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842945265"/>
                  </a:ext>
                </a:extLst>
              </a:tr>
              <a:tr h="203200">
                <a:tc>
                  <a:txBody>
                    <a:bodyPr/>
                    <a:lstStyle/>
                    <a:p>
                      <a:pPr algn="l" fontAlgn="b"/>
                      <a:r>
                        <a:rPr lang="en-GB" sz="1200" u="none" strike="noStrike">
                          <a:effectLst/>
                        </a:rPr>
                        <a:t>diskusjon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285088213"/>
                  </a:ext>
                </a:extLst>
              </a:tr>
              <a:tr h="203200">
                <a:tc>
                  <a:txBody>
                    <a:bodyPr/>
                    <a:lstStyle/>
                    <a:p>
                      <a:pPr algn="l" fontAlgn="b"/>
                      <a:r>
                        <a:rPr lang="en-GB" sz="1200" u="none" strike="noStrike">
                          <a:effectLst/>
                        </a:rPr>
                        <a:t>imitasjon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889168340"/>
                  </a:ext>
                </a:extLst>
              </a:tr>
              <a:tr h="203200">
                <a:tc>
                  <a:txBody>
                    <a:bodyPr/>
                    <a:lstStyle/>
                    <a:p>
                      <a:pPr algn="l" fontAlgn="b"/>
                      <a:r>
                        <a:rPr lang="en-GB" sz="1200" u="none" strike="noStrike">
                          <a:effectLst/>
                        </a:rPr>
                        <a:t>depresjon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259695252"/>
                  </a:ext>
                </a:extLst>
              </a:tr>
              <a:tr h="203200">
                <a:tc>
                  <a:txBody>
                    <a:bodyPr/>
                    <a:lstStyle/>
                    <a:p>
                      <a:pPr algn="l" fontAlgn="b"/>
                      <a:r>
                        <a:rPr lang="en-GB" sz="1200" u="none" strike="noStrike">
                          <a:effectLst/>
                        </a:rPr>
                        <a:t>kognisjon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245503993"/>
                  </a:ext>
                </a:extLst>
              </a:tr>
              <a:tr h="203200">
                <a:tc>
                  <a:txBody>
                    <a:bodyPr/>
                    <a:lstStyle/>
                    <a:p>
                      <a:pPr algn="l" fontAlgn="b"/>
                      <a:r>
                        <a:rPr lang="en-GB" sz="1200" u="none" strike="noStrike">
                          <a:effectLst/>
                        </a:rPr>
                        <a:t>garasjen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000577722"/>
                  </a:ext>
                </a:extLst>
              </a:tr>
              <a:tr h="203200">
                <a:tc>
                  <a:txBody>
                    <a:bodyPr/>
                    <a:lstStyle/>
                    <a:p>
                      <a:pPr algn="l" fontAlgn="b"/>
                      <a:r>
                        <a:rPr lang="en-GB" sz="1200" u="none" strike="noStrike">
                          <a:effectLst/>
                        </a:rPr>
                        <a:t>passasjerer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513930082"/>
                  </a:ext>
                </a:extLst>
              </a:tr>
              <a:tr h="203200">
                <a:tc>
                  <a:txBody>
                    <a:bodyPr/>
                    <a:lstStyle/>
                    <a:p>
                      <a:pPr algn="l" fontAlgn="b"/>
                      <a:r>
                        <a:rPr lang="en-GB" sz="1200" u="none" strike="noStrike">
                          <a:effectLst/>
                        </a:rPr>
                        <a:t>sjanse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2521341077"/>
                  </a:ext>
                </a:extLst>
              </a:tr>
              <a:tr h="203200">
                <a:tc>
                  <a:txBody>
                    <a:bodyPr/>
                    <a:lstStyle/>
                    <a:p>
                      <a:pPr algn="l" fontAlgn="b"/>
                      <a:r>
                        <a:rPr lang="en-GB" sz="1200" u="none" strike="noStrike">
                          <a:effectLst/>
                        </a:rPr>
                        <a:t>sjefen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4240136398"/>
                  </a:ext>
                </a:extLst>
              </a:tr>
              <a:tr h="203200">
                <a:tc>
                  <a:txBody>
                    <a:bodyPr/>
                    <a:lstStyle/>
                    <a:p>
                      <a:pPr algn="l" fontAlgn="b"/>
                      <a:r>
                        <a:rPr lang="en-GB" sz="1200" u="none" strike="noStrike">
                          <a:effectLst/>
                        </a:rPr>
                        <a:t>sjelers</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333408807"/>
                  </a:ext>
                </a:extLst>
              </a:tr>
              <a:tr h="203200">
                <a:tc>
                  <a:txBody>
                    <a:bodyPr/>
                    <a:lstStyle/>
                    <a:p>
                      <a:pPr algn="l" fontAlgn="b"/>
                      <a:r>
                        <a:rPr lang="en-GB" sz="1200" u="none" strike="noStrike">
                          <a:effectLst/>
                        </a:rPr>
                        <a:t>sjøen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622924366"/>
                  </a:ext>
                </a:extLst>
              </a:tr>
              <a:tr h="203200">
                <a:tc>
                  <a:txBody>
                    <a:bodyPr/>
                    <a:lstStyle/>
                    <a:p>
                      <a:pPr algn="l" fontAlgn="b"/>
                      <a:r>
                        <a:rPr lang="en-GB" sz="1200" u="none" strike="noStrike">
                          <a:effectLst/>
                        </a:rPr>
                        <a:t>sjokoladeisen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941991290"/>
                  </a:ext>
                </a:extLst>
              </a:tr>
              <a:tr h="203200">
                <a:tc>
                  <a:txBody>
                    <a:bodyPr/>
                    <a:lstStyle/>
                    <a:p>
                      <a:pPr algn="l" fontAlgn="b"/>
                      <a:r>
                        <a:rPr lang="en-GB" sz="1200" u="none" strike="noStrike">
                          <a:effectLst/>
                        </a:rPr>
                        <a:t>sjåføren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831857212"/>
                  </a:ext>
                </a:extLst>
              </a:tr>
              <a:tr h="203200">
                <a:tc>
                  <a:txBody>
                    <a:bodyPr/>
                    <a:lstStyle/>
                    <a:p>
                      <a:pPr algn="l" fontAlgn="b"/>
                      <a:r>
                        <a:rPr lang="en-GB" sz="1200" u="none" strike="noStrike" dirty="0" err="1">
                          <a:effectLst/>
                        </a:rPr>
                        <a:t>sjekken</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398770429"/>
                  </a:ext>
                </a:extLst>
              </a:tr>
            </a:tbl>
          </a:graphicData>
        </a:graphic>
      </p:graphicFrame>
      <p:graphicFrame>
        <p:nvGraphicFramePr>
          <p:cNvPr id="12" name="Table 11">
            <a:extLst>
              <a:ext uri="{FF2B5EF4-FFF2-40B4-BE49-F238E27FC236}">
                <a16:creationId xmlns:a16="http://schemas.microsoft.com/office/drawing/2014/main" id="{DD85FC15-D77B-FC7E-4AEF-F2142DF6C2FA}"/>
              </a:ext>
            </a:extLst>
          </p:cNvPr>
          <p:cNvGraphicFramePr>
            <a:graphicFrameLocks noGrp="1"/>
          </p:cNvGraphicFramePr>
          <p:nvPr/>
        </p:nvGraphicFramePr>
        <p:xfrm>
          <a:off x="6310394" y="2096247"/>
          <a:ext cx="1104900" cy="40640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89582013"/>
                    </a:ext>
                  </a:extLst>
                </a:gridCol>
              </a:tblGrid>
              <a:tr h="203200">
                <a:tc>
                  <a:txBody>
                    <a:bodyPr/>
                    <a:lstStyle/>
                    <a:p>
                      <a:pPr algn="l" fontAlgn="b"/>
                      <a:r>
                        <a:rPr lang="en-GB" sz="1200" u="none" strike="noStrike" dirty="0" err="1">
                          <a:effectLst/>
                        </a:rPr>
                        <a:t>beskjed</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286490754"/>
                  </a:ext>
                </a:extLst>
              </a:tr>
              <a:tr h="203200">
                <a:tc>
                  <a:txBody>
                    <a:bodyPr/>
                    <a:lstStyle/>
                    <a:p>
                      <a:pPr algn="l" fontAlgn="b"/>
                      <a:r>
                        <a:rPr lang="en-GB" sz="1200" u="none" strike="noStrike">
                          <a:effectLst/>
                        </a:rPr>
                        <a:t>skjørtet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773746913"/>
                  </a:ext>
                </a:extLst>
              </a:tr>
              <a:tr h="203200">
                <a:tc>
                  <a:txBody>
                    <a:bodyPr/>
                    <a:lstStyle/>
                    <a:p>
                      <a:pPr algn="l" fontAlgn="b"/>
                      <a:r>
                        <a:rPr lang="en-GB" sz="1200" u="none" strike="noStrike">
                          <a:effectLst/>
                        </a:rPr>
                        <a:t>uskyldige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72058322"/>
                  </a:ext>
                </a:extLst>
              </a:tr>
              <a:tr h="203200">
                <a:tc>
                  <a:txBody>
                    <a:bodyPr/>
                    <a:lstStyle/>
                    <a:p>
                      <a:pPr algn="l" fontAlgn="b"/>
                      <a:r>
                        <a:rPr lang="en-GB" sz="1200" u="none" strike="noStrike" dirty="0" err="1">
                          <a:effectLst/>
                        </a:rPr>
                        <a:t>forskjellige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611711406"/>
                  </a:ext>
                </a:extLst>
              </a:tr>
              <a:tr h="203200">
                <a:tc>
                  <a:txBody>
                    <a:bodyPr/>
                    <a:lstStyle/>
                    <a:p>
                      <a:pPr algn="l" fontAlgn="b"/>
                      <a:r>
                        <a:rPr lang="en-GB" sz="1200" u="none" strike="noStrike">
                          <a:effectLst/>
                        </a:rPr>
                        <a:t>skjedde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431883182"/>
                  </a:ext>
                </a:extLst>
              </a:tr>
              <a:tr h="203200">
                <a:tc>
                  <a:txBody>
                    <a:bodyPr/>
                    <a:lstStyle/>
                    <a:p>
                      <a:pPr algn="l" fontAlgn="b"/>
                      <a:r>
                        <a:rPr lang="en-GB" sz="1200" u="none" strike="noStrike">
                          <a:effectLst/>
                        </a:rPr>
                        <a:t>skjønner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49021288"/>
                  </a:ext>
                </a:extLst>
              </a:tr>
              <a:tr h="203200">
                <a:tc>
                  <a:txBody>
                    <a:bodyPr/>
                    <a:lstStyle/>
                    <a:p>
                      <a:pPr algn="l" fontAlgn="b"/>
                      <a:r>
                        <a:rPr lang="en-GB" sz="1200" u="none" strike="noStrike">
                          <a:effectLst/>
                        </a:rPr>
                        <a:t>teskje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08116140"/>
                  </a:ext>
                </a:extLst>
              </a:tr>
              <a:tr h="203200">
                <a:tc>
                  <a:txBody>
                    <a:bodyPr/>
                    <a:lstStyle/>
                    <a:p>
                      <a:pPr algn="l" fontAlgn="b"/>
                      <a:r>
                        <a:rPr lang="en-GB" sz="1200" u="none" strike="noStrike">
                          <a:effectLst/>
                        </a:rPr>
                        <a:t>skjøte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405922928"/>
                  </a:ext>
                </a:extLst>
              </a:tr>
              <a:tr h="203200">
                <a:tc>
                  <a:txBody>
                    <a:bodyPr/>
                    <a:lstStyle/>
                    <a:p>
                      <a:pPr algn="l" fontAlgn="b"/>
                      <a:r>
                        <a:rPr lang="en-GB" sz="1200" u="none" strike="noStrike">
                          <a:effectLst/>
                        </a:rPr>
                        <a:t>skjebne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4177449349"/>
                  </a:ext>
                </a:extLst>
              </a:tr>
              <a:tr h="203200">
                <a:tc>
                  <a:txBody>
                    <a:bodyPr/>
                    <a:lstStyle/>
                    <a:p>
                      <a:pPr algn="l" fontAlgn="b"/>
                      <a:r>
                        <a:rPr lang="en-GB" sz="1200" u="none" strike="noStrike">
                          <a:effectLst/>
                        </a:rPr>
                        <a:t>skjelettet</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279751914"/>
                  </a:ext>
                </a:extLst>
              </a:tr>
              <a:tr h="203200">
                <a:tc>
                  <a:txBody>
                    <a:bodyPr/>
                    <a:lstStyle/>
                    <a:p>
                      <a:pPr algn="l" fontAlgn="b"/>
                      <a:r>
                        <a:rPr lang="en-GB" sz="1200" u="none" strike="noStrike">
                          <a:effectLst/>
                        </a:rPr>
                        <a:t>kanskje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626917173"/>
                  </a:ext>
                </a:extLst>
              </a:tr>
              <a:tr h="203200">
                <a:tc>
                  <a:txBody>
                    <a:bodyPr/>
                    <a:lstStyle/>
                    <a:p>
                      <a:pPr algn="l" fontAlgn="b"/>
                      <a:r>
                        <a:rPr lang="en-GB" sz="1200" u="none" strike="noStrike">
                          <a:effectLst/>
                        </a:rPr>
                        <a:t>skjermen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879364161"/>
                  </a:ext>
                </a:extLst>
              </a:tr>
              <a:tr h="203200">
                <a:tc>
                  <a:txBody>
                    <a:bodyPr/>
                    <a:lstStyle/>
                    <a:p>
                      <a:pPr algn="l" fontAlgn="b"/>
                      <a:r>
                        <a:rPr lang="en-GB" sz="1200" u="none" strike="noStrike">
                          <a:effectLst/>
                        </a:rPr>
                        <a:t>skjorten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208100398"/>
                  </a:ext>
                </a:extLst>
              </a:tr>
              <a:tr h="203200">
                <a:tc>
                  <a:txBody>
                    <a:bodyPr/>
                    <a:lstStyle/>
                    <a:p>
                      <a:pPr algn="l" fontAlgn="b"/>
                      <a:r>
                        <a:rPr lang="en-GB" sz="1200" u="none" strike="noStrike">
                          <a:effectLst/>
                        </a:rPr>
                        <a:t>skjeen</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92868674"/>
                  </a:ext>
                </a:extLst>
              </a:tr>
              <a:tr h="203200">
                <a:tc>
                  <a:txBody>
                    <a:bodyPr/>
                    <a:lstStyle/>
                    <a:p>
                      <a:pPr algn="l" fontAlgn="b"/>
                      <a:r>
                        <a:rPr lang="en-GB" sz="1200" u="none" strike="noStrike">
                          <a:effectLst/>
                        </a:rPr>
                        <a:t>skjære</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680543010"/>
                  </a:ext>
                </a:extLst>
              </a:tr>
              <a:tr h="203200">
                <a:tc>
                  <a:txBody>
                    <a:bodyPr/>
                    <a:lstStyle/>
                    <a:p>
                      <a:pPr algn="l" fontAlgn="b"/>
                      <a:r>
                        <a:rPr lang="en-GB" sz="1200" u="none" strike="noStrike">
                          <a:effectLst/>
                        </a:rPr>
                        <a:t>beskjærer</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223839707"/>
                  </a:ext>
                </a:extLst>
              </a:tr>
              <a:tr h="203200">
                <a:tc>
                  <a:txBody>
                    <a:bodyPr/>
                    <a:lstStyle/>
                    <a:p>
                      <a:pPr algn="l" fontAlgn="b"/>
                      <a:r>
                        <a:rPr lang="en-GB" sz="1200" u="none" strike="noStrike">
                          <a:effectLst/>
                        </a:rPr>
                        <a:t>skjellig</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588625727"/>
                  </a:ext>
                </a:extLst>
              </a:tr>
              <a:tr h="203200">
                <a:tc>
                  <a:txBody>
                    <a:bodyPr/>
                    <a:lstStyle/>
                    <a:p>
                      <a:pPr algn="l" fontAlgn="b"/>
                      <a:r>
                        <a:rPr lang="en-GB" sz="1200" u="none" strike="noStrike">
                          <a:effectLst/>
                        </a:rPr>
                        <a:t>skjensel</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2041997179"/>
                  </a:ext>
                </a:extLst>
              </a:tr>
              <a:tr h="203200">
                <a:tc>
                  <a:txBody>
                    <a:bodyPr/>
                    <a:lstStyle/>
                    <a:p>
                      <a:pPr algn="l" fontAlgn="b"/>
                      <a:r>
                        <a:rPr lang="en-GB" sz="1200" u="none" strike="noStrike">
                          <a:effectLst/>
                        </a:rPr>
                        <a:t>skjøv</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3818394794"/>
                  </a:ext>
                </a:extLst>
              </a:tr>
              <a:tr h="203200">
                <a:tc>
                  <a:txBody>
                    <a:bodyPr/>
                    <a:lstStyle/>
                    <a:p>
                      <a:pPr algn="l" fontAlgn="b"/>
                      <a:r>
                        <a:rPr lang="en-GB" sz="1200" u="none" strike="noStrike" dirty="0" err="1">
                          <a:effectLst/>
                        </a:rPr>
                        <a:t>skjelne</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accent6">
                        <a:lumMod val="60000"/>
                        <a:lumOff val="40000"/>
                      </a:schemeClr>
                    </a:solidFill>
                  </a:tcPr>
                </a:tc>
                <a:extLst>
                  <a:ext uri="{0D108BD9-81ED-4DB2-BD59-A6C34878D82A}">
                    <a16:rowId xmlns:a16="http://schemas.microsoft.com/office/drawing/2014/main" val="1043641241"/>
                  </a:ext>
                </a:extLst>
              </a:tr>
            </a:tbl>
          </a:graphicData>
        </a:graphic>
      </p:graphicFrame>
      <p:sp>
        <p:nvSpPr>
          <p:cNvPr id="14" name="&quot;No&quot; Symbol 13">
            <a:extLst>
              <a:ext uri="{FF2B5EF4-FFF2-40B4-BE49-F238E27FC236}">
                <a16:creationId xmlns:a16="http://schemas.microsoft.com/office/drawing/2014/main" id="{D5CAC394-930E-51B8-D229-0AC9739C965E}"/>
              </a:ext>
            </a:extLst>
          </p:cNvPr>
          <p:cNvSpPr/>
          <p:nvPr/>
        </p:nvSpPr>
        <p:spPr>
          <a:xfrm>
            <a:off x="3636583" y="2175675"/>
            <a:ext cx="901012" cy="901012"/>
          </a:xfrm>
          <a:prstGeom prst="noSmoking">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solidFill>
                <a:schemeClr val="tx1"/>
              </a:solidFill>
            </a:endParaRPr>
          </a:p>
        </p:txBody>
      </p:sp>
      <p:sp>
        <p:nvSpPr>
          <p:cNvPr id="15" name="Title 1">
            <a:extLst>
              <a:ext uri="{FF2B5EF4-FFF2-40B4-BE49-F238E27FC236}">
                <a16:creationId xmlns:a16="http://schemas.microsoft.com/office/drawing/2014/main" id="{35C9F2CF-F267-0ECB-28E8-B72CCD8CA5CD}"/>
              </a:ext>
            </a:extLst>
          </p:cNvPr>
          <p:cNvSpPr txBox="1">
            <a:spLocks/>
          </p:cNvSpPr>
          <p:nvPr/>
        </p:nvSpPr>
        <p:spPr>
          <a:xfrm>
            <a:off x="8780364" y="2315880"/>
            <a:ext cx="3411637" cy="2083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PL" sz="2200" dirty="0">
                <a:latin typeface="Times" pitchFamily="2" charset="0"/>
              </a:rPr>
              <a:t>42 participants*20 words = </a:t>
            </a:r>
            <a:r>
              <a:rPr lang="en-PL" sz="2200" b="1" dirty="0">
                <a:latin typeface="Times" pitchFamily="2" charset="0"/>
              </a:rPr>
              <a:t>840 tokens per phoneme </a:t>
            </a:r>
            <a:r>
              <a:rPr lang="en-PL" sz="2200" dirty="0">
                <a:latin typeface="Times" pitchFamily="2" charset="0"/>
              </a:rPr>
              <a:t>(/</a:t>
            </a:r>
            <a:r>
              <a:rPr lang="en-GB" sz="2400" dirty="0" err="1">
                <a:latin typeface="Times" pitchFamily="2" charset="0"/>
              </a:rPr>
              <a:t>ɕ</a:t>
            </a:r>
            <a:r>
              <a:rPr lang="en-PL" sz="2400" dirty="0">
                <a:latin typeface="Times" pitchFamily="2" charset="0"/>
              </a:rPr>
              <a:t>/, </a:t>
            </a:r>
            <a:r>
              <a:rPr lang="en-GB" sz="2400" dirty="0">
                <a:latin typeface="Times" pitchFamily="2" charset="0"/>
              </a:rPr>
              <a:t>/</a:t>
            </a:r>
            <a:r>
              <a:rPr lang="en-GB" sz="2400" u="none" strike="noStrike" dirty="0" err="1">
                <a:effectLst/>
                <a:latin typeface="Times" pitchFamily="2" charset="0"/>
              </a:rPr>
              <a:t>sj</a:t>
            </a:r>
            <a:r>
              <a:rPr lang="en-GB" sz="2400" u="none" strike="noStrike" dirty="0">
                <a:effectLst/>
                <a:latin typeface="Times" pitchFamily="2" charset="0"/>
              </a:rPr>
              <a:t>/, /</a:t>
            </a:r>
            <a:r>
              <a:rPr lang="en-GB" sz="2400" u="none" strike="noStrike" dirty="0" err="1">
                <a:effectLst/>
                <a:latin typeface="Times" pitchFamily="2" charset="0"/>
              </a:rPr>
              <a:t>skj</a:t>
            </a:r>
            <a:r>
              <a:rPr lang="en-GB" sz="2400" u="none" strike="noStrike" dirty="0">
                <a:effectLst/>
                <a:latin typeface="Times" pitchFamily="2" charset="0"/>
              </a:rPr>
              <a:t>/, /</a:t>
            </a:r>
            <a:r>
              <a:rPr lang="en-GB" sz="2400" u="none" strike="noStrike" dirty="0" err="1">
                <a:effectLst/>
                <a:latin typeface="Times" pitchFamily="2" charset="0"/>
              </a:rPr>
              <a:t>kj</a:t>
            </a:r>
            <a:r>
              <a:rPr lang="en-GB" sz="2400" u="none" strike="noStrike" dirty="0">
                <a:effectLst/>
                <a:latin typeface="Times" pitchFamily="2" charset="0"/>
              </a:rPr>
              <a:t>/</a:t>
            </a:r>
            <a:r>
              <a:rPr lang="en-PL" sz="2200" dirty="0">
                <a:latin typeface="Times" pitchFamily="2" charset="0"/>
              </a:rPr>
              <a:t>)</a:t>
            </a:r>
          </a:p>
        </p:txBody>
      </p:sp>
      <p:sp>
        <p:nvSpPr>
          <p:cNvPr id="16" name="TextBox 15">
            <a:extLst>
              <a:ext uri="{FF2B5EF4-FFF2-40B4-BE49-F238E27FC236}">
                <a16:creationId xmlns:a16="http://schemas.microsoft.com/office/drawing/2014/main" id="{D42ACA40-F130-FAF1-695A-E50B620356F0}"/>
              </a:ext>
            </a:extLst>
          </p:cNvPr>
          <p:cNvSpPr txBox="1"/>
          <p:nvPr/>
        </p:nvSpPr>
        <p:spPr>
          <a:xfrm>
            <a:off x="10079915" y="2646381"/>
            <a:ext cx="184731" cy="369332"/>
          </a:xfrm>
          <a:prstGeom prst="rect">
            <a:avLst/>
          </a:prstGeom>
          <a:noFill/>
        </p:spPr>
        <p:txBody>
          <a:bodyPr wrap="none" rtlCol="0">
            <a:spAutoFit/>
          </a:bodyPr>
          <a:lstStyle/>
          <a:p>
            <a:endParaRPr lang="en-PL" dirty="0"/>
          </a:p>
        </p:txBody>
      </p:sp>
    </p:spTree>
    <p:extLst>
      <p:ext uri="{BB962C8B-B14F-4D97-AF65-F5344CB8AC3E}">
        <p14:creationId xmlns:p14="http://schemas.microsoft.com/office/powerpoint/2010/main" val="8570943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D625-3F27-C6C5-F766-4A5BF8C77315}"/>
              </a:ext>
            </a:extLst>
          </p:cNvPr>
          <p:cNvSpPr>
            <a:spLocks noGrp="1"/>
          </p:cNvSpPr>
          <p:nvPr>
            <p:ph type="title"/>
          </p:nvPr>
        </p:nvSpPr>
        <p:spPr/>
        <p:txBody>
          <a:bodyPr/>
          <a:lstStyle/>
          <a:p>
            <a:r>
              <a:rPr lang="en-PL" b="1" dirty="0">
                <a:latin typeface="Times" pitchFamily="2" charset="0"/>
              </a:rPr>
              <a:t>Experimental Stimuli</a:t>
            </a:r>
          </a:p>
        </p:txBody>
      </p:sp>
      <p:sp>
        <p:nvSpPr>
          <p:cNvPr id="3" name="Content Placeholder 2">
            <a:extLst>
              <a:ext uri="{FF2B5EF4-FFF2-40B4-BE49-F238E27FC236}">
                <a16:creationId xmlns:a16="http://schemas.microsoft.com/office/drawing/2014/main" id="{49833500-3FED-E60F-6DB0-A1308F36F01C}"/>
              </a:ext>
            </a:extLst>
          </p:cNvPr>
          <p:cNvSpPr>
            <a:spLocks noGrp="1"/>
          </p:cNvSpPr>
          <p:nvPr>
            <p:ph idx="1"/>
          </p:nvPr>
        </p:nvSpPr>
        <p:spPr/>
        <p:txBody>
          <a:bodyPr/>
          <a:lstStyle/>
          <a:p>
            <a:r>
              <a:rPr lang="en-PL" b="1" dirty="0">
                <a:latin typeface="Times" pitchFamily="2" charset="0"/>
              </a:rPr>
              <a:t>42 randomized lists containing:</a:t>
            </a:r>
          </a:p>
          <a:p>
            <a:pPr marL="0" indent="0">
              <a:buNone/>
            </a:pPr>
            <a:r>
              <a:rPr lang="en-PL" dirty="0">
                <a:latin typeface="Times" pitchFamily="2" charset="0"/>
              </a:rPr>
              <a:t>		(stimuli for the sibilant production experiment)</a:t>
            </a:r>
          </a:p>
          <a:p>
            <a:pPr lvl="1"/>
            <a:r>
              <a:rPr lang="en-PL" dirty="0">
                <a:latin typeface="Times" pitchFamily="2" charset="0"/>
              </a:rPr>
              <a:t>L3NO: 260 sentences (</a:t>
            </a:r>
            <a:r>
              <a:rPr lang="en-PL" b="1" dirty="0">
                <a:latin typeface="Times" pitchFamily="2" charset="0"/>
              </a:rPr>
              <a:t>S = 100</a:t>
            </a:r>
            <a:r>
              <a:rPr lang="en-PL" dirty="0">
                <a:latin typeface="Times" pitchFamily="2" charset="0"/>
              </a:rPr>
              <a:t>)</a:t>
            </a:r>
          </a:p>
          <a:p>
            <a:pPr lvl="1"/>
            <a:r>
              <a:rPr lang="en-PL" dirty="0">
                <a:latin typeface="Times" pitchFamily="2" charset="0"/>
              </a:rPr>
              <a:t>L2EN: 160 sentences (</a:t>
            </a:r>
            <a:r>
              <a:rPr lang="en-PL" b="1" dirty="0">
                <a:latin typeface="Times" pitchFamily="2" charset="0"/>
              </a:rPr>
              <a:t>S = 40</a:t>
            </a:r>
            <a:r>
              <a:rPr lang="en-PL" dirty="0">
                <a:latin typeface="Times" pitchFamily="2" charset="0"/>
              </a:rPr>
              <a:t>)</a:t>
            </a:r>
          </a:p>
          <a:p>
            <a:pPr lvl="1"/>
            <a:r>
              <a:rPr lang="en-PL" dirty="0">
                <a:latin typeface="Times" pitchFamily="2" charset="0"/>
              </a:rPr>
              <a:t>L1PL: 180 sentences  (</a:t>
            </a:r>
            <a:r>
              <a:rPr lang="en-PL" b="1" dirty="0">
                <a:latin typeface="Times" pitchFamily="2" charset="0"/>
              </a:rPr>
              <a:t>S = 60</a:t>
            </a:r>
            <a:r>
              <a:rPr lang="en-PL" dirty="0">
                <a:latin typeface="Times" pitchFamily="2" charset="0"/>
              </a:rPr>
              <a:t>)</a:t>
            </a:r>
          </a:p>
          <a:p>
            <a:pPr lvl="1"/>
            <a:endParaRPr lang="en-PL" dirty="0">
              <a:latin typeface="Times" pitchFamily="2" charset="0"/>
            </a:endParaRPr>
          </a:p>
        </p:txBody>
      </p:sp>
    </p:spTree>
    <p:extLst>
      <p:ext uri="{BB962C8B-B14F-4D97-AF65-F5344CB8AC3E}">
        <p14:creationId xmlns:p14="http://schemas.microsoft.com/office/powerpoint/2010/main" val="36644678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449B-8569-6DAA-8843-6DD64FED1EC0}"/>
              </a:ext>
            </a:extLst>
          </p:cNvPr>
          <p:cNvSpPr>
            <a:spLocks noGrp="1"/>
          </p:cNvSpPr>
          <p:nvPr>
            <p:ph type="title"/>
          </p:nvPr>
        </p:nvSpPr>
        <p:spPr/>
        <p:txBody>
          <a:bodyPr>
            <a:normAutofit/>
          </a:bodyPr>
          <a:lstStyle/>
          <a:p>
            <a:r>
              <a:rPr lang="en-PL" dirty="0"/>
              <a:t>Data Processing (Polish Sample)</a:t>
            </a:r>
          </a:p>
        </p:txBody>
      </p:sp>
      <p:sp>
        <p:nvSpPr>
          <p:cNvPr id="4" name="Slide Number Placeholder 3">
            <a:extLst>
              <a:ext uri="{FF2B5EF4-FFF2-40B4-BE49-F238E27FC236}">
                <a16:creationId xmlns:a16="http://schemas.microsoft.com/office/drawing/2014/main" id="{71791F14-AD48-1FF1-82B2-43FA11122644}"/>
              </a:ext>
            </a:extLst>
          </p:cNvPr>
          <p:cNvSpPr>
            <a:spLocks noGrp="1"/>
          </p:cNvSpPr>
          <p:nvPr>
            <p:ph type="sldNum" sz="quarter" idx="12"/>
          </p:nvPr>
        </p:nvSpPr>
        <p:spPr/>
        <p:txBody>
          <a:bodyPr/>
          <a:lstStyle/>
          <a:p>
            <a:fld id="{D2820A5A-B2AC-F245-ABFF-8AC5B807532A}" type="slidenum">
              <a:rPr lang="en-PL" smtClean="0"/>
              <a:t>114</a:t>
            </a:fld>
            <a:endParaRPr lang="en-PL"/>
          </a:p>
        </p:txBody>
      </p:sp>
      <p:pic>
        <p:nvPicPr>
          <p:cNvPr id="7" name="Picture 6">
            <a:extLst>
              <a:ext uri="{FF2B5EF4-FFF2-40B4-BE49-F238E27FC236}">
                <a16:creationId xmlns:a16="http://schemas.microsoft.com/office/drawing/2014/main" id="{5B3C2E8D-683C-E1B0-C361-D25CF49B057C}"/>
              </a:ext>
            </a:extLst>
          </p:cNvPr>
          <p:cNvPicPr>
            <a:picLocks noChangeAspect="1"/>
          </p:cNvPicPr>
          <p:nvPr/>
        </p:nvPicPr>
        <p:blipFill rotWithShape="1">
          <a:blip r:embed="rId5"/>
          <a:srcRect l="26925"/>
          <a:stretch/>
        </p:blipFill>
        <p:spPr>
          <a:xfrm>
            <a:off x="1879600" y="1774451"/>
            <a:ext cx="5679628" cy="4533221"/>
          </a:xfrm>
          <a:prstGeom prst="rect">
            <a:avLst/>
          </a:prstGeom>
        </p:spPr>
      </p:pic>
      <p:pic>
        <p:nvPicPr>
          <p:cNvPr id="8" name="AB7731AB_PL10_Sample">
            <a:hlinkClick r:id="" action="ppaction://media"/>
            <a:extLst>
              <a:ext uri="{FF2B5EF4-FFF2-40B4-BE49-F238E27FC236}">
                <a16:creationId xmlns:a16="http://schemas.microsoft.com/office/drawing/2014/main" id="{F8F42FE9-F867-0CAB-3AB7-DCD1EBF9E8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3948" y="5029200"/>
            <a:ext cx="812800" cy="812800"/>
          </a:xfrm>
          <a:prstGeom prst="rect">
            <a:avLst/>
          </a:prstGeom>
        </p:spPr>
      </p:pic>
    </p:spTree>
    <p:extLst>
      <p:ext uri="{BB962C8B-B14F-4D97-AF65-F5344CB8AC3E}">
        <p14:creationId xmlns:p14="http://schemas.microsoft.com/office/powerpoint/2010/main" val="138172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FC954A-EB4D-EF46-4502-3F2D2ABB5DD0}"/>
              </a:ext>
            </a:extLst>
          </p:cNvPr>
          <p:cNvSpPr/>
          <p:nvPr/>
        </p:nvSpPr>
        <p:spPr>
          <a:xfrm>
            <a:off x="1069437" y="1855782"/>
            <a:ext cx="8246017" cy="4559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CBAFCE29-B8DE-5E2C-72A1-C32693D68230}"/>
              </a:ext>
            </a:extLst>
          </p:cNvPr>
          <p:cNvSpPr>
            <a:spLocks noGrp="1"/>
          </p:cNvSpPr>
          <p:nvPr>
            <p:ph type="title"/>
          </p:nvPr>
        </p:nvSpPr>
        <p:spPr/>
        <p:txBody>
          <a:bodyPr/>
          <a:lstStyle/>
          <a:p>
            <a:r>
              <a:rPr lang="en-PL" b="1" dirty="0">
                <a:latin typeface="Times New Roman" panose="02020603050405020304" pitchFamily="18" charset="0"/>
                <a:cs typeface="Times New Roman" panose="02020603050405020304" pitchFamily="18" charset="0"/>
              </a:rPr>
              <a:t>Example of randomized stimuli list</a:t>
            </a:r>
          </a:p>
        </p:txBody>
      </p:sp>
      <p:sp>
        <p:nvSpPr>
          <p:cNvPr id="3" name="Content Placeholder 2">
            <a:extLst>
              <a:ext uri="{FF2B5EF4-FFF2-40B4-BE49-F238E27FC236}">
                <a16:creationId xmlns:a16="http://schemas.microsoft.com/office/drawing/2014/main" id="{B9919463-FB38-F0A4-DBBE-FA6A0C66D237}"/>
              </a:ext>
            </a:extLst>
          </p:cNvPr>
          <p:cNvSpPr>
            <a:spLocks noGrp="1"/>
          </p:cNvSpPr>
          <p:nvPr>
            <p:ph idx="1"/>
          </p:nvPr>
        </p:nvSpPr>
        <p:spPr>
          <a:xfrm>
            <a:off x="1952628" y="2012946"/>
            <a:ext cx="10515600" cy="4351338"/>
          </a:xfrm>
        </p:spPr>
        <p:txBody>
          <a:bodyPr>
            <a:noAutofit/>
          </a:bodyPr>
          <a:lstStyle/>
          <a:p>
            <a:pPr marL="0" indent="0">
              <a:buNone/>
            </a:pPr>
            <a:r>
              <a:rPr lang="en-GB" sz="1600" b="1" dirty="0" err="1">
                <a:latin typeface="Times" pitchFamily="2" charset="0"/>
              </a:rPr>
              <a:t>Prezydent</a:t>
            </a:r>
            <a:r>
              <a:rPr lang="en-GB" sz="1600" b="1" dirty="0">
                <a:latin typeface="Times" pitchFamily="2" charset="0"/>
              </a:rPr>
              <a:t> </a:t>
            </a:r>
            <a:r>
              <a:rPr lang="en-GB" sz="1600" b="1" dirty="0" err="1">
                <a:latin typeface="Times" pitchFamily="2" charset="0"/>
              </a:rPr>
              <a:t>ogłosił</a:t>
            </a:r>
            <a:r>
              <a:rPr lang="en-GB" sz="1600" b="1" dirty="0">
                <a:latin typeface="Times" pitchFamily="2" charset="0"/>
              </a:rPr>
              <a:t> </a:t>
            </a:r>
            <a:r>
              <a:rPr lang="en-GB" sz="1600" b="1" dirty="0" err="1">
                <a:latin typeface="Times" pitchFamily="2" charset="0"/>
              </a:rPr>
              <a:t>swoją</a:t>
            </a:r>
            <a:r>
              <a:rPr lang="en-GB" sz="1600" b="1" dirty="0">
                <a:latin typeface="Times" pitchFamily="2" charset="0"/>
              </a:rPr>
              <a:t> </a:t>
            </a:r>
            <a:r>
              <a:rPr lang="en-GB" sz="1600" b="1" dirty="0" err="1">
                <a:latin typeface="Times" pitchFamily="2" charset="0"/>
              </a:rPr>
              <a:t>rezygnację</a:t>
            </a:r>
            <a:r>
              <a:rPr lang="en-GB" sz="1600" b="1" dirty="0">
                <a:latin typeface="Times" pitchFamily="2" charset="0"/>
              </a:rPr>
              <a:t>.			Sibilant study</a:t>
            </a:r>
          </a:p>
          <a:p>
            <a:pPr marL="0" indent="0">
              <a:buNone/>
            </a:pPr>
            <a:r>
              <a:rPr lang="en-GB" sz="1600" dirty="0" err="1">
                <a:latin typeface="Times" pitchFamily="2" charset="0"/>
              </a:rPr>
              <a:t>Szef</a:t>
            </a:r>
            <a:r>
              <a:rPr lang="en-GB" sz="1600" dirty="0">
                <a:latin typeface="Times" pitchFamily="2" charset="0"/>
              </a:rPr>
              <a:t> </a:t>
            </a:r>
            <a:r>
              <a:rPr lang="en-GB" sz="1600" dirty="0" err="1">
                <a:latin typeface="Times" pitchFamily="2" charset="0"/>
              </a:rPr>
              <a:t>idzie</a:t>
            </a:r>
            <a:r>
              <a:rPr lang="en-GB" sz="1600" dirty="0">
                <a:latin typeface="Times" pitchFamily="2" charset="0"/>
              </a:rPr>
              <a:t> </a:t>
            </a:r>
            <a:r>
              <a:rPr lang="en-GB" sz="1600" dirty="0" err="1">
                <a:latin typeface="Times" pitchFamily="2" charset="0"/>
              </a:rPr>
              <a:t>na</a:t>
            </a:r>
            <a:r>
              <a:rPr lang="en-GB" sz="1600" dirty="0">
                <a:latin typeface="Times" pitchFamily="2" charset="0"/>
              </a:rPr>
              <a:t> </a:t>
            </a:r>
            <a:r>
              <a:rPr lang="en-GB" sz="1600" dirty="0" err="1">
                <a:latin typeface="Times" pitchFamily="2" charset="0"/>
              </a:rPr>
              <a:t>galę</a:t>
            </a:r>
            <a:r>
              <a:rPr lang="en-GB" sz="1600" dirty="0">
                <a:latin typeface="Times" pitchFamily="2" charset="0"/>
              </a:rPr>
              <a:t> </a:t>
            </a:r>
            <a:r>
              <a:rPr lang="en-GB" sz="1600" dirty="0" err="1">
                <a:latin typeface="Times" pitchFamily="2" charset="0"/>
              </a:rPr>
              <a:t>wieczorem</a:t>
            </a:r>
            <a:r>
              <a:rPr lang="en-GB" sz="1600" dirty="0">
                <a:latin typeface="Times" pitchFamily="2" charset="0"/>
              </a:rPr>
              <a:t>.				</a:t>
            </a:r>
            <a:r>
              <a:rPr lang="en-GB" sz="1600" b="1" dirty="0">
                <a:latin typeface="Times" pitchFamily="2" charset="0"/>
              </a:rPr>
              <a:t>VOT</a:t>
            </a:r>
            <a:endParaRPr lang="en-GB" sz="1600" dirty="0">
              <a:latin typeface="Times" pitchFamily="2" charset="0"/>
            </a:endParaRPr>
          </a:p>
          <a:p>
            <a:pPr marL="0" indent="0">
              <a:buNone/>
            </a:pPr>
            <a:r>
              <a:rPr lang="en-GB" sz="1600" dirty="0" err="1">
                <a:latin typeface="Times" pitchFamily="2" charset="0"/>
              </a:rPr>
              <a:t>Zatopiony</a:t>
            </a:r>
            <a:r>
              <a:rPr lang="en-GB" sz="1600" dirty="0">
                <a:latin typeface="Times" pitchFamily="2" charset="0"/>
              </a:rPr>
              <a:t> </a:t>
            </a:r>
            <a:r>
              <a:rPr lang="en-GB" sz="1600" dirty="0" err="1">
                <a:latin typeface="Times" pitchFamily="2" charset="0"/>
              </a:rPr>
              <a:t>wrak</a:t>
            </a:r>
            <a:r>
              <a:rPr lang="en-GB" sz="1600" dirty="0">
                <a:latin typeface="Times" pitchFamily="2" charset="0"/>
              </a:rPr>
              <a:t> </a:t>
            </a:r>
            <a:r>
              <a:rPr lang="en-GB" sz="1600" dirty="0" err="1">
                <a:latin typeface="Times" pitchFamily="2" charset="0"/>
              </a:rPr>
              <a:t>ekscytuje</a:t>
            </a:r>
            <a:r>
              <a:rPr lang="en-GB" sz="1600" dirty="0">
                <a:latin typeface="Times" pitchFamily="2" charset="0"/>
              </a:rPr>
              <a:t> </a:t>
            </a:r>
            <a:r>
              <a:rPr lang="en-GB" sz="1600" dirty="0" err="1">
                <a:latin typeface="Times" pitchFamily="2" charset="0"/>
              </a:rPr>
              <a:t>nurków</a:t>
            </a:r>
            <a:r>
              <a:rPr lang="en-GB" sz="1600" dirty="0">
                <a:latin typeface="Times" pitchFamily="2" charset="0"/>
              </a:rPr>
              <a:t> </a:t>
            </a:r>
            <a:r>
              <a:rPr lang="en-GB" sz="1600" dirty="0" err="1">
                <a:latin typeface="Times" pitchFamily="2" charset="0"/>
              </a:rPr>
              <a:t>głębinowych</a:t>
            </a:r>
            <a:r>
              <a:rPr lang="en-GB" sz="1600" dirty="0">
                <a:latin typeface="Times" pitchFamily="2" charset="0"/>
              </a:rPr>
              <a:t>		</a:t>
            </a:r>
            <a:r>
              <a:rPr lang="en-GB" sz="1600" b="1" dirty="0">
                <a:latin typeface="Times" pitchFamily="2" charset="0"/>
              </a:rPr>
              <a:t>VOT</a:t>
            </a:r>
            <a:endParaRPr lang="en-GB" sz="1600" dirty="0">
              <a:latin typeface="Times" pitchFamily="2" charset="0"/>
            </a:endParaRPr>
          </a:p>
          <a:p>
            <a:pPr marL="0" indent="0">
              <a:buNone/>
            </a:pPr>
            <a:r>
              <a:rPr lang="en-GB" sz="1600" dirty="0">
                <a:latin typeface="Times" pitchFamily="2" charset="0"/>
              </a:rPr>
              <a:t>Tam jest </a:t>
            </a:r>
            <a:r>
              <a:rPr lang="en-GB" sz="1600" dirty="0" err="1">
                <a:latin typeface="Times" pitchFamily="2" charset="0"/>
              </a:rPr>
              <a:t>zasilacz</a:t>
            </a:r>
            <a:r>
              <a:rPr lang="en-GB" sz="1600" dirty="0">
                <a:latin typeface="Times" pitchFamily="2" charset="0"/>
              </a:rPr>
              <a:t> do </a:t>
            </a:r>
            <a:r>
              <a:rPr lang="en-GB" sz="1600" dirty="0" err="1">
                <a:latin typeface="Times" pitchFamily="2" charset="0"/>
              </a:rPr>
              <a:t>komputera</a:t>
            </a:r>
            <a:r>
              <a:rPr lang="en-GB" sz="1600" dirty="0">
                <a:latin typeface="Times" pitchFamily="2" charset="0"/>
              </a:rPr>
              <a:t>.				</a:t>
            </a:r>
            <a:r>
              <a:rPr lang="en-GB" sz="1600" b="1" dirty="0">
                <a:latin typeface="Times" pitchFamily="2" charset="0"/>
              </a:rPr>
              <a:t> VOT</a:t>
            </a:r>
            <a:endParaRPr lang="en-GB" sz="1600" dirty="0">
              <a:latin typeface="Times" pitchFamily="2" charset="0"/>
            </a:endParaRPr>
          </a:p>
          <a:p>
            <a:pPr marL="0" indent="0">
              <a:buNone/>
            </a:pPr>
            <a:r>
              <a:rPr lang="en-GB" sz="1600" b="1" dirty="0" err="1">
                <a:latin typeface="Times" pitchFamily="2" charset="0"/>
              </a:rPr>
              <a:t>Zepsuty</a:t>
            </a:r>
            <a:r>
              <a:rPr lang="en-GB" sz="1600" b="1" dirty="0">
                <a:latin typeface="Times" pitchFamily="2" charset="0"/>
              </a:rPr>
              <a:t> </a:t>
            </a:r>
            <a:r>
              <a:rPr lang="en-GB" sz="1600" b="1" dirty="0" err="1">
                <a:latin typeface="Times" pitchFamily="2" charset="0"/>
              </a:rPr>
              <a:t>odkurzacz</a:t>
            </a:r>
            <a:r>
              <a:rPr lang="en-GB" sz="1600" b="1" dirty="0">
                <a:latin typeface="Times" pitchFamily="2" charset="0"/>
              </a:rPr>
              <a:t> </a:t>
            </a:r>
            <a:r>
              <a:rPr lang="en-GB" sz="1600" b="1" dirty="0" err="1">
                <a:latin typeface="Times" pitchFamily="2" charset="0"/>
              </a:rPr>
              <a:t>nie</a:t>
            </a:r>
            <a:r>
              <a:rPr lang="en-GB" sz="1600" b="1" dirty="0">
                <a:latin typeface="Times" pitchFamily="2" charset="0"/>
              </a:rPr>
              <a:t> </a:t>
            </a:r>
            <a:r>
              <a:rPr lang="en-GB" sz="1600" b="1" dirty="0" err="1">
                <a:latin typeface="Times" pitchFamily="2" charset="0"/>
              </a:rPr>
              <a:t>zasysa</a:t>
            </a:r>
            <a:r>
              <a:rPr lang="en-GB" sz="1600" b="1" dirty="0">
                <a:latin typeface="Times" pitchFamily="2" charset="0"/>
              </a:rPr>
              <a:t> </a:t>
            </a:r>
            <a:r>
              <a:rPr lang="en-GB" sz="1600" b="1" dirty="0" err="1">
                <a:latin typeface="Times" pitchFamily="2" charset="0"/>
              </a:rPr>
              <a:t>brudu</a:t>
            </a:r>
            <a:r>
              <a:rPr lang="en-GB" sz="1600" b="1" dirty="0">
                <a:latin typeface="Times" pitchFamily="2" charset="0"/>
              </a:rPr>
              <a:t>.			Sibilant study</a:t>
            </a:r>
          </a:p>
          <a:p>
            <a:pPr marL="0" indent="0">
              <a:buNone/>
            </a:pPr>
            <a:r>
              <a:rPr lang="en-GB" sz="1600" dirty="0" err="1">
                <a:latin typeface="Times" pitchFamily="2" charset="0"/>
              </a:rPr>
              <a:t>Topniejący</a:t>
            </a:r>
            <a:r>
              <a:rPr lang="en-GB" sz="1600" dirty="0">
                <a:latin typeface="Times" pitchFamily="2" charset="0"/>
              </a:rPr>
              <a:t> </a:t>
            </a:r>
            <a:r>
              <a:rPr lang="en-GB" sz="1600" dirty="0" err="1">
                <a:latin typeface="Times" pitchFamily="2" charset="0"/>
              </a:rPr>
              <a:t>śnieg</a:t>
            </a:r>
            <a:r>
              <a:rPr lang="en-GB" sz="1600" dirty="0">
                <a:latin typeface="Times" pitchFamily="2" charset="0"/>
              </a:rPr>
              <a:t> </a:t>
            </a:r>
            <a:r>
              <a:rPr lang="en-GB" sz="1600" dirty="0" err="1">
                <a:latin typeface="Times" pitchFamily="2" charset="0"/>
              </a:rPr>
              <a:t>arktyczny</a:t>
            </a:r>
            <a:r>
              <a:rPr lang="en-GB" sz="1600" dirty="0">
                <a:latin typeface="Times" pitchFamily="2" charset="0"/>
              </a:rPr>
              <a:t> to </a:t>
            </a:r>
            <a:r>
              <a:rPr lang="en-GB" sz="1600" dirty="0" err="1">
                <a:latin typeface="Times" pitchFamily="2" charset="0"/>
              </a:rPr>
              <a:t>następstwo</a:t>
            </a:r>
            <a:r>
              <a:rPr lang="en-GB" sz="1600" dirty="0">
                <a:latin typeface="Times" pitchFamily="2" charset="0"/>
              </a:rPr>
              <a:t> </a:t>
            </a:r>
            <a:r>
              <a:rPr lang="en-GB" sz="1600" dirty="0" err="1">
                <a:latin typeface="Times" pitchFamily="2" charset="0"/>
              </a:rPr>
              <a:t>zmian</a:t>
            </a:r>
            <a:r>
              <a:rPr lang="en-GB" sz="1600" dirty="0">
                <a:latin typeface="Times" pitchFamily="2" charset="0"/>
              </a:rPr>
              <a:t> </a:t>
            </a:r>
            <a:r>
              <a:rPr lang="en-GB" sz="1600" dirty="0" err="1">
                <a:latin typeface="Times" pitchFamily="2" charset="0"/>
              </a:rPr>
              <a:t>klimatu</a:t>
            </a:r>
            <a:r>
              <a:rPr lang="en-GB" sz="1600" dirty="0">
                <a:latin typeface="Times" pitchFamily="2" charset="0"/>
              </a:rPr>
              <a:t>.	</a:t>
            </a:r>
            <a:r>
              <a:rPr lang="en-GB" sz="1600" b="1" dirty="0">
                <a:latin typeface="Times" pitchFamily="2" charset="0"/>
              </a:rPr>
              <a:t> VOT</a:t>
            </a:r>
            <a:endParaRPr lang="en-GB" sz="1600" dirty="0">
              <a:latin typeface="Times" pitchFamily="2" charset="0"/>
            </a:endParaRPr>
          </a:p>
          <a:p>
            <a:pPr marL="0" indent="0">
              <a:buNone/>
            </a:pPr>
            <a:r>
              <a:rPr lang="en-GB" sz="1600" dirty="0" err="1">
                <a:latin typeface="Times" pitchFamily="2" charset="0"/>
              </a:rPr>
              <a:t>Kierowca</a:t>
            </a:r>
            <a:r>
              <a:rPr lang="en-GB" sz="1600" dirty="0">
                <a:latin typeface="Times" pitchFamily="2" charset="0"/>
              </a:rPr>
              <a:t> </a:t>
            </a:r>
            <a:r>
              <a:rPr lang="en-GB" sz="1600" dirty="0" err="1">
                <a:latin typeface="Times" pitchFamily="2" charset="0"/>
              </a:rPr>
              <a:t>pokazuje</a:t>
            </a:r>
            <a:r>
              <a:rPr lang="en-GB" sz="1600" dirty="0">
                <a:latin typeface="Times" pitchFamily="2" charset="0"/>
              </a:rPr>
              <a:t> gest </a:t>
            </a:r>
            <a:r>
              <a:rPr lang="en-GB" sz="1600" dirty="0" err="1">
                <a:latin typeface="Times" pitchFamily="2" charset="0"/>
              </a:rPr>
              <a:t>przez</a:t>
            </a:r>
            <a:r>
              <a:rPr lang="en-GB" sz="1600" dirty="0">
                <a:latin typeface="Times" pitchFamily="2" charset="0"/>
              </a:rPr>
              <a:t> </a:t>
            </a:r>
            <a:r>
              <a:rPr lang="en-GB" sz="1600" dirty="0" err="1">
                <a:latin typeface="Times" pitchFamily="2" charset="0"/>
              </a:rPr>
              <a:t>okno</a:t>
            </a:r>
            <a:r>
              <a:rPr lang="en-GB" sz="1600" dirty="0">
                <a:latin typeface="Times" pitchFamily="2" charset="0"/>
              </a:rPr>
              <a:t>.			</a:t>
            </a:r>
            <a:r>
              <a:rPr lang="en-GB" sz="1600" b="1" dirty="0">
                <a:latin typeface="Times" pitchFamily="2" charset="0"/>
              </a:rPr>
              <a:t> VOT</a:t>
            </a:r>
            <a:endParaRPr lang="en-GB" sz="1600" dirty="0">
              <a:latin typeface="Times" pitchFamily="2" charset="0"/>
            </a:endParaRPr>
          </a:p>
          <a:p>
            <a:pPr marL="0" indent="0">
              <a:buNone/>
            </a:pPr>
            <a:r>
              <a:rPr lang="en-GB" sz="1600" dirty="0" err="1">
                <a:latin typeface="Times" pitchFamily="2" charset="0"/>
              </a:rPr>
              <a:t>Świadek</a:t>
            </a:r>
            <a:r>
              <a:rPr lang="en-GB" sz="1600" dirty="0">
                <a:latin typeface="Times" pitchFamily="2" charset="0"/>
              </a:rPr>
              <a:t> </a:t>
            </a:r>
            <a:r>
              <a:rPr lang="en-GB" sz="1600" dirty="0" err="1">
                <a:latin typeface="Times" pitchFamily="2" charset="0"/>
              </a:rPr>
              <a:t>przysięga</a:t>
            </a:r>
            <a:r>
              <a:rPr lang="en-GB" sz="1600" dirty="0">
                <a:latin typeface="Times" pitchFamily="2" charset="0"/>
              </a:rPr>
              <a:t> </a:t>
            </a:r>
            <a:r>
              <a:rPr lang="en-GB" sz="1600" dirty="0" err="1">
                <a:latin typeface="Times" pitchFamily="2" charset="0"/>
              </a:rPr>
              <a:t>przed</a:t>
            </a:r>
            <a:r>
              <a:rPr lang="en-GB" sz="1600" dirty="0">
                <a:latin typeface="Times" pitchFamily="2" charset="0"/>
              </a:rPr>
              <a:t> </a:t>
            </a:r>
            <a:r>
              <a:rPr lang="en-GB" sz="1600" dirty="0" err="1">
                <a:latin typeface="Times" pitchFamily="2" charset="0"/>
              </a:rPr>
              <a:t>sądem</a:t>
            </a:r>
            <a:r>
              <a:rPr lang="en-GB" sz="1600" dirty="0">
                <a:latin typeface="Times" pitchFamily="2" charset="0"/>
              </a:rPr>
              <a:t>.				</a:t>
            </a:r>
            <a:r>
              <a:rPr lang="en-GB" sz="1600" b="1" dirty="0">
                <a:latin typeface="Times" pitchFamily="2" charset="0"/>
              </a:rPr>
              <a:t> VOT</a:t>
            </a:r>
            <a:endParaRPr lang="en-GB" sz="1600" dirty="0">
              <a:latin typeface="Times" pitchFamily="2" charset="0"/>
            </a:endParaRPr>
          </a:p>
          <a:p>
            <a:pPr marL="0" indent="0">
              <a:buNone/>
            </a:pPr>
            <a:r>
              <a:rPr lang="en-GB" sz="1600" dirty="0" err="1">
                <a:latin typeface="Times" pitchFamily="2" charset="0"/>
              </a:rPr>
              <a:t>Jubiler</a:t>
            </a:r>
            <a:r>
              <a:rPr lang="en-GB" sz="1600" dirty="0">
                <a:latin typeface="Times" pitchFamily="2" charset="0"/>
              </a:rPr>
              <a:t> </a:t>
            </a:r>
            <a:r>
              <a:rPr lang="en-GB" sz="1600" dirty="0" err="1">
                <a:latin typeface="Times" pitchFamily="2" charset="0"/>
              </a:rPr>
              <a:t>wyciąga</a:t>
            </a:r>
            <a:r>
              <a:rPr lang="en-GB" sz="1600" dirty="0">
                <a:latin typeface="Times" pitchFamily="2" charset="0"/>
              </a:rPr>
              <a:t> </a:t>
            </a:r>
            <a:r>
              <a:rPr lang="en-GB" sz="1600" dirty="0" err="1">
                <a:latin typeface="Times" pitchFamily="2" charset="0"/>
              </a:rPr>
              <a:t>perłę</a:t>
            </a:r>
            <a:r>
              <a:rPr lang="en-GB" sz="1600" dirty="0">
                <a:latin typeface="Times" pitchFamily="2" charset="0"/>
              </a:rPr>
              <a:t> z </a:t>
            </a:r>
            <a:r>
              <a:rPr lang="en-GB" sz="1600" dirty="0" err="1">
                <a:latin typeface="Times" pitchFamily="2" charset="0"/>
              </a:rPr>
              <a:t>kieszeni</a:t>
            </a:r>
            <a:r>
              <a:rPr lang="en-GB" sz="1600" dirty="0">
                <a:latin typeface="Times" pitchFamily="2" charset="0"/>
              </a:rPr>
              <a:t>.				</a:t>
            </a:r>
            <a:r>
              <a:rPr lang="en-GB" sz="1600" b="1" dirty="0">
                <a:latin typeface="Times" pitchFamily="2" charset="0"/>
              </a:rPr>
              <a:t> VOT</a:t>
            </a:r>
            <a:endParaRPr lang="en-GB" sz="1600" dirty="0">
              <a:latin typeface="Times" pitchFamily="2" charset="0"/>
            </a:endParaRPr>
          </a:p>
          <a:p>
            <a:pPr marL="0" indent="0">
              <a:buNone/>
            </a:pPr>
            <a:r>
              <a:rPr lang="en-GB" sz="1600" b="1" dirty="0" err="1">
                <a:latin typeface="Times" pitchFamily="2" charset="0"/>
              </a:rPr>
              <a:t>Każdy</a:t>
            </a:r>
            <a:r>
              <a:rPr lang="en-GB" sz="1600" b="1" dirty="0">
                <a:latin typeface="Times" pitchFamily="2" charset="0"/>
              </a:rPr>
              <a:t> </a:t>
            </a:r>
            <a:r>
              <a:rPr lang="en-GB" sz="1600" b="1" dirty="0" err="1">
                <a:latin typeface="Times" pitchFamily="2" charset="0"/>
              </a:rPr>
              <a:t>pająk</a:t>
            </a:r>
            <a:r>
              <a:rPr lang="en-GB" sz="1600" b="1" dirty="0">
                <a:latin typeface="Times" pitchFamily="2" charset="0"/>
              </a:rPr>
              <a:t> ma </a:t>
            </a:r>
            <a:r>
              <a:rPr lang="en-GB" sz="1600" b="1" dirty="0" err="1">
                <a:latin typeface="Times" pitchFamily="2" charset="0"/>
              </a:rPr>
              <a:t>osiem</a:t>
            </a:r>
            <a:r>
              <a:rPr lang="en-GB" sz="1600" b="1" dirty="0">
                <a:latin typeface="Times" pitchFamily="2" charset="0"/>
              </a:rPr>
              <a:t> </a:t>
            </a:r>
            <a:r>
              <a:rPr lang="en-GB" sz="1600" b="1" dirty="0" err="1">
                <a:latin typeface="Times" pitchFamily="2" charset="0"/>
              </a:rPr>
              <a:t>nóg</a:t>
            </a:r>
            <a:r>
              <a:rPr lang="en-GB" sz="1600" b="1" dirty="0">
                <a:latin typeface="Times" pitchFamily="2" charset="0"/>
              </a:rPr>
              <a:t>.				Sibilant Study</a:t>
            </a:r>
          </a:p>
          <a:p>
            <a:pPr marL="0" indent="0">
              <a:buNone/>
            </a:pPr>
            <a:r>
              <a:rPr lang="en-PL" sz="1600" dirty="0">
                <a:latin typeface="Times" pitchFamily="2" charset="0"/>
              </a:rPr>
              <a:t>….</a:t>
            </a:r>
          </a:p>
          <a:p>
            <a:pPr marL="0" indent="0">
              <a:buNone/>
            </a:pPr>
            <a:r>
              <a:rPr lang="en-GB" sz="1600" dirty="0" err="1">
                <a:latin typeface="Times" pitchFamily="2" charset="0"/>
              </a:rPr>
              <a:t>Prawnik</a:t>
            </a:r>
            <a:r>
              <a:rPr lang="en-GB" sz="1600" dirty="0">
                <a:latin typeface="Times" pitchFamily="2" charset="0"/>
              </a:rPr>
              <a:t> ma </a:t>
            </a:r>
            <a:r>
              <a:rPr lang="en-GB" sz="1600" dirty="0" err="1">
                <a:latin typeface="Times" pitchFamily="2" charset="0"/>
              </a:rPr>
              <a:t>interesy</a:t>
            </a:r>
            <a:r>
              <a:rPr lang="en-GB" sz="1600" dirty="0">
                <a:latin typeface="Times" pitchFamily="2" charset="0"/>
              </a:rPr>
              <a:t> do </a:t>
            </a:r>
            <a:r>
              <a:rPr lang="en-GB" sz="1600" dirty="0" err="1">
                <a:latin typeface="Times" pitchFamily="2" charset="0"/>
              </a:rPr>
              <a:t>załatwienia</a:t>
            </a:r>
            <a:r>
              <a:rPr lang="en-GB" sz="1600" dirty="0">
                <a:latin typeface="Times" pitchFamily="2" charset="0"/>
              </a:rPr>
              <a:t>.			 </a:t>
            </a:r>
            <a:r>
              <a:rPr lang="en-GB" sz="1600" b="1" dirty="0">
                <a:latin typeface="Times" pitchFamily="2" charset="0"/>
              </a:rPr>
              <a:t>VOT</a:t>
            </a:r>
            <a:endParaRPr lang="en-PL" sz="1600" b="1" dirty="0">
              <a:latin typeface="Times" pitchFamily="2" charset="0"/>
            </a:endParaRPr>
          </a:p>
        </p:txBody>
      </p:sp>
      <p:sp>
        <p:nvSpPr>
          <p:cNvPr id="4" name="Content Placeholder 2">
            <a:extLst>
              <a:ext uri="{FF2B5EF4-FFF2-40B4-BE49-F238E27FC236}">
                <a16:creationId xmlns:a16="http://schemas.microsoft.com/office/drawing/2014/main" id="{B4D3F530-4CB9-C0F0-76F1-3F928037A37C}"/>
              </a:ext>
            </a:extLst>
          </p:cNvPr>
          <p:cNvSpPr txBox="1">
            <a:spLocks/>
          </p:cNvSpPr>
          <p:nvPr/>
        </p:nvSpPr>
        <p:spPr>
          <a:xfrm>
            <a:off x="1255174" y="2012946"/>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L" sz="1600" dirty="0">
                <a:latin typeface="Times" pitchFamily="2" charset="0"/>
              </a:rPr>
              <a:t>1</a:t>
            </a:r>
          </a:p>
          <a:p>
            <a:pPr marL="0" indent="0">
              <a:buFont typeface="Arial" panose="020B0604020202020204" pitchFamily="34" charset="0"/>
              <a:buNone/>
            </a:pPr>
            <a:r>
              <a:rPr lang="en-PL" sz="1600" dirty="0">
                <a:latin typeface="Times" pitchFamily="2" charset="0"/>
              </a:rPr>
              <a:t>2</a:t>
            </a:r>
          </a:p>
          <a:p>
            <a:pPr marL="0" indent="0">
              <a:buFont typeface="Arial" panose="020B0604020202020204" pitchFamily="34" charset="0"/>
              <a:buNone/>
            </a:pPr>
            <a:r>
              <a:rPr lang="en-PL" sz="1600" dirty="0">
                <a:latin typeface="Times" pitchFamily="2" charset="0"/>
              </a:rPr>
              <a:t>3</a:t>
            </a:r>
          </a:p>
          <a:p>
            <a:pPr marL="0" indent="0">
              <a:buFont typeface="Arial" panose="020B0604020202020204" pitchFamily="34" charset="0"/>
              <a:buNone/>
            </a:pPr>
            <a:r>
              <a:rPr lang="en-PL" sz="1600" dirty="0">
                <a:latin typeface="Times" pitchFamily="2" charset="0"/>
              </a:rPr>
              <a:t>4</a:t>
            </a:r>
          </a:p>
          <a:p>
            <a:pPr marL="0" indent="0">
              <a:buFont typeface="Arial" panose="020B0604020202020204" pitchFamily="34" charset="0"/>
              <a:buNone/>
            </a:pPr>
            <a:r>
              <a:rPr lang="en-PL" sz="1600" dirty="0">
                <a:latin typeface="Times" pitchFamily="2" charset="0"/>
              </a:rPr>
              <a:t>5</a:t>
            </a:r>
          </a:p>
          <a:p>
            <a:pPr marL="0" indent="0">
              <a:buFont typeface="Arial" panose="020B0604020202020204" pitchFamily="34" charset="0"/>
              <a:buNone/>
            </a:pPr>
            <a:r>
              <a:rPr lang="en-PL" sz="1600" dirty="0">
                <a:latin typeface="Times" pitchFamily="2" charset="0"/>
              </a:rPr>
              <a:t>6</a:t>
            </a:r>
          </a:p>
          <a:p>
            <a:pPr marL="0" indent="0">
              <a:buFont typeface="Arial" panose="020B0604020202020204" pitchFamily="34" charset="0"/>
              <a:buNone/>
            </a:pPr>
            <a:r>
              <a:rPr lang="en-PL" sz="1600" dirty="0">
                <a:latin typeface="Times" pitchFamily="2" charset="0"/>
              </a:rPr>
              <a:t>7</a:t>
            </a:r>
          </a:p>
          <a:p>
            <a:pPr marL="0" indent="0">
              <a:buFont typeface="Arial" panose="020B0604020202020204" pitchFamily="34" charset="0"/>
              <a:buNone/>
            </a:pPr>
            <a:r>
              <a:rPr lang="en-PL" sz="1600" dirty="0">
                <a:latin typeface="Times" pitchFamily="2" charset="0"/>
              </a:rPr>
              <a:t>8</a:t>
            </a:r>
          </a:p>
          <a:p>
            <a:pPr marL="0" indent="0">
              <a:buFont typeface="Arial" panose="020B0604020202020204" pitchFamily="34" charset="0"/>
              <a:buNone/>
            </a:pPr>
            <a:r>
              <a:rPr lang="en-PL" sz="1600" dirty="0">
                <a:latin typeface="Times" pitchFamily="2" charset="0"/>
              </a:rPr>
              <a:t>9</a:t>
            </a:r>
          </a:p>
          <a:p>
            <a:pPr marL="0" indent="0">
              <a:buFont typeface="Arial" panose="020B0604020202020204" pitchFamily="34" charset="0"/>
              <a:buNone/>
            </a:pPr>
            <a:r>
              <a:rPr lang="en-PL" sz="1600" dirty="0">
                <a:latin typeface="Times" pitchFamily="2" charset="0"/>
              </a:rPr>
              <a:t>10</a:t>
            </a:r>
          </a:p>
          <a:p>
            <a:pPr marL="0" indent="0">
              <a:buFont typeface="Arial" panose="020B0604020202020204" pitchFamily="34" charset="0"/>
              <a:buNone/>
            </a:pPr>
            <a:endParaRPr lang="en-PL" sz="1600" dirty="0">
              <a:latin typeface="Times" pitchFamily="2" charset="0"/>
            </a:endParaRPr>
          </a:p>
          <a:p>
            <a:pPr marL="0" indent="0">
              <a:buFont typeface="Arial" panose="020B0604020202020204" pitchFamily="34" charset="0"/>
              <a:buNone/>
            </a:pPr>
            <a:r>
              <a:rPr lang="en-PL" sz="1600" dirty="0">
                <a:latin typeface="Times" pitchFamily="2" charset="0"/>
              </a:rPr>
              <a:t>160</a:t>
            </a:r>
          </a:p>
        </p:txBody>
      </p:sp>
    </p:spTree>
    <p:extLst>
      <p:ext uri="{BB962C8B-B14F-4D97-AF65-F5344CB8AC3E}">
        <p14:creationId xmlns:p14="http://schemas.microsoft.com/office/powerpoint/2010/main" val="2219773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B3B4-05F8-776C-868D-01CBCDCFBC5E}"/>
              </a:ext>
            </a:extLst>
          </p:cNvPr>
          <p:cNvSpPr>
            <a:spLocks noGrp="1"/>
          </p:cNvSpPr>
          <p:nvPr>
            <p:ph type="title"/>
          </p:nvPr>
        </p:nvSpPr>
        <p:spPr/>
        <p:txBody>
          <a:bodyPr>
            <a:normAutofit fontScale="90000"/>
          </a:bodyPr>
          <a:lstStyle/>
          <a:p>
            <a:r>
              <a:rPr lang="en-PL" b="1" dirty="0"/>
              <a:t>L1 Polish proficiency scores in L2 English and L3 Norwegian</a:t>
            </a:r>
          </a:p>
        </p:txBody>
      </p:sp>
      <p:sp>
        <p:nvSpPr>
          <p:cNvPr id="4" name="Slide Number Placeholder 3">
            <a:extLst>
              <a:ext uri="{FF2B5EF4-FFF2-40B4-BE49-F238E27FC236}">
                <a16:creationId xmlns:a16="http://schemas.microsoft.com/office/drawing/2014/main" id="{EB50B96B-C06E-224D-3E2E-05A3A5961705}"/>
              </a:ext>
            </a:extLst>
          </p:cNvPr>
          <p:cNvSpPr>
            <a:spLocks noGrp="1"/>
          </p:cNvSpPr>
          <p:nvPr>
            <p:ph type="sldNum" sz="quarter" idx="12"/>
          </p:nvPr>
        </p:nvSpPr>
        <p:spPr/>
        <p:txBody>
          <a:bodyPr/>
          <a:lstStyle/>
          <a:p>
            <a:fld id="{D2820A5A-B2AC-F245-ABFF-8AC5B807532A}" type="slidenum">
              <a:rPr lang="en-PL" smtClean="0"/>
              <a:t>12</a:t>
            </a:fld>
            <a:endParaRPr lang="en-PL"/>
          </a:p>
        </p:txBody>
      </p:sp>
      <p:grpSp>
        <p:nvGrpSpPr>
          <p:cNvPr id="5" name="Group 4">
            <a:extLst>
              <a:ext uri="{FF2B5EF4-FFF2-40B4-BE49-F238E27FC236}">
                <a16:creationId xmlns:a16="http://schemas.microsoft.com/office/drawing/2014/main" id="{80C85D45-0504-9433-85D4-B7B1ED9D9D8C}"/>
              </a:ext>
            </a:extLst>
          </p:cNvPr>
          <p:cNvGrpSpPr/>
          <p:nvPr/>
        </p:nvGrpSpPr>
        <p:grpSpPr>
          <a:xfrm>
            <a:off x="363069" y="2081308"/>
            <a:ext cx="5242201" cy="3826256"/>
            <a:chOff x="2441251" y="1947505"/>
            <a:chExt cx="6197600" cy="4523597"/>
          </a:xfrm>
        </p:grpSpPr>
        <p:grpSp>
          <p:nvGrpSpPr>
            <p:cNvPr id="3" name="Group 2">
              <a:extLst>
                <a:ext uri="{FF2B5EF4-FFF2-40B4-BE49-F238E27FC236}">
                  <a16:creationId xmlns:a16="http://schemas.microsoft.com/office/drawing/2014/main" id="{5544FBF7-DE9F-6191-2E3A-DD73DF1F4F4C}"/>
                </a:ext>
              </a:extLst>
            </p:cNvPr>
            <p:cNvGrpSpPr/>
            <p:nvPr/>
          </p:nvGrpSpPr>
          <p:grpSpPr>
            <a:xfrm>
              <a:off x="2441251" y="1947505"/>
              <a:ext cx="6197600" cy="4523597"/>
              <a:chOff x="2441251" y="1947505"/>
              <a:chExt cx="6197600" cy="4523597"/>
            </a:xfrm>
          </p:grpSpPr>
          <p:pic>
            <p:nvPicPr>
              <p:cNvPr id="6" name="Picture 2">
                <a:extLst>
                  <a:ext uri="{FF2B5EF4-FFF2-40B4-BE49-F238E27FC236}">
                    <a16:creationId xmlns:a16="http://schemas.microsoft.com/office/drawing/2014/main" id="{2F7180EF-E60C-AED1-10A6-5475C0BC0A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5"/>
              <a:stretch/>
            </p:blipFill>
            <p:spPr bwMode="auto">
              <a:xfrm>
                <a:off x="2441251" y="5959710"/>
                <a:ext cx="6197600" cy="5113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A5F16B3-D6D9-4A70-FFBE-406046C76B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09"/>
              <a:stretch/>
            </p:blipFill>
            <p:spPr bwMode="auto">
              <a:xfrm>
                <a:off x="2441251" y="1947505"/>
                <a:ext cx="6197600" cy="413866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ACA0C2D9-DD41-7431-FAE5-D8CC53BF41D1}"/>
                </a:ext>
              </a:extLst>
            </p:cNvPr>
            <p:cNvSpPr txBox="1"/>
            <p:nvPr/>
          </p:nvSpPr>
          <p:spPr>
            <a:xfrm>
              <a:off x="3370091" y="6133699"/>
              <a:ext cx="1425390" cy="246221"/>
            </a:xfrm>
            <a:prstGeom prst="rect">
              <a:avLst/>
            </a:prstGeom>
            <a:noFill/>
          </p:spPr>
          <p:txBody>
            <a:bodyPr wrap="none" rtlCol="0">
              <a:spAutoFit/>
            </a:bodyPr>
            <a:lstStyle/>
            <a:p>
              <a:r>
                <a:rPr lang="en-PL" sz="1000" dirty="0">
                  <a:latin typeface="Arial" panose="020B0604020202020204" pitchFamily="34" charset="0"/>
                  <a:cs typeface="Arial" panose="020B0604020202020204" pitchFamily="34" charset="0"/>
                </a:rPr>
                <a:t>L2 English proficiency</a:t>
              </a:r>
            </a:p>
          </p:txBody>
        </p:sp>
        <p:sp>
          <p:nvSpPr>
            <p:cNvPr id="8" name="TextBox 7">
              <a:extLst>
                <a:ext uri="{FF2B5EF4-FFF2-40B4-BE49-F238E27FC236}">
                  <a16:creationId xmlns:a16="http://schemas.microsoft.com/office/drawing/2014/main" id="{66A25DFA-E026-FD31-43E5-5DA4041F4A8B}"/>
                </a:ext>
              </a:extLst>
            </p:cNvPr>
            <p:cNvSpPr txBox="1"/>
            <p:nvPr/>
          </p:nvSpPr>
          <p:spPr>
            <a:xfrm>
              <a:off x="6277897" y="6133698"/>
              <a:ext cx="1625766" cy="246221"/>
            </a:xfrm>
            <a:prstGeom prst="rect">
              <a:avLst/>
            </a:prstGeom>
            <a:noFill/>
          </p:spPr>
          <p:txBody>
            <a:bodyPr wrap="none" rtlCol="0">
              <a:spAutoFit/>
            </a:bodyPr>
            <a:lstStyle/>
            <a:p>
              <a:r>
                <a:rPr lang="en-PL" sz="1000" dirty="0">
                  <a:latin typeface="Arial" panose="020B0604020202020204" pitchFamily="34" charset="0"/>
                  <a:cs typeface="Arial" panose="020B0604020202020204" pitchFamily="34" charset="0"/>
                </a:rPr>
                <a:t>L3 Norwegian proficiency</a:t>
              </a:r>
            </a:p>
          </p:txBody>
        </p:sp>
      </p:grpSp>
      <p:pic>
        <p:nvPicPr>
          <p:cNvPr id="9" name="Picture 8">
            <a:extLst>
              <a:ext uri="{FF2B5EF4-FFF2-40B4-BE49-F238E27FC236}">
                <a16:creationId xmlns:a16="http://schemas.microsoft.com/office/drawing/2014/main" id="{A72BAC29-7657-955B-FB5E-5127C59172F9}"/>
              </a:ext>
            </a:extLst>
          </p:cNvPr>
          <p:cNvPicPr>
            <a:picLocks noChangeAspect="1"/>
          </p:cNvPicPr>
          <p:nvPr/>
        </p:nvPicPr>
        <p:blipFill>
          <a:blip r:embed="rId4"/>
          <a:stretch>
            <a:fillRect/>
          </a:stretch>
        </p:blipFill>
        <p:spPr>
          <a:xfrm>
            <a:off x="6096000" y="2020796"/>
            <a:ext cx="5450718" cy="3893370"/>
          </a:xfrm>
          <a:prstGeom prst="rect">
            <a:avLst/>
          </a:prstGeom>
        </p:spPr>
      </p:pic>
    </p:spTree>
    <p:extLst>
      <p:ext uri="{BB962C8B-B14F-4D97-AF65-F5344CB8AC3E}">
        <p14:creationId xmlns:p14="http://schemas.microsoft.com/office/powerpoint/2010/main" val="51647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2046-DB6A-B808-AA39-35F6C24BD8BC}"/>
              </a:ext>
            </a:extLst>
          </p:cNvPr>
          <p:cNvSpPr>
            <a:spLocks noGrp="1"/>
          </p:cNvSpPr>
          <p:nvPr>
            <p:ph type="title"/>
          </p:nvPr>
        </p:nvSpPr>
        <p:spPr/>
        <p:txBody>
          <a:bodyPr/>
          <a:lstStyle/>
          <a:p>
            <a:r>
              <a:rPr lang="en-PL" b="1" dirty="0"/>
              <a:t>Methodology (sibilant tokens)</a:t>
            </a:r>
          </a:p>
        </p:txBody>
      </p:sp>
      <p:sp>
        <p:nvSpPr>
          <p:cNvPr id="3" name="Content Placeholder 2">
            <a:extLst>
              <a:ext uri="{FF2B5EF4-FFF2-40B4-BE49-F238E27FC236}">
                <a16:creationId xmlns:a16="http://schemas.microsoft.com/office/drawing/2014/main" id="{214BEB3D-A68C-D136-9E78-EF72C4D580E9}"/>
              </a:ext>
            </a:extLst>
          </p:cNvPr>
          <p:cNvSpPr>
            <a:spLocks noGrp="1"/>
          </p:cNvSpPr>
          <p:nvPr>
            <p:ph idx="1"/>
          </p:nvPr>
        </p:nvSpPr>
        <p:spPr/>
        <p:txBody>
          <a:bodyPr>
            <a:normAutofit/>
          </a:bodyPr>
          <a:lstStyle/>
          <a:p>
            <a:r>
              <a:rPr lang="en-GB" sz="2400" b="1" dirty="0"/>
              <a:t>20</a:t>
            </a:r>
            <a:r>
              <a:rPr lang="en-GB" sz="2400" b="1" dirty="0">
                <a:effectLst/>
              </a:rPr>
              <a:t> tokens </a:t>
            </a:r>
            <a:r>
              <a:rPr lang="en-GB" sz="2400" dirty="0">
                <a:effectLst/>
              </a:rPr>
              <a:t>per target phone per participant </a:t>
            </a:r>
            <a:br>
              <a:rPr lang="en-GB" sz="2400" dirty="0">
                <a:effectLst/>
              </a:rPr>
            </a:br>
            <a:r>
              <a:rPr lang="en-GB" sz="2400" dirty="0">
                <a:effectLst/>
              </a:rPr>
              <a:t>(</a:t>
            </a:r>
            <a:r>
              <a:rPr lang="en-GB" sz="2400" dirty="0" err="1">
                <a:effectLst/>
              </a:rPr>
              <a:t>n</a:t>
            </a:r>
            <a:r>
              <a:rPr lang="en-GB" sz="2400" baseline="-25000" dirty="0" err="1">
                <a:effectLst/>
              </a:rPr>
              <a:t>learner</a:t>
            </a:r>
            <a:r>
              <a:rPr lang="en-GB" sz="2400" dirty="0">
                <a:effectLst/>
              </a:rPr>
              <a:t> = 7800, </a:t>
            </a:r>
            <a:r>
              <a:rPr lang="en-GB" sz="2400" dirty="0" err="1">
                <a:effectLst/>
              </a:rPr>
              <a:t>n</a:t>
            </a:r>
            <a:r>
              <a:rPr lang="en-GB" sz="2400" baseline="-25000" dirty="0" err="1">
                <a:effectLst/>
              </a:rPr>
              <a:t>control</a:t>
            </a:r>
            <a:r>
              <a:rPr lang="en-GB" sz="2400" dirty="0">
                <a:effectLst/>
              </a:rPr>
              <a:t> = 2000)</a:t>
            </a:r>
          </a:p>
          <a:p>
            <a:pPr marL="548640" lvl="2" indent="0">
              <a:buNone/>
            </a:pPr>
            <a:endParaRPr lang="en-GB" sz="2000" dirty="0">
              <a:effectLst/>
            </a:endParaRPr>
          </a:p>
          <a:p>
            <a:pPr marL="548640" lvl="2" indent="0">
              <a:buNone/>
            </a:pPr>
            <a:endParaRPr lang="en-GB" sz="2000" dirty="0">
              <a:effectLst/>
            </a:endParaRPr>
          </a:p>
          <a:p>
            <a:pPr lvl="1"/>
            <a:r>
              <a:rPr lang="en-GB" sz="2400" dirty="0">
                <a:effectLst/>
              </a:rPr>
              <a:t>Polish: /s/, /</a:t>
            </a:r>
            <a:r>
              <a:rPr lang="en-GB" sz="2400" dirty="0" err="1">
                <a:effectLst/>
              </a:rPr>
              <a:t>ʃ~ʂ</a:t>
            </a:r>
            <a:r>
              <a:rPr lang="en-GB" sz="2400" dirty="0">
                <a:effectLst/>
              </a:rPr>
              <a:t>/, /</a:t>
            </a:r>
            <a:r>
              <a:rPr lang="en-GB" sz="2400" dirty="0" err="1">
                <a:effectLst/>
              </a:rPr>
              <a:t>ɕ</a:t>
            </a:r>
            <a:r>
              <a:rPr lang="en-GB" sz="2400" dirty="0">
                <a:effectLst/>
              </a:rPr>
              <a:t>/  	      (&lt;s&gt;, 	&lt;</a:t>
            </a:r>
            <a:r>
              <a:rPr lang="en-GB" sz="2400" dirty="0" err="1">
                <a:effectLst/>
              </a:rPr>
              <a:t>sz</a:t>
            </a:r>
            <a:r>
              <a:rPr lang="en-GB" sz="2400" dirty="0">
                <a:effectLst/>
              </a:rPr>
              <a:t>&gt;, 		&lt;</a:t>
            </a:r>
            <a:r>
              <a:rPr lang="en-GB" sz="2400" dirty="0" err="1">
                <a:effectLst/>
              </a:rPr>
              <a:t>si</a:t>
            </a:r>
            <a:r>
              <a:rPr lang="en-GB" sz="2400" dirty="0">
                <a:effectLst/>
              </a:rPr>
              <a:t>&gt; )</a:t>
            </a:r>
          </a:p>
          <a:p>
            <a:pPr lvl="1"/>
            <a:r>
              <a:rPr lang="en-GB" sz="2400" dirty="0">
                <a:effectLst/>
              </a:rPr>
              <a:t>English: /s/, /ʃ/ 		      (&lt;s&gt;, 	&lt;</a:t>
            </a:r>
            <a:r>
              <a:rPr lang="en-GB" sz="2400" dirty="0" err="1">
                <a:effectLst/>
              </a:rPr>
              <a:t>sh</a:t>
            </a:r>
            <a:r>
              <a:rPr lang="en-GB" sz="2400" dirty="0">
                <a:effectLst/>
              </a:rPr>
              <a:t>&gt;		        )</a:t>
            </a:r>
          </a:p>
          <a:p>
            <a:pPr lvl="1"/>
            <a:r>
              <a:rPr lang="en-GB" sz="2400" dirty="0">
                <a:effectLst/>
              </a:rPr>
              <a:t>Norwegian: /s/, /</a:t>
            </a:r>
            <a:r>
              <a:rPr lang="en-GB" sz="2400" dirty="0" err="1">
                <a:effectLst/>
              </a:rPr>
              <a:t>ʃ~ʂ</a:t>
            </a:r>
            <a:r>
              <a:rPr lang="en-GB" sz="2400" dirty="0">
                <a:effectLst/>
              </a:rPr>
              <a:t>/, /ç~</a:t>
            </a:r>
            <a:r>
              <a:rPr lang="en-GB" sz="2400" dirty="0" err="1">
                <a:effectLst/>
              </a:rPr>
              <a:t>ʂ~ɕ</a:t>
            </a:r>
            <a:r>
              <a:rPr lang="en-GB" sz="2400" dirty="0">
                <a:effectLst/>
              </a:rPr>
              <a:t>/ (&lt;s&gt;,   &lt;</a:t>
            </a:r>
            <a:r>
              <a:rPr lang="en-GB" sz="2400" dirty="0" err="1">
                <a:effectLst/>
              </a:rPr>
              <a:t>rs</a:t>
            </a:r>
            <a:r>
              <a:rPr lang="en-GB" sz="2400" dirty="0">
                <a:effectLst/>
              </a:rPr>
              <a:t>&gt;,&lt;</a:t>
            </a:r>
            <a:r>
              <a:rPr lang="en-GB" sz="2400" dirty="0" err="1">
                <a:effectLst/>
              </a:rPr>
              <a:t>sj</a:t>
            </a:r>
            <a:r>
              <a:rPr lang="en-GB" sz="2400" dirty="0">
                <a:effectLst/>
              </a:rPr>
              <a:t>&gt;,&lt;</a:t>
            </a:r>
            <a:r>
              <a:rPr lang="en-GB" sz="2400" dirty="0" err="1">
                <a:effectLst/>
              </a:rPr>
              <a:t>skj</a:t>
            </a:r>
            <a:r>
              <a:rPr lang="en-GB" sz="2400" dirty="0">
                <a:effectLst/>
              </a:rPr>
              <a:t>&gt;, 	&lt;</a:t>
            </a:r>
            <a:r>
              <a:rPr lang="en-GB" sz="2400" dirty="0" err="1">
                <a:effectLst/>
              </a:rPr>
              <a:t>kj</a:t>
            </a:r>
            <a:r>
              <a:rPr lang="en-GB" sz="2400" dirty="0">
                <a:effectLst/>
              </a:rPr>
              <a:t>&gt;)</a:t>
            </a:r>
          </a:p>
        </p:txBody>
      </p:sp>
      <p:sp>
        <p:nvSpPr>
          <p:cNvPr id="4" name="Slide Number Placeholder 3">
            <a:extLst>
              <a:ext uri="{FF2B5EF4-FFF2-40B4-BE49-F238E27FC236}">
                <a16:creationId xmlns:a16="http://schemas.microsoft.com/office/drawing/2014/main" id="{4CD70FBF-6F62-EF43-360F-AA13A725678C}"/>
              </a:ext>
            </a:extLst>
          </p:cNvPr>
          <p:cNvSpPr>
            <a:spLocks noGrp="1"/>
          </p:cNvSpPr>
          <p:nvPr>
            <p:ph type="sldNum" sz="quarter" idx="12"/>
          </p:nvPr>
        </p:nvSpPr>
        <p:spPr/>
        <p:txBody>
          <a:bodyPr/>
          <a:lstStyle/>
          <a:p>
            <a:fld id="{D2820A5A-B2AC-F245-ABFF-8AC5B807532A}" type="slidenum">
              <a:rPr lang="en-PL" smtClean="0"/>
              <a:t>13</a:t>
            </a:fld>
            <a:endParaRPr lang="en-PL"/>
          </a:p>
        </p:txBody>
      </p:sp>
    </p:spTree>
    <p:extLst>
      <p:ext uri="{BB962C8B-B14F-4D97-AF65-F5344CB8AC3E}">
        <p14:creationId xmlns:p14="http://schemas.microsoft.com/office/powerpoint/2010/main" val="3187659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2046-DB6A-B808-AA39-35F6C24BD8BC}"/>
              </a:ext>
            </a:extLst>
          </p:cNvPr>
          <p:cNvSpPr>
            <a:spLocks noGrp="1"/>
          </p:cNvSpPr>
          <p:nvPr>
            <p:ph type="title"/>
          </p:nvPr>
        </p:nvSpPr>
        <p:spPr/>
        <p:txBody>
          <a:bodyPr>
            <a:normAutofit fontScale="90000"/>
          </a:bodyPr>
          <a:lstStyle/>
          <a:p>
            <a:r>
              <a:rPr lang="en-PL" b="1" dirty="0"/>
              <a:t>Methodology (sample tokens per phoneme)</a:t>
            </a:r>
          </a:p>
        </p:txBody>
      </p:sp>
      <p:graphicFrame>
        <p:nvGraphicFramePr>
          <p:cNvPr id="5" name="Content Placeholder 4">
            <a:extLst>
              <a:ext uri="{FF2B5EF4-FFF2-40B4-BE49-F238E27FC236}">
                <a16:creationId xmlns:a16="http://schemas.microsoft.com/office/drawing/2014/main" id="{BD8407FF-D047-F005-4BCF-801F6189E017}"/>
              </a:ext>
            </a:extLst>
          </p:cNvPr>
          <p:cNvGraphicFramePr>
            <a:graphicFrameLocks noGrp="1"/>
          </p:cNvGraphicFramePr>
          <p:nvPr>
            <p:ph idx="1"/>
            <p:extLst>
              <p:ext uri="{D42A27DB-BD31-4B8C-83A1-F6EECF244321}">
                <p14:modId xmlns:p14="http://schemas.microsoft.com/office/powerpoint/2010/main" val="1055405660"/>
              </p:ext>
            </p:extLst>
          </p:nvPr>
        </p:nvGraphicFramePr>
        <p:xfrm>
          <a:off x="763792" y="2264437"/>
          <a:ext cx="10058400" cy="3122295"/>
        </p:xfrm>
        <a:graphic>
          <a:graphicData uri="http://schemas.openxmlformats.org/drawingml/2006/table">
            <a:tbl>
              <a:tblPr>
                <a:tableStyleId>{5C22544A-7EE6-4342-B048-85BDC9FD1C3A}</a:tableStyleId>
              </a:tblPr>
              <a:tblGrid>
                <a:gridCol w="1529127">
                  <a:extLst>
                    <a:ext uri="{9D8B030D-6E8A-4147-A177-3AD203B41FA5}">
                      <a16:colId xmlns:a16="http://schemas.microsoft.com/office/drawing/2014/main" val="3723046220"/>
                    </a:ext>
                  </a:extLst>
                </a:gridCol>
                <a:gridCol w="1535270">
                  <a:extLst>
                    <a:ext uri="{9D8B030D-6E8A-4147-A177-3AD203B41FA5}">
                      <a16:colId xmlns:a16="http://schemas.microsoft.com/office/drawing/2014/main" val="705599333"/>
                    </a:ext>
                  </a:extLst>
                </a:gridCol>
                <a:gridCol w="1535270">
                  <a:extLst>
                    <a:ext uri="{9D8B030D-6E8A-4147-A177-3AD203B41FA5}">
                      <a16:colId xmlns:a16="http://schemas.microsoft.com/office/drawing/2014/main" val="754469943"/>
                    </a:ext>
                  </a:extLst>
                </a:gridCol>
                <a:gridCol w="5458733">
                  <a:extLst>
                    <a:ext uri="{9D8B030D-6E8A-4147-A177-3AD203B41FA5}">
                      <a16:colId xmlns:a16="http://schemas.microsoft.com/office/drawing/2014/main" val="1360729639"/>
                    </a:ext>
                  </a:extLst>
                </a:gridCol>
              </a:tblGrid>
              <a:tr h="203200">
                <a:tc>
                  <a:txBody>
                    <a:bodyPr/>
                    <a:lstStyle/>
                    <a:p>
                      <a:pPr algn="l" fontAlgn="b"/>
                      <a:r>
                        <a:rPr lang="en-GB" sz="1800" b="1" u="none" strike="noStrike" dirty="0">
                          <a:effectLst/>
                          <a:latin typeface="Times New Roman" panose="02020603050405020304" pitchFamily="18" charset="0"/>
                          <a:cs typeface="Times New Roman" panose="02020603050405020304" pitchFamily="18" charset="0"/>
                        </a:rPr>
                        <a:t>Language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b="1" u="none" strike="noStrike" dirty="0">
                          <a:effectLst/>
                          <a:latin typeface="Times New Roman" panose="02020603050405020304" pitchFamily="18" charset="0"/>
                          <a:cs typeface="Times New Roman" panose="02020603050405020304" pitchFamily="18" charset="0"/>
                        </a:rPr>
                        <a:t>Phoneme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b="1" u="none" strike="noStrike" dirty="0">
                          <a:effectLst/>
                          <a:latin typeface="Times New Roman" panose="02020603050405020304" pitchFamily="18" charset="0"/>
                          <a:cs typeface="Times New Roman" panose="02020603050405020304" pitchFamily="18" charset="0"/>
                        </a:rPr>
                        <a:t>Word</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b="1" u="none" strike="noStrike" dirty="0">
                          <a:effectLst/>
                          <a:latin typeface="Times New Roman" panose="02020603050405020304" pitchFamily="18" charset="0"/>
                          <a:cs typeface="Times New Roman" panose="02020603050405020304" pitchFamily="18" charset="0"/>
                        </a:rPr>
                        <a:t>Sentence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1566041"/>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PL</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s</a:t>
                      </a:r>
                      <a:r>
                        <a:rPr lang="en-GB" sz="1800" u="none" strike="noStrike" baseline="-25000" dirty="0">
                          <a:effectLst/>
                          <a:latin typeface="Times New Roman" panose="02020603050405020304" pitchFamily="18" charset="0"/>
                          <a:cs typeface="Times New Roman" panose="02020603050405020304" pitchFamily="18" charset="0"/>
                        </a:rPr>
                        <a:t>1</a:t>
                      </a:r>
                      <a:endParaRPr lang="en-GB" sz="1800" b="1"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ry</a:t>
                      </a:r>
                      <a:r>
                        <a:rPr lang="en-GB" sz="1800" b="1" u="sng" strike="noStrike" dirty="0" err="1">
                          <a:effectLst/>
                          <a:latin typeface="Times New Roman" panose="02020603050405020304" pitchFamily="18" charset="0"/>
                          <a:cs typeface="Times New Roman" panose="02020603050405020304" pitchFamily="18" charset="0"/>
                        </a:rPr>
                        <a:t>s</a:t>
                      </a:r>
                      <a:r>
                        <a:rPr lang="en-GB" sz="1800" u="none" strike="noStrike" dirty="0" err="1">
                          <a:effectLst/>
                          <a:latin typeface="Times New Roman" panose="02020603050405020304" pitchFamily="18" charset="0"/>
                          <a:cs typeface="Times New Roman" panose="02020603050405020304" pitchFamily="18" charset="0"/>
                        </a:rPr>
                        <a:t>uje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Pisarz</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rysuje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słowami</a:t>
                      </a:r>
                      <a:r>
                        <a:rPr lang="en-GB" sz="1800" u="none" strike="noStrike" dirty="0">
                          <a:effectLst/>
                          <a:latin typeface="Times New Roman" panose="02020603050405020304" pitchFamily="18" charset="0"/>
                          <a:cs typeface="Times New Roman" panose="02020603050405020304" pitchFamily="18" charset="0"/>
                        </a:rPr>
                        <a:t>.</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238499327"/>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PL</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sz</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my</a:t>
                      </a:r>
                      <a:r>
                        <a:rPr lang="en-GB" sz="1800" b="1" u="sng" strike="noStrike" dirty="0" err="1">
                          <a:effectLst/>
                          <a:latin typeface="Times New Roman" panose="02020603050405020304" pitchFamily="18" charset="0"/>
                          <a:cs typeface="Times New Roman" panose="02020603050405020304" pitchFamily="18" charset="0"/>
                        </a:rPr>
                        <a:t>sz</a:t>
                      </a:r>
                      <a:r>
                        <a:rPr lang="en-GB" sz="1800" u="none" strike="noStrike" dirty="0" err="1">
                          <a:effectLst/>
                          <a:latin typeface="Times New Roman" panose="02020603050405020304" pitchFamily="18" charset="0"/>
                          <a:cs typeface="Times New Roman" panose="02020603050405020304" pitchFamily="18" charset="0"/>
                        </a:rPr>
                        <a:t>y</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a:effectLst/>
                          <a:latin typeface="Times New Roman" panose="02020603050405020304" pitchFamily="18" charset="0"/>
                          <a:cs typeface="Times New Roman" panose="02020603050405020304" pitchFamily="18" charset="0"/>
                        </a:rPr>
                        <a:t>Sowy słyszą myszy z daleka.</a:t>
                      </a:r>
                      <a:endParaRPr lang="en-GB"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59513779"/>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PL</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si</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pro</a:t>
                      </a:r>
                      <a:r>
                        <a:rPr lang="en-GB" sz="1800" b="1" i="0" u="sng" strike="noStrike" dirty="0" err="1">
                          <a:effectLst/>
                          <a:latin typeface="Times New Roman" panose="02020603050405020304" pitchFamily="18" charset="0"/>
                          <a:cs typeface="Times New Roman" panose="02020603050405020304" pitchFamily="18" charset="0"/>
                        </a:rPr>
                        <a:t>s</a:t>
                      </a:r>
                      <a:r>
                        <a:rPr lang="en-GB" sz="1800" u="none" strike="noStrike" dirty="0" err="1">
                          <a:effectLst/>
                          <a:latin typeface="Times New Roman" panose="02020603050405020304" pitchFamily="18" charset="0"/>
                          <a:cs typeface="Times New Roman" panose="02020603050405020304" pitchFamily="18" charset="0"/>
                        </a:rPr>
                        <a:t>i</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Szofer</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prosi</a:t>
                      </a:r>
                      <a:r>
                        <a:rPr lang="en-GB" sz="1800" u="none" strike="noStrike" dirty="0">
                          <a:effectLst/>
                          <a:latin typeface="Times New Roman" panose="02020603050405020304" pitchFamily="18" charset="0"/>
                          <a:cs typeface="Times New Roman" panose="02020603050405020304" pitchFamily="18" charset="0"/>
                        </a:rPr>
                        <a:t> o </a:t>
                      </a:r>
                      <a:r>
                        <a:rPr lang="en-GB" sz="1800" u="none" strike="noStrike" dirty="0" err="1">
                          <a:effectLst/>
                          <a:latin typeface="Times New Roman" panose="02020603050405020304" pitchFamily="18" charset="0"/>
                          <a:cs typeface="Times New Roman" panose="02020603050405020304" pitchFamily="18" charset="0"/>
                        </a:rPr>
                        <a:t>klucze</a:t>
                      </a:r>
                      <a:r>
                        <a:rPr lang="en-GB" sz="1800" u="none" strike="noStrike" dirty="0">
                          <a:effectLst/>
                          <a:latin typeface="Times New Roman" panose="02020603050405020304" pitchFamily="18" charset="0"/>
                          <a:cs typeface="Times New Roman" panose="02020603050405020304" pitchFamily="18" charset="0"/>
                        </a:rPr>
                        <a:t> do </a:t>
                      </a:r>
                      <a:r>
                        <a:rPr lang="en-GB" sz="1800" u="none" strike="noStrike" dirty="0" err="1">
                          <a:effectLst/>
                          <a:latin typeface="Times New Roman" panose="02020603050405020304" pitchFamily="18" charset="0"/>
                          <a:cs typeface="Times New Roman" panose="02020603050405020304" pitchFamily="18" charset="0"/>
                        </a:rPr>
                        <a:t>samochodu</a:t>
                      </a:r>
                      <a:r>
                        <a:rPr lang="en-GB" sz="1800" u="none" strike="noStrike" dirty="0">
                          <a:effectLst/>
                          <a:latin typeface="Times New Roman" panose="02020603050405020304" pitchFamily="18" charset="0"/>
                          <a:cs typeface="Times New Roman" panose="02020603050405020304" pitchFamily="18" charset="0"/>
                        </a:rPr>
                        <a:t>.</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728541"/>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EN</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s</a:t>
                      </a:r>
                      <a:r>
                        <a:rPr lang="en-GB" sz="1800" u="none" strike="noStrike" baseline="-25000" dirty="0">
                          <a:effectLst/>
                          <a:latin typeface="Times New Roman" panose="02020603050405020304" pitchFamily="18" charset="0"/>
                          <a:cs typeface="Times New Roman" panose="02020603050405020304" pitchFamily="18" charset="0"/>
                        </a:rPr>
                        <a:t>2</a:t>
                      </a:r>
                      <a:endParaRPr lang="en-GB" sz="1800" b="1"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viru</a:t>
                      </a:r>
                      <a:r>
                        <a:rPr lang="en-GB" sz="1800" b="1" u="sng" strike="noStrike" dirty="0">
                          <a:effectLst/>
                          <a:latin typeface="Times New Roman" panose="02020603050405020304" pitchFamily="18" charset="0"/>
                          <a:cs typeface="Times New Roman" panose="02020603050405020304" pitchFamily="18" charset="0"/>
                        </a:rPr>
                        <a:t>s</a:t>
                      </a:r>
                      <a:r>
                        <a:rPr lang="en-GB" sz="1800" u="none" strike="noStrike" dirty="0">
                          <a:effectLst/>
                          <a:latin typeface="Times New Roman" panose="02020603050405020304" pitchFamily="18" charset="0"/>
                          <a:cs typeface="Times New Roman" panose="02020603050405020304" pitchFamily="18" charset="0"/>
                        </a:rPr>
                        <a:t>es</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The doctor sees viruses with the microscope.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682625485"/>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EN</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sh</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fi</a:t>
                      </a:r>
                      <a:r>
                        <a:rPr lang="en-GB" sz="1800" b="1" u="sng" strike="noStrike" dirty="0">
                          <a:effectLst/>
                          <a:latin typeface="Times New Roman" panose="02020603050405020304" pitchFamily="18" charset="0"/>
                          <a:cs typeface="Times New Roman" panose="02020603050405020304" pitchFamily="18" charset="0"/>
                        </a:rPr>
                        <a:t>sh</a:t>
                      </a:r>
                      <a:r>
                        <a:rPr lang="en-GB" sz="1800" u="none" strike="noStrike" dirty="0">
                          <a:effectLst/>
                          <a:latin typeface="Times New Roman" panose="02020603050405020304" pitchFamily="18" charset="0"/>
                          <a:cs typeface="Times New Roman" panose="02020603050405020304" pitchFamily="18" charset="0"/>
                        </a:rPr>
                        <a:t>ing</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Our family goes fishing twice a year.</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0986341"/>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NO</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s</a:t>
                      </a:r>
                      <a:r>
                        <a:rPr lang="en-GB" sz="1800" u="none" strike="noStrike" baseline="-25000" dirty="0">
                          <a:effectLst/>
                          <a:latin typeface="Times New Roman" panose="02020603050405020304" pitchFamily="18" charset="0"/>
                          <a:cs typeface="Times New Roman" panose="02020603050405020304" pitchFamily="18" charset="0"/>
                        </a:rPr>
                        <a:t>3</a:t>
                      </a:r>
                      <a:endParaRPr lang="en-GB" sz="1800" b="1" i="0" u="none" strike="noStrike" baseline="-2500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le</a:t>
                      </a:r>
                      <a:r>
                        <a:rPr lang="en-GB" sz="1800" b="1" u="sng" strike="noStrike" dirty="0" err="1">
                          <a:effectLst/>
                          <a:latin typeface="Times New Roman" panose="02020603050405020304" pitchFamily="18" charset="0"/>
                          <a:cs typeface="Times New Roman" panose="02020603050405020304" pitchFamily="18" charset="0"/>
                        </a:rPr>
                        <a:t>s</a:t>
                      </a:r>
                      <a:r>
                        <a:rPr lang="en-GB" sz="1800" u="none" strike="noStrike" dirty="0" err="1">
                          <a:effectLst/>
                          <a:latin typeface="Times New Roman" panose="02020603050405020304" pitchFamily="18" charset="0"/>
                          <a:cs typeface="Times New Roman" panose="02020603050405020304" pitchFamily="18" charset="0"/>
                        </a:rPr>
                        <a:t>er</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De </a:t>
                      </a:r>
                      <a:r>
                        <a:rPr lang="en-GB" sz="1800" u="none" strike="noStrike" dirty="0" err="1">
                          <a:effectLst/>
                          <a:latin typeface="Times New Roman" panose="02020603050405020304" pitchFamily="18" charset="0"/>
                          <a:cs typeface="Times New Roman" panose="02020603050405020304" pitchFamily="18" charset="0"/>
                        </a:rPr>
                        <a:t>leser</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nyheter</a:t>
                      </a:r>
                      <a:r>
                        <a:rPr lang="en-GB" sz="1800" u="none" strike="noStrike" dirty="0">
                          <a:effectLst/>
                          <a:latin typeface="Times New Roman" panose="02020603050405020304" pitchFamily="18" charset="0"/>
                          <a:cs typeface="Times New Roman" panose="02020603050405020304" pitchFamily="18" charset="0"/>
                        </a:rPr>
                        <a:t> i </a:t>
                      </a:r>
                      <a:r>
                        <a:rPr lang="en-GB" sz="1800" u="none" strike="noStrike" dirty="0" err="1">
                          <a:effectLst/>
                          <a:latin typeface="Times New Roman" panose="02020603050405020304" pitchFamily="18" charset="0"/>
                          <a:cs typeface="Times New Roman" panose="02020603050405020304" pitchFamily="18" charset="0"/>
                        </a:rPr>
                        <a:t>sosiale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medier</a:t>
                      </a:r>
                      <a:r>
                        <a:rPr lang="en-GB" sz="1800" u="none" strike="noStrike" dirty="0">
                          <a:effectLst/>
                          <a:latin typeface="Times New Roman" panose="02020603050405020304" pitchFamily="18" charset="0"/>
                          <a:cs typeface="Times New Roman" panose="02020603050405020304" pitchFamily="18" charset="0"/>
                        </a:rPr>
                        <a:t>.</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20058102"/>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NO</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rs</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fo</a:t>
                      </a:r>
                      <a:r>
                        <a:rPr lang="en-GB" sz="1800" b="1" u="sng" strike="noStrike" dirty="0" err="1">
                          <a:effectLst/>
                          <a:latin typeface="Times New Roman" panose="02020603050405020304" pitchFamily="18" charset="0"/>
                          <a:cs typeface="Times New Roman" panose="02020603050405020304" pitchFamily="18" charset="0"/>
                        </a:rPr>
                        <a:t>rs</a:t>
                      </a:r>
                      <a:r>
                        <a:rPr lang="en-GB" sz="1800" u="none" strike="noStrike" dirty="0" err="1">
                          <a:effectLst/>
                          <a:latin typeface="Times New Roman" panose="02020603050405020304" pitchFamily="18" charset="0"/>
                          <a:cs typeface="Times New Roman" panose="02020603050405020304" pitchFamily="18" charset="0"/>
                        </a:rPr>
                        <a:t>økte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Jeg</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forsøkte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å</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reparere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bilen</a:t>
                      </a:r>
                      <a:r>
                        <a:rPr lang="en-GB" sz="1800" u="none" strike="noStrike" dirty="0">
                          <a:effectLst/>
                          <a:latin typeface="Times New Roman" panose="02020603050405020304" pitchFamily="18" charset="0"/>
                          <a:cs typeface="Times New Roman" panose="02020603050405020304" pitchFamily="18" charset="0"/>
                        </a:rPr>
                        <a:t> min </a:t>
                      </a:r>
                      <a:r>
                        <a:rPr lang="en-GB" sz="1800" u="none" strike="noStrike" dirty="0" err="1">
                          <a:effectLst/>
                          <a:latin typeface="Times New Roman" panose="02020603050405020304" pitchFamily="18" charset="0"/>
                          <a:cs typeface="Times New Roman" panose="02020603050405020304" pitchFamily="18" charset="0"/>
                        </a:rPr>
                        <a:t>selv</a:t>
                      </a:r>
                      <a:r>
                        <a:rPr lang="en-GB" sz="1800" u="none" strike="noStrike" dirty="0">
                          <a:effectLst/>
                          <a:latin typeface="Times New Roman" panose="02020603050405020304" pitchFamily="18" charset="0"/>
                          <a:cs typeface="Times New Roman" panose="02020603050405020304" pitchFamily="18" charset="0"/>
                        </a:rPr>
                        <a:t>.</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03791060"/>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NO</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sj</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dro</a:t>
                      </a:r>
                      <a:r>
                        <a:rPr lang="en-GB" sz="1800" b="1" u="sng" strike="noStrike" dirty="0" err="1">
                          <a:effectLst/>
                          <a:latin typeface="Times New Roman" panose="02020603050405020304" pitchFamily="18" charset="0"/>
                          <a:cs typeface="Times New Roman" panose="02020603050405020304" pitchFamily="18" charset="0"/>
                        </a:rPr>
                        <a:t>sj</a:t>
                      </a:r>
                      <a:r>
                        <a:rPr lang="en-GB" sz="1800" u="none" strike="noStrike" dirty="0" err="1">
                          <a:effectLst/>
                          <a:latin typeface="Times New Roman" panose="02020603050405020304" pitchFamily="18" charset="0"/>
                          <a:cs typeface="Times New Roman" panose="02020603050405020304" pitchFamily="18" charset="0"/>
                        </a:rPr>
                        <a: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Jeg</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tok</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en</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drosje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til</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flyplassen</a:t>
                      </a:r>
                      <a:r>
                        <a:rPr lang="en-GB" sz="1800" u="none" strike="noStrike" dirty="0">
                          <a:effectLst/>
                          <a:latin typeface="Times New Roman" panose="02020603050405020304" pitchFamily="18" charset="0"/>
                          <a:cs typeface="Times New Roman" panose="02020603050405020304" pitchFamily="18" charset="0"/>
                        </a:rPr>
                        <a:t>.</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57219351"/>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NO</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skj</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te</a:t>
                      </a:r>
                      <a:r>
                        <a:rPr lang="en-GB" sz="1800" b="1" u="sng" strike="noStrike" dirty="0" err="1">
                          <a:effectLst/>
                          <a:latin typeface="Times New Roman" panose="02020603050405020304" pitchFamily="18" charset="0"/>
                          <a:cs typeface="Times New Roman" panose="02020603050405020304" pitchFamily="18" charset="0"/>
                        </a:rPr>
                        <a:t>skj</a:t>
                      </a:r>
                      <a:r>
                        <a:rPr lang="en-GB" sz="1800" u="none" strike="noStrike" dirty="0" err="1">
                          <a:effectLst/>
                          <a:latin typeface="Times New Roman" panose="02020603050405020304" pitchFamily="18" charset="0"/>
                          <a:cs typeface="Times New Roman" panose="02020603050405020304" pitchFamily="18" charset="0"/>
                        </a:rPr>
                        <a: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Jeg</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vil</a:t>
                      </a:r>
                      <a:r>
                        <a:rPr lang="en-GB" sz="1800" u="none" strike="noStrike" dirty="0">
                          <a:effectLst/>
                          <a:latin typeface="Times New Roman" panose="02020603050405020304" pitchFamily="18" charset="0"/>
                          <a:cs typeface="Times New Roman" panose="02020603050405020304" pitchFamily="18" charset="0"/>
                        </a:rPr>
                        <a:t> ha </a:t>
                      </a:r>
                      <a:r>
                        <a:rPr lang="en-GB" sz="1800" u="none" strike="noStrike" dirty="0" err="1">
                          <a:effectLst/>
                          <a:latin typeface="Times New Roman" panose="02020603050405020304" pitchFamily="18" charset="0"/>
                          <a:cs typeface="Times New Roman" panose="02020603050405020304" pitchFamily="18" charset="0"/>
                        </a:rPr>
                        <a:t>en</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teskje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sukker</a:t>
                      </a:r>
                      <a:r>
                        <a:rPr lang="en-GB" sz="1800" u="none" strike="noStrike" dirty="0">
                          <a:effectLst/>
                          <a:latin typeface="Times New Roman" panose="02020603050405020304" pitchFamily="18" charset="0"/>
                          <a:cs typeface="Times New Roman" panose="02020603050405020304" pitchFamily="18" charset="0"/>
                        </a:rPr>
                        <a:t> i </a:t>
                      </a:r>
                      <a:r>
                        <a:rPr lang="en-GB" sz="1800" u="none" strike="noStrike" dirty="0" err="1">
                          <a:effectLst/>
                          <a:latin typeface="Times New Roman" panose="02020603050405020304" pitchFamily="18" charset="0"/>
                          <a:cs typeface="Times New Roman" panose="02020603050405020304" pitchFamily="18" charset="0"/>
                        </a:rPr>
                        <a:t>kaffen</a:t>
                      </a:r>
                      <a:r>
                        <a:rPr lang="en-GB" sz="1800" u="none" strike="noStrike" dirty="0">
                          <a:effectLst/>
                          <a:latin typeface="Times New Roman" panose="02020603050405020304" pitchFamily="18" charset="0"/>
                          <a:cs typeface="Times New Roman" panose="02020603050405020304" pitchFamily="18" charset="0"/>
                        </a:rPr>
                        <a:t> min.</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427962366"/>
                  </a:ext>
                </a:extLst>
              </a:tr>
              <a:tr h="203200">
                <a:tc>
                  <a:txBody>
                    <a:bodyPr/>
                    <a:lstStyle/>
                    <a:p>
                      <a:pPr algn="l" fontAlgn="b"/>
                      <a:r>
                        <a:rPr lang="en-GB" sz="1800" u="none" strike="noStrike" dirty="0">
                          <a:effectLst/>
                          <a:latin typeface="Times New Roman" panose="02020603050405020304" pitchFamily="18" charset="0"/>
                          <a:cs typeface="Times New Roman" panose="02020603050405020304" pitchFamily="18" charset="0"/>
                        </a:rPr>
                        <a:t>NO</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kj</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be</a:t>
                      </a:r>
                      <a:r>
                        <a:rPr lang="en-GB" sz="1800" b="1" u="sng" strike="noStrike" dirty="0" err="1">
                          <a:effectLst/>
                          <a:latin typeface="Times New Roman" panose="02020603050405020304" pitchFamily="18" charset="0"/>
                          <a:cs typeface="Times New Roman" panose="02020603050405020304" pitchFamily="18" charset="0"/>
                        </a:rPr>
                        <a:t>kj</a:t>
                      </a:r>
                      <a:r>
                        <a:rPr lang="en-GB" sz="1800" u="none" strike="noStrike" dirty="0" err="1">
                          <a:effectLst/>
                          <a:latin typeface="Times New Roman" panose="02020603050405020304" pitchFamily="18" charset="0"/>
                          <a:cs typeface="Times New Roman" panose="02020603050405020304" pitchFamily="18" charset="0"/>
                        </a:rPr>
                        <a:t>ente</a:t>
                      </a:r>
                      <a:endParaRPr lang="en-GB"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1800" u="none" strike="noStrike" dirty="0" err="1">
                          <a:effectLst/>
                          <a:latin typeface="Times New Roman" panose="02020603050405020304" pitchFamily="18" charset="0"/>
                          <a:cs typeface="Times New Roman" panose="02020603050405020304" pitchFamily="18" charset="0"/>
                        </a:rPr>
                        <a:t>Jeg</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traff</a:t>
                      </a:r>
                      <a:r>
                        <a:rPr lang="en-GB" sz="1800" u="none" strike="noStrike" dirty="0">
                          <a:effectLst/>
                          <a:latin typeface="Times New Roman" panose="02020603050405020304" pitchFamily="18" charset="0"/>
                          <a:cs typeface="Times New Roman" panose="02020603050405020304" pitchFamily="18" charset="0"/>
                        </a:rPr>
                        <a:t> min </a:t>
                      </a:r>
                      <a:r>
                        <a:rPr lang="en-GB" sz="1800" u="none" strike="noStrike" dirty="0" err="1">
                          <a:effectLst/>
                          <a:latin typeface="Times New Roman" panose="02020603050405020304" pitchFamily="18" charset="0"/>
                          <a:cs typeface="Times New Roman" panose="02020603050405020304" pitchFamily="18" charset="0"/>
                        </a:rPr>
                        <a:t>gamle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bekjente</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på</a:t>
                      </a:r>
                      <a:r>
                        <a:rPr lang="en-GB" sz="1800" u="none" strike="noStrike" dirty="0">
                          <a:effectLst/>
                          <a:latin typeface="Times New Roman" panose="02020603050405020304" pitchFamily="18" charset="0"/>
                          <a:cs typeface="Times New Roman" panose="02020603050405020304" pitchFamily="18" charset="0"/>
                        </a:rPr>
                        <a:t> </a:t>
                      </a:r>
                      <a:r>
                        <a:rPr lang="en-GB" sz="1800" u="none" strike="noStrike" dirty="0" err="1">
                          <a:effectLst/>
                          <a:latin typeface="Times New Roman" panose="02020603050405020304" pitchFamily="18" charset="0"/>
                          <a:cs typeface="Times New Roman" panose="02020603050405020304" pitchFamily="18" charset="0"/>
                        </a:rPr>
                        <a:t>gaten</a:t>
                      </a:r>
                      <a:r>
                        <a:rPr lang="en-GB" sz="1800" u="none" strike="noStrike" dirty="0">
                          <a:effectLst/>
                          <a:latin typeface="Times New Roman" panose="02020603050405020304" pitchFamily="18" charset="0"/>
                          <a:cs typeface="Times New Roman" panose="02020603050405020304" pitchFamily="18" charset="0"/>
                        </a:rPr>
                        <a:t>.</a:t>
                      </a:r>
                    </a:p>
                  </a:txBody>
                  <a:tcPr marL="9525" marR="9525" marT="9525" marB="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919475031"/>
                  </a:ext>
                </a:extLst>
              </a:tr>
            </a:tbl>
          </a:graphicData>
        </a:graphic>
      </p:graphicFrame>
      <p:sp>
        <p:nvSpPr>
          <p:cNvPr id="4" name="Slide Number Placeholder 3">
            <a:extLst>
              <a:ext uri="{FF2B5EF4-FFF2-40B4-BE49-F238E27FC236}">
                <a16:creationId xmlns:a16="http://schemas.microsoft.com/office/drawing/2014/main" id="{4CD70FBF-6F62-EF43-360F-AA13A725678C}"/>
              </a:ext>
            </a:extLst>
          </p:cNvPr>
          <p:cNvSpPr>
            <a:spLocks noGrp="1"/>
          </p:cNvSpPr>
          <p:nvPr>
            <p:ph type="sldNum" sz="quarter" idx="12"/>
          </p:nvPr>
        </p:nvSpPr>
        <p:spPr/>
        <p:txBody>
          <a:bodyPr/>
          <a:lstStyle/>
          <a:p>
            <a:fld id="{D2820A5A-B2AC-F245-ABFF-8AC5B807532A}" type="slidenum">
              <a:rPr lang="en-PL" smtClean="0"/>
              <a:t>14</a:t>
            </a:fld>
            <a:endParaRPr lang="en-PL"/>
          </a:p>
        </p:txBody>
      </p:sp>
    </p:spTree>
    <p:extLst>
      <p:ext uri="{BB962C8B-B14F-4D97-AF65-F5344CB8AC3E}">
        <p14:creationId xmlns:p14="http://schemas.microsoft.com/office/powerpoint/2010/main" val="3911667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6173-C53E-F4CD-7A36-DFA716AA298A}"/>
              </a:ext>
            </a:extLst>
          </p:cNvPr>
          <p:cNvSpPr>
            <a:spLocks noGrp="1"/>
          </p:cNvSpPr>
          <p:nvPr>
            <p:ph type="title"/>
          </p:nvPr>
        </p:nvSpPr>
        <p:spPr/>
        <p:txBody>
          <a:bodyPr/>
          <a:lstStyle/>
          <a:p>
            <a:r>
              <a:rPr lang="en-PL" b="1" dirty="0"/>
              <a:t>Procedure (sentence creation)</a:t>
            </a:r>
          </a:p>
        </p:txBody>
      </p:sp>
      <p:sp>
        <p:nvSpPr>
          <p:cNvPr id="3" name="Content Placeholder 2">
            <a:extLst>
              <a:ext uri="{FF2B5EF4-FFF2-40B4-BE49-F238E27FC236}">
                <a16:creationId xmlns:a16="http://schemas.microsoft.com/office/drawing/2014/main" id="{C0D97E2E-E107-8294-47A4-9C04B07DDD09}"/>
              </a:ext>
            </a:extLst>
          </p:cNvPr>
          <p:cNvSpPr>
            <a:spLocks noGrp="1"/>
          </p:cNvSpPr>
          <p:nvPr>
            <p:ph idx="1"/>
          </p:nvPr>
        </p:nvSpPr>
        <p:spPr/>
        <p:txBody>
          <a:bodyPr>
            <a:normAutofit/>
          </a:bodyPr>
          <a:lstStyle/>
          <a:p>
            <a:r>
              <a:rPr lang="en-GB" sz="2400" dirty="0"/>
              <a:t>S</a:t>
            </a:r>
            <a:r>
              <a:rPr lang="en-PL" sz="2400" dirty="0"/>
              <a:t>elected </a:t>
            </a:r>
            <a:r>
              <a:rPr lang="en-PL" sz="2400" b="1" dirty="0"/>
              <a:t>20 natural words for each phoneme </a:t>
            </a:r>
            <a:r>
              <a:rPr lang="en-PL" sz="2400" dirty="0"/>
              <a:t>across a variety vowel contexts</a:t>
            </a:r>
          </a:p>
          <a:p>
            <a:pPr lvl="1"/>
            <a:r>
              <a:rPr lang="en-PL" sz="2400" dirty="0"/>
              <a:t>For Norwegian </a:t>
            </a:r>
            <a:r>
              <a:rPr lang="en-PL" sz="2400" b="1" dirty="0"/>
              <a:t>we prioritised high frequency words </a:t>
            </a:r>
            <a:r>
              <a:rPr lang="en-PL" sz="2400" dirty="0"/>
              <a:t>that would likely be recognised by the L3 Norwegian learners</a:t>
            </a:r>
          </a:p>
          <a:p>
            <a:pPr lvl="1"/>
            <a:r>
              <a:rPr lang="en-PL" sz="2400" dirty="0"/>
              <a:t>using a variety of resources, i.e</a:t>
            </a:r>
            <a:r>
              <a:rPr lang="en-PL" sz="2400" b="1" dirty="0"/>
              <a:t>., high frequency lists containing the top 6000 words </a:t>
            </a:r>
            <a:r>
              <a:rPr lang="en-PL" sz="2400" dirty="0"/>
              <a:t>, learner textbooks, etc.</a:t>
            </a:r>
          </a:p>
          <a:p>
            <a:r>
              <a:rPr lang="en-PL" sz="2400" dirty="0"/>
              <a:t>Embedded away from the edges (2 or more syllables)</a:t>
            </a:r>
          </a:p>
        </p:txBody>
      </p:sp>
      <p:sp>
        <p:nvSpPr>
          <p:cNvPr id="4" name="Slide Number Placeholder 3">
            <a:extLst>
              <a:ext uri="{FF2B5EF4-FFF2-40B4-BE49-F238E27FC236}">
                <a16:creationId xmlns:a16="http://schemas.microsoft.com/office/drawing/2014/main" id="{220957C1-AA3D-657A-151A-5D5E39A52A32}"/>
              </a:ext>
            </a:extLst>
          </p:cNvPr>
          <p:cNvSpPr>
            <a:spLocks noGrp="1"/>
          </p:cNvSpPr>
          <p:nvPr>
            <p:ph type="sldNum" sz="quarter" idx="12"/>
          </p:nvPr>
        </p:nvSpPr>
        <p:spPr/>
        <p:txBody>
          <a:bodyPr/>
          <a:lstStyle/>
          <a:p>
            <a:fld id="{D2820A5A-B2AC-F245-ABFF-8AC5B807532A}" type="slidenum">
              <a:rPr lang="en-PL" smtClean="0"/>
              <a:t>15</a:t>
            </a:fld>
            <a:endParaRPr lang="en-PL"/>
          </a:p>
        </p:txBody>
      </p:sp>
    </p:spTree>
    <p:extLst>
      <p:ext uri="{BB962C8B-B14F-4D97-AF65-F5344CB8AC3E}">
        <p14:creationId xmlns:p14="http://schemas.microsoft.com/office/powerpoint/2010/main" val="335745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34DF-4562-1580-36E9-69D9EEA3E787}"/>
              </a:ext>
            </a:extLst>
          </p:cNvPr>
          <p:cNvSpPr>
            <a:spLocks noGrp="1"/>
          </p:cNvSpPr>
          <p:nvPr>
            <p:ph type="title"/>
          </p:nvPr>
        </p:nvSpPr>
        <p:spPr>
          <a:xfrm>
            <a:off x="1066799" y="642594"/>
            <a:ext cx="10616005" cy="1371600"/>
          </a:xfrm>
        </p:spPr>
        <p:txBody>
          <a:bodyPr>
            <a:normAutofit/>
          </a:bodyPr>
          <a:lstStyle/>
          <a:p>
            <a:r>
              <a:rPr lang="en-PL" b="1" dirty="0"/>
              <a:t>Methodology</a:t>
            </a:r>
            <a:r>
              <a:rPr lang="en-PL" b="1" dirty="0">
                <a:sym typeface="Wingdings" pitchFamily="2" charset="2"/>
              </a:rPr>
              <a:t> (carrier sentences)</a:t>
            </a:r>
            <a:endParaRPr lang="en-PL" b="1" dirty="0"/>
          </a:p>
        </p:txBody>
      </p:sp>
      <p:sp>
        <p:nvSpPr>
          <p:cNvPr id="3" name="Content Placeholder 2">
            <a:extLst>
              <a:ext uri="{FF2B5EF4-FFF2-40B4-BE49-F238E27FC236}">
                <a16:creationId xmlns:a16="http://schemas.microsoft.com/office/drawing/2014/main" id="{38C4DFB1-48BE-6F6E-5BEE-30E5CA4D5C1C}"/>
              </a:ext>
            </a:extLst>
          </p:cNvPr>
          <p:cNvSpPr>
            <a:spLocks noGrp="1"/>
          </p:cNvSpPr>
          <p:nvPr>
            <p:ph idx="1"/>
          </p:nvPr>
        </p:nvSpPr>
        <p:spPr/>
        <p:txBody>
          <a:bodyPr>
            <a:normAutofit/>
          </a:bodyPr>
          <a:lstStyle/>
          <a:p>
            <a:r>
              <a:rPr lang="en-GB" sz="2400" dirty="0">
                <a:cs typeface="Times New Roman" panose="02020603050405020304" pitchFamily="18" charset="0"/>
              </a:rPr>
              <a:t>All </a:t>
            </a:r>
            <a:r>
              <a:rPr lang="en-GB" sz="2400" b="1" dirty="0">
                <a:cs typeface="Times New Roman" panose="02020603050405020304" pitchFamily="18" charset="0"/>
              </a:rPr>
              <a:t>stimuli consisted of </a:t>
            </a:r>
            <a:r>
              <a:rPr lang="en-GB" sz="2400" b="1" dirty="0">
                <a:effectLst/>
                <a:cs typeface="Times New Roman" panose="02020603050405020304" pitchFamily="18" charset="0"/>
              </a:rPr>
              <a:t>naturalistic sentences </a:t>
            </a:r>
            <a:r>
              <a:rPr lang="en-GB" sz="2400" dirty="0">
                <a:effectLst/>
                <a:cs typeface="Times New Roman" panose="02020603050405020304" pitchFamily="18" charset="0"/>
              </a:rPr>
              <a:t>in Norwegian, English and Polish</a:t>
            </a:r>
          </a:p>
          <a:p>
            <a:pPr lvl="1"/>
            <a:r>
              <a:rPr lang="en-GB" sz="2400" b="1" dirty="0">
                <a:cs typeface="Times New Roman" panose="02020603050405020304" pitchFamily="18" charset="0"/>
              </a:rPr>
              <a:t>Generated via </a:t>
            </a:r>
            <a:r>
              <a:rPr lang="en-GB" sz="2400" b="1" dirty="0" err="1">
                <a:effectLst/>
                <a:cs typeface="Times New Roman" panose="02020603050405020304" pitchFamily="18" charset="0"/>
              </a:rPr>
              <a:t>ChatGPT</a:t>
            </a:r>
            <a:r>
              <a:rPr lang="en-GB" sz="2400" b="1" dirty="0">
                <a:effectLst/>
                <a:cs typeface="Times New Roman" panose="02020603050405020304" pitchFamily="18" charset="0"/>
              </a:rPr>
              <a:t> </a:t>
            </a:r>
            <a:r>
              <a:rPr lang="en-GB" sz="2400" dirty="0">
                <a:effectLst/>
                <a:cs typeface="Times New Roman" panose="02020603050405020304" pitchFamily="18" charset="0"/>
              </a:rPr>
              <a:t>(</a:t>
            </a:r>
            <a:r>
              <a:rPr lang="en-GB" sz="2400" dirty="0" err="1">
                <a:effectLst/>
                <a:cs typeface="Times New Roman" panose="02020603050405020304" pitchFamily="18" charset="0"/>
              </a:rPr>
              <a:t>ChatGPT</a:t>
            </a:r>
            <a:r>
              <a:rPr lang="en-GB" sz="2400" dirty="0">
                <a:effectLst/>
                <a:cs typeface="Times New Roman" panose="02020603050405020304" pitchFamily="18" charset="0"/>
              </a:rPr>
              <a:t>, personal communication, March 01, 2023)</a:t>
            </a:r>
          </a:p>
          <a:p>
            <a:pPr lvl="1"/>
            <a:r>
              <a:rPr lang="en-GB" sz="2400" b="1" dirty="0">
                <a:effectLst/>
                <a:cs typeface="Times New Roman" panose="02020603050405020304" pitchFamily="18" charset="0"/>
              </a:rPr>
              <a:t>Evaluated and modified by native speakers </a:t>
            </a:r>
            <a:r>
              <a:rPr lang="en-GB" sz="2400" dirty="0">
                <a:effectLst/>
                <a:cs typeface="Times New Roman" panose="02020603050405020304" pitchFamily="18" charset="0"/>
              </a:rPr>
              <a:t>of each respective language</a:t>
            </a:r>
          </a:p>
          <a:p>
            <a:pPr lvl="1"/>
            <a:endParaRPr lang="en-GB" sz="2400" dirty="0">
              <a:cs typeface="Times New Roman" panose="02020603050405020304" pitchFamily="18" charset="0"/>
            </a:endParaRPr>
          </a:p>
          <a:p>
            <a:endParaRPr lang="en-GB" sz="2600" dirty="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FBDE7C6-A96A-2850-1F0B-8DEE8E974DD5}"/>
              </a:ext>
            </a:extLst>
          </p:cNvPr>
          <p:cNvSpPr>
            <a:spLocks noGrp="1"/>
          </p:cNvSpPr>
          <p:nvPr>
            <p:ph type="sldNum" sz="quarter" idx="12"/>
          </p:nvPr>
        </p:nvSpPr>
        <p:spPr/>
        <p:txBody>
          <a:bodyPr/>
          <a:lstStyle/>
          <a:p>
            <a:fld id="{D2820A5A-B2AC-F245-ABFF-8AC5B807532A}" type="slidenum">
              <a:rPr lang="en-PL" smtClean="0"/>
              <a:t>16</a:t>
            </a:fld>
            <a:endParaRPr lang="en-PL"/>
          </a:p>
        </p:txBody>
      </p:sp>
    </p:spTree>
    <p:extLst>
      <p:ext uri="{BB962C8B-B14F-4D97-AF65-F5344CB8AC3E}">
        <p14:creationId xmlns:p14="http://schemas.microsoft.com/office/powerpoint/2010/main" val="2971991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F353-2B3A-D5EC-77BD-E09EDB66B67A}"/>
              </a:ext>
            </a:extLst>
          </p:cNvPr>
          <p:cNvSpPr>
            <a:spLocks noGrp="1"/>
          </p:cNvSpPr>
          <p:nvPr>
            <p:ph type="title"/>
          </p:nvPr>
        </p:nvSpPr>
        <p:spPr/>
        <p:txBody>
          <a:bodyPr>
            <a:normAutofit fontScale="90000"/>
          </a:bodyPr>
          <a:lstStyle/>
          <a:p>
            <a:r>
              <a:rPr lang="en-PL" b="1" dirty="0"/>
              <a:t>Methodology (stimuli presentation)</a:t>
            </a:r>
          </a:p>
        </p:txBody>
      </p:sp>
      <p:sp>
        <p:nvSpPr>
          <p:cNvPr id="3" name="Content Placeholder 2">
            <a:extLst>
              <a:ext uri="{FF2B5EF4-FFF2-40B4-BE49-F238E27FC236}">
                <a16:creationId xmlns:a16="http://schemas.microsoft.com/office/drawing/2014/main" id="{65766E29-50B9-479D-4431-C6702409D359}"/>
              </a:ext>
            </a:extLst>
          </p:cNvPr>
          <p:cNvSpPr>
            <a:spLocks noGrp="1"/>
          </p:cNvSpPr>
          <p:nvPr>
            <p:ph idx="1"/>
          </p:nvPr>
        </p:nvSpPr>
        <p:spPr/>
        <p:txBody>
          <a:bodyPr>
            <a:normAutofit/>
          </a:bodyPr>
          <a:lstStyle/>
          <a:p>
            <a:r>
              <a:rPr lang="en-GB" sz="2400" b="1" dirty="0">
                <a:effectLst/>
              </a:rPr>
              <a:t>Stimuli were presented in 3 language blocks </a:t>
            </a:r>
            <a:r>
              <a:rPr lang="en-GB" sz="2400" dirty="0">
                <a:effectLst/>
              </a:rPr>
              <a:t>(L3 Norwegian &gt; L2 English &gt; L1 Polish)</a:t>
            </a:r>
          </a:p>
          <a:p>
            <a:r>
              <a:rPr lang="en-GB" sz="2400" dirty="0">
                <a:effectLst/>
              </a:rPr>
              <a:t>Sentence lists were </a:t>
            </a:r>
            <a:r>
              <a:rPr lang="en-GB" sz="2400" b="1" dirty="0">
                <a:effectLst/>
              </a:rPr>
              <a:t>randomized for each participant </a:t>
            </a:r>
          </a:p>
          <a:p>
            <a:r>
              <a:rPr lang="en-GB" sz="2400" dirty="0">
                <a:effectLst/>
              </a:rPr>
              <a:t>Target sentences (Total: n=200; PL: n=60; EN: n=40; NO: n=100) were </a:t>
            </a:r>
            <a:r>
              <a:rPr lang="en-GB" sz="2400" b="1" dirty="0">
                <a:effectLst/>
              </a:rPr>
              <a:t>intermixed with sentences from a VOT investigation </a:t>
            </a:r>
            <a:r>
              <a:rPr lang="en-GB" sz="2400" dirty="0">
                <a:effectLst/>
              </a:rPr>
              <a:t>(Total: n=305; PL: n=120; EN: n=120; NO: n=165) as distractors.</a:t>
            </a:r>
          </a:p>
          <a:p>
            <a:endParaRPr lang="en-GB" sz="2400" dirty="0">
              <a:effectLst/>
            </a:endParaRPr>
          </a:p>
          <a:p>
            <a:endParaRPr lang="en-PL" sz="2400" dirty="0"/>
          </a:p>
        </p:txBody>
      </p:sp>
      <p:sp>
        <p:nvSpPr>
          <p:cNvPr id="4" name="Slide Number Placeholder 3">
            <a:extLst>
              <a:ext uri="{FF2B5EF4-FFF2-40B4-BE49-F238E27FC236}">
                <a16:creationId xmlns:a16="http://schemas.microsoft.com/office/drawing/2014/main" id="{17D9506B-2F03-D138-D645-F91EC753F901}"/>
              </a:ext>
            </a:extLst>
          </p:cNvPr>
          <p:cNvSpPr>
            <a:spLocks noGrp="1"/>
          </p:cNvSpPr>
          <p:nvPr>
            <p:ph type="sldNum" sz="quarter" idx="12"/>
          </p:nvPr>
        </p:nvSpPr>
        <p:spPr/>
        <p:txBody>
          <a:bodyPr/>
          <a:lstStyle/>
          <a:p>
            <a:fld id="{D2820A5A-B2AC-F245-ABFF-8AC5B807532A}" type="slidenum">
              <a:rPr lang="en-PL" smtClean="0"/>
              <a:t>17</a:t>
            </a:fld>
            <a:endParaRPr lang="en-PL"/>
          </a:p>
        </p:txBody>
      </p:sp>
    </p:spTree>
    <p:extLst>
      <p:ext uri="{BB962C8B-B14F-4D97-AF65-F5344CB8AC3E}">
        <p14:creationId xmlns:p14="http://schemas.microsoft.com/office/powerpoint/2010/main" val="311714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240CD1-AE00-F3D2-8DCD-0557337564C1}"/>
              </a:ext>
            </a:extLst>
          </p:cNvPr>
          <p:cNvSpPr>
            <a:spLocks noGrp="1"/>
          </p:cNvSpPr>
          <p:nvPr>
            <p:ph type="sldNum" sz="quarter" idx="12"/>
          </p:nvPr>
        </p:nvSpPr>
        <p:spPr/>
        <p:txBody>
          <a:bodyPr/>
          <a:lstStyle/>
          <a:p>
            <a:fld id="{D2820A5A-B2AC-F245-ABFF-8AC5B807532A}" type="slidenum">
              <a:rPr lang="en-PL" smtClean="0"/>
              <a:t>18</a:t>
            </a:fld>
            <a:endParaRPr lang="en-PL"/>
          </a:p>
        </p:txBody>
      </p:sp>
      <p:pic>
        <p:nvPicPr>
          <p:cNvPr id="8" name="Content Placeholder 7">
            <a:extLst>
              <a:ext uri="{FF2B5EF4-FFF2-40B4-BE49-F238E27FC236}">
                <a16:creationId xmlns:a16="http://schemas.microsoft.com/office/drawing/2014/main" id="{B39910EA-74CD-5D33-7584-45470FDDEA96}"/>
              </a:ext>
            </a:extLst>
          </p:cNvPr>
          <p:cNvPicPr>
            <a:picLocks noGrp="1" noChangeAspect="1"/>
          </p:cNvPicPr>
          <p:nvPr>
            <p:ph idx="1"/>
          </p:nvPr>
        </p:nvPicPr>
        <p:blipFill rotWithShape="1">
          <a:blip r:embed="rId2"/>
          <a:srcRect l="7193" r="7420"/>
          <a:stretch/>
        </p:blipFill>
        <p:spPr>
          <a:xfrm>
            <a:off x="1638300" y="262375"/>
            <a:ext cx="8667750" cy="6344444"/>
          </a:xfrm>
        </p:spPr>
      </p:pic>
    </p:spTree>
    <p:extLst>
      <p:ext uri="{BB962C8B-B14F-4D97-AF65-F5344CB8AC3E}">
        <p14:creationId xmlns:p14="http://schemas.microsoft.com/office/powerpoint/2010/main" val="1091423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449B-8569-6DAA-8843-6DD64FED1EC0}"/>
              </a:ext>
            </a:extLst>
          </p:cNvPr>
          <p:cNvSpPr>
            <a:spLocks noGrp="1"/>
          </p:cNvSpPr>
          <p:nvPr>
            <p:ph type="title"/>
          </p:nvPr>
        </p:nvSpPr>
        <p:spPr/>
        <p:txBody>
          <a:bodyPr>
            <a:normAutofit fontScale="90000"/>
          </a:bodyPr>
          <a:lstStyle/>
          <a:p>
            <a:r>
              <a:rPr lang="en-PL" b="1" dirty="0"/>
              <a:t>Data Processing (force alignment)</a:t>
            </a:r>
          </a:p>
        </p:txBody>
      </p:sp>
      <p:sp>
        <p:nvSpPr>
          <p:cNvPr id="3" name="Content Placeholder 2">
            <a:extLst>
              <a:ext uri="{FF2B5EF4-FFF2-40B4-BE49-F238E27FC236}">
                <a16:creationId xmlns:a16="http://schemas.microsoft.com/office/drawing/2014/main" id="{3BEAA009-8A5E-2D36-3B9B-4AAD98D0A32E}"/>
              </a:ext>
            </a:extLst>
          </p:cNvPr>
          <p:cNvSpPr>
            <a:spLocks noGrp="1"/>
          </p:cNvSpPr>
          <p:nvPr>
            <p:ph idx="1"/>
          </p:nvPr>
        </p:nvSpPr>
        <p:spPr>
          <a:xfrm>
            <a:off x="7477760" y="2014194"/>
            <a:ext cx="3647440" cy="3931920"/>
          </a:xfrm>
        </p:spPr>
        <p:txBody>
          <a:bodyPr>
            <a:normAutofit/>
          </a:bodyPr>
          <a:lstStyle/>
          <a:p>
            <a:r>
              <a:rPr lang="en-GB" sz="2400" b="1" i="0" u="none" strike="noStrike" dirty="0">
                <a:solidFill>
                  <a:srgbClr val="000000"/>
                </a:solidFill>
                <a:effectLst/>
              </a:rPr>
              <a:t>Force aligned participants’ audio files with their corresponding text files using BAS</a:t>
            </a:r>
          </a:p>
          <a:p>
            <a:r>
              <a:rPr lang="en-GB" sz="2400" i="0" u="none" strike="noStrike" dirty="0" err="1">
                <a:solidFill>
                  <a:srgbClr val="000000"/>
                </a:solidFill>
                <a:effectLst/>
              </a:rPr>
              <a:t>Clarin</a:t>
            </a:r>
            <a:r>
              <a:rPr lang="en-GB" sz="2400" i="0" u="none" strike="noStrike" dirty="0">
                <a:solidFill>
                  <a:srgbClr val="000000"/>
                </a:solidFill>
                <a:effectLst/>
              </a:rPr>
              <a:t> BAS Web Services</a:t>
            </a:r>
            <a:r>
              <a:rPr lang="en-GB" sz="2400" dirty="0">
                <a:solidFill>
                  <a:srgbClr val="000000"/>
                </a:solidFill>
              </a:rPr>
              <a:t>:</a:t>
            </a:r>
            <a:r>
              <a:rPr lang="en-GB" sz="2400" i="0" u="none" strike="noStrike" dirty="0">
                <a:solidFill>
                  <a:srgbClr val="000000"/>
                </a:solidFill>
                <a:effectLst/>
              </a:rPr>
              <a:t> </a:t>
            </a:r>
            <a:r>
              <a:rPr lang="en-GB" sz="2400" i="0" u="none" strike="noStrike" dirty="0" err="1">
                <a:solidFill>
                  <a:srgbClr val="000000"/>
                </a:solidFill>
                <a:effectLst/>
              </a:rPr>
              <a:t>WebMAUS</a:t>
            </a:r>
            <a:r>
              <a:rPr lang="en-GB" sz="2400" i="0" u="none" strike="noStrike" dirty="0">
                <a:solidFill>
                  <a:srgbClr val="000000"/>
                </a:solidFill>
                <a:effectLst/>
              </a:rPr>
              <a:t> General </a:t>
            </a:r>
            <a:r>
              <a:rPr lang="en-GB" sz="2400" b="1" i="0" u="none" strike="noStrike" dirty="0">
                <a:solidFill>
                  <a:srgbClr val="000000"/>
                </a:solidFill>
                <a:effectLst/>
              </a:rPr>
              <a:t>(</a:t>
            </a:r>
            <a:r>
              <a:rPr lang="en-GB" sz="2400" b="0" i="0" u="none" strike="noStrike" dirty="0" err="1">
                <a:solidFill>
                  <a:srgbClr val="000000"/>
                </a:solidFill>
                <a:effectLst/>
              </a:rPr>
              <a:t>Kisler</a:t>
            </a:r>
            <a:r>
              <a:rPr lang="en-GB" sz="2400" b="0" i="0" u="none" strike="noStrike" dirty="0">
                <a:solidFill>
                  <a:srgbClr val="000000"/>
                </a:solidFill>
                <a:effectLst/>
              </a:rPr>
              <a:t>, Reichel, and </a:t>
            </a:r>
            <a:r>
              <a:rPr lang="en-GB" sz="2400" b="0" i="0" u="none" strike="noStrike" dirty="0" err="1">
                <a:solidFill>
                  <a:srgbClr val="000000"/>
                </a:solidFill>
                <a:effectLst/>
              </a:rPr>
              <a:t>Schiel</a:t>
            </a:r>
            <a:r>
              <a:rPr lang="en-GB" sz="2400" dirty="0">
                <a:solidFill>
                  <a:srgbClr val="000000"/>
                </a:solidFill>
              </a:rPr>
              <a:t>, </a:t>
            </a:r>
            <a:r>
              <a:rPr lang="en-GB" sz="2400" b="0" i="0" u="none" strike="noStrike" dirty="0">
                <a:solidFill>
                  <a:srgbClr val="000000"/>
                </a:solidFill>
                <a:effectLst/>
              </a:rPr>
              <a:t>2017)</a:t>
            </a:r>
            <a:endParaRPr lang="en-PL" sz="2400" dirty="0"/>
          </a:p>
        </p:txBody>
      </p:sp>
      <p:sp>
        <p:nvSpPr>
          <p:cNvPr id="4" name="Slide Number Placeholder 3">
            <a:extLst>
              <a:ext uri="{FF2B5EF4-FFF2-40B4-BE49-F238E27FC236}">
                <a16:creationId xmlns:a16="http://schemas.microsoft.com/office/drawing/2014/main" id="{71791F14-AD48-1FF1-82B2-43FA11122644}"/>
              </a:ext>
            </a:extLst>
          </p:cNvPr>
          <p:cNvSpPr>
            <a:spLocks noGrp="1"/>
          </p:cNvSpPr>
          <p:nvPr>
            <p:ph type="sldNum" sz="quarter" idx="12"/>
          </p:nvPr>
        </p:nvSpPr>
        <p:spPr/>
        <p:txBody>
          <a:bodyPr/>
          <a:lstStyle/>
          <a:p>
            <a:fld id="{D2820A5A-B2AC-F245-ABFF-8AC5B807532A}" type="slidenum">
              <a:rPr lang="en-PL" smtClean="0"/>
              <a:t>19</a:t>
            </a:fld>
            <a:endParaRPr lang="en-PL"/>
          </a:p>
        </p:txBody>
      </p:sp>
      <p:pic>
        <p:nvPicPr>
          <p:cNvPr id="8" name="Picture 7">
            <a:extLst>
              <a:ext uri="{FF2B5EF4-FFF2-40B4-BE49-F238E27FC236}">
                <a16:creationId xmlns:a16="http://schemas.microsoft.com/office/drawing/2014/main" id="{3B8ED818-48E9-9A6F-E268-7A65DA62AD51}"/>
              </a:ext>
            </a:extLst>
          </p:cNvPr>
          <p:cNvPicPr>
            <a:picLocks noChangeAspect="1"/>
          </p:cNvPicPr>
          <p:nvPr/>
        </p:nvPicPr>
        <p:blipFill rotWithShape="1">
          <a:blip r:embed="rId2"/>
          <a:srcRect r="5145"/>
          <a:stretch/>
        </p:blipFill>
        <p:spPr>
          <a:xfrm>
            <a:off x="1463040" y="1731394"/>
            <a:ext cx="5618480" cy="4837346"/>
          </a:xfrm>
          <a:prstGeom prst="rect">
            <a:avLst/>
          </a:prstGeom>
        </p:spPr>
      </p:pic>
    </p:spTree>
    <p:extLst>
      <p:ext uri="{BB962C8B-B14F-4D97-AF65-F5344CB8AC3E}">
        <p14:creationId xmlns:p14="http://schemas.microsoft.com/office/powerpoint/2010/main" val="594429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D685-C6B6-C503-5455-08C9A2502C25}"/>
              </a:ext>
            </a:extLst>
          </p:cNvPr>
          <p:cNvSpPr>
            <a:spLocks noGrp="1"/>
          </p:cNvSpPr>
          <p:nvPr>
            <p:ph type="ctrTitle"/>
          </p:nvPr>
        </p:nvSpPr>
        <p:spPr>
          <a:xfrm>
            <a:off x="1561708" y="1800318"/>
            <a:ext cx="9068586" cy="2590800"/>
          </a:xfrm>
        </p:spPr>
        <p:txBody>
          <a:bodyPr>
            <a:normAutofit/>
          </a:bodyPr>
          <a:lstStyle/>
          <a:p>
            <a:r>
              <a:rPr lang="en-PL" sz="4800" b="1" dirty="0"/>
              <a:t>Cross-linguistic influence and sibilant production in L3 learners of Norwegian</a:t>
            </a:r>
          </a:p>
        </p:txBody>
      </p:sp>
      <p:sp>
        <p:nvSpPr>
          <p:cNvPr id="3" name="Subtitle 2">
            <a:extLst>
              <a:ext uri="{FF2B5EF4-FFF2-40B4-BE49-F238E27FC236}">
                <a16:creationId xmlns:a16="http://schemas.microsoft.com/office/drawing/2014/main" id="{E9CAC603-2075-22B3-85D9-0886F65BA0DF}"/>
              </a:ext>
            </a:extLst>
          </p:cNvPr>
          <p:cNvSpPr>
            <a:spLocks noGrp="1"/>
          </p:cNvSpPr>
          <p:nvPr>
            <p:ph type="subTitle" idx="1"/>
          </p:nvPr>
        </p:nvSpPr>
        <p:spPr>
          <a:xfrm>
            <a:off x="1562100" y="4391118"/>
            <a:ext cx="9070848" cy="457201"/>
          </a:xfrm>
        </p:spPr>
        <p:txBody>
          <a:bodyPr>
            <a:noAutofit/>
          </a:bodyPr>
          <a:lstStyle/>
          <a:p>
            <a:r>
              <a:rPr lang="en-PL" sz="2400" b="1" dirty="0"/>
              <a:t>Tristan Czarnecki-Verner, Jarek Weckwerth and Magdalena Wrembel</a:t>
            </a:r>
          </a:p>
        </p:txBody>
      </p:sp>
    </p:spTree>
    <p:extLst>
      <p:ext uri="{BB962C8B-B14F-4D97-AF65-F5344CB8AC3E}">
        <p14:creationId xmlns:p14="http://schemas.microsoft.com/office/powerpoint/2010/main" val="2842906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5449B-8569-6DAA-8843-6DD64FED1EC0}"/>
              </a:ext>
            </a:extLst>
          </p:cNvPr>
          <p:cNvSpPr>
            <a:spLocks noGrp="1"/>
          </p:cNvSpPr>
          <p:nvPr>
            <p:ph type="title"/>
          </p:nvPr>
        </p:nvSpPr>
        <p:spPr>
          <a:xfrm>
            <a:off x="1066800" y="642594"/>
            <a:ext cx="10866120" cy="1371600"/>
          </a:xfrm>
        </p:spPr>
        <p:txBody>
          <a:bodyPr>
            <a:normAutofit fontScale="90000"/>
          </a:bodyPr>
          <a:lstStyle/>
          <a:p>
            <a:r>
              <a:rPr lang="en-PL" b="1" dirty="0"/>
              <a:t>Data Processing (Norwegian Sample)</a:t>
            </a:r>
          </a:p>
        </p:txBody>
      </p:sp>
      <p:sp>
        <p:nvSpPr>
          <p:cNvPr id="4" name="Slide Number Placeholder 3">
            <a:extLst>
              <a:ext uri="{FF2B5EF4-FFF2-40B4-BE49-F238E27FC236}">
                <a16:creationId xmlns:a16="http://schemas.microsoft.com/office/drawing/2014/main" id="{71791F14-AD48-1FF1-82B2-43FA11122644}"/>
              </a:ext>
            </a:extLst>
          </p:cNvPr>
          <p:cNvSpPr>
            <a:spLocks noGrp="1"/>
          </p:cNvSpPr>
          <p:nvPr>
            <p:ph type="sldNum" sz="quarter" idx="12"/>
          </p:nvPr>
        </p:nvSpPr>
        <p:spPr/>
        <p:txBody>
          <a:bodyPr/>
          <a:lstStyle/>
          <a:p>
            <a:fld id="{D2820A5A-B2AC-F245-ABFF-8AC5B807532A}" type="slidenum">
              <a:rPr lang="en-PL" smtClean="0"/>
              <a:t>20</a:t>
            </a:fld>
            <a:endParaRPr lang="en-PL"/>
          </a:p>
        </p:txBody>
      </p:sp>
      <p:pic>
        <p:nvPicPr>
          <p:cNvPr id="5" name="Picture 4">
            <a:extLst>
              <a:ext uri="{FF2B5EF4-FFF2-40B4-BE49-F238E27FC236}">
                <a16:creationId xmlns:a16="http://schemas.microsoft.com/office/drawing/2014/main" id="{538F6D9A-2456-85A2-75B5-C72195B07283}"/>
              </a:ext>
            </a:extLst>
          </p:cNvPr>
          <p:cNvPicPr>
            <a:picLocks noChangeAspect="1"/>
          </p:cNvPicPr>
          <p:nvPr/>
        </p:nvPicPr>
        <p:blipFill>
          <a:blip r:embed="rId4"/>
          <a:stretch>
            <a:fillRect/>
          </a:stretch>
        </p:blipFill>
        <p:spPr>
          <a:xfrm>
            <a:off x="792480" y="1820179"/>
            <a:ext cx="7772400" cy="3579818"/>
          </a:xfrm>
          <a:prstGeom prst="rect">
            <a:avLst/>
          </a:prstGeom>
        </p:spPr>
      </p:pic>
      <p:pic>
        <p:nvPicPr>
          <p:cNvPr id="6" name="AB7731AB_NO11_Sample">
            <a:hlinkClick r:id="" action="ppaction://media"/>
            <a:extLst>
              <a:ext uri="{FF2B5EF4-FFF2-40B4-BE49-F238E27FC236}">
                <a16:creationId xmlns:a16="http://schemas.microsoft.com/office/drawing/2014/main" id="{8A757DD3-1C8C-17AB-49D6-1D54D7AE38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3211" y="4843807"/>
            <a:ext cx="812800" cy="812800"/>
          </a:xfrm>
          <a:prstGeom prst="rect">
            <a:avLst/>
          </a:prstGeom>
        </p:spPr>
      </p:pic>
    </p:spTree>
    <p:extLst>
      <p:ext uri="{BB962C8B-B14F-4D97-AF65-F5344CB8AC3E}">
        <p14:creationId xmlns:p14="http://schemas.microsoft.com/office/powerpoint/2010/main" val="36766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CB01-62F2-9FA0-5C13-0E1B7A61F2C7}"/>
              </a:ext>
            </a:extLst>
          </p:cNvPr>
          <p:cNvSpPr>
            <a:spLocks noGrp="1"/>
          </p:cNvSpPr>
          <p:nvPr>
            <p:ph type="title"/>
          </p:nvPr>
        </p:nvSpPr>
        <p:spPr/>
        <p:txBody>
          <a:bodyPr/>
          <a:lstStyle/>
          <a:p>
            <a:r>
              <a:rPr lang="en-PL" b="1" dirty="0"/>
              <a:t>Extracting acoustic details</a:t>
            </a:r>
          </a:p>
        </p:txBody>
      </p:sp>
      <p:sp>
        <p:nvSpPr>
          <p:cNvPr id="3" name="Content Placeholder 2">
            <a:extLst>
              <a:ext uri="{FF2B5EF4-FFF2-40B4-BE49-F238E27FC236}">
                <a16:creationId xmlns:a16="http://schemas.microsoft.com/office/drawing/2014/main" id="{66ECE216-6BFA-2260-38D7-440D7C0E2607}"/>
              </a:ext>
            </a:extLst>
          </p:cNvPr>
          <p:cNvSpPr>
            <a:spLocks noGrp="1"/>
          </p:cNvSpPr>
          <p:nvPr>
            <p:ph idx="1"/>
          </p:nvPr>
        </p:nvSpPr>
        <p:spPr/>
        <p:txBody>
          <a:bodyPr>
            <a:normAutofit/>
          </a:bodyPr>
          <a:lstStyle/>
          <a:p>
            <a:r>
              <a:rPr lang="en-GB" sz="2400" b="1" dirty="0"/>
              <a:t>spectral moments from participants’ production recordings </a:t>
            </a:r>
            <a:r>
              <a:rPr lang="en-GB" sz="2400" dirty="0"/>
              <a:t>using a pre-existing script (2013, Christian </a:t>
            </a:r>
            <a:r>
              <a:rPr lang="en-GB" sz="2400" dirty="0" err="1"/>
              <a:t>DiCanio</a:t>
            </a:r>
            <a:r>
              <a:rPr lang="en-GB" sz="2400" dirty="0"/>
              <a:t>, Haskins Laboratories &amp; SUNY Buffalo.)</a:t>
            </a:r>
            <a:endParaRPr lang="en-PL" sz="2400" dirty="0"/>
          </a:p>
        </p:txBody>
      </p:sp>
      <p:sp>
        <p:nvSpPr>
          <p:cNvPr id="4" name="Slide Number Placeholder 3">
            <a:extLst>
              <a:ext uri="{FF2B5EF4-FFF2-40B4-BE49-F238E27FC236}">
                <a16:creationId xmlns:a16="http://schemas.microsoft.com/office/drawing/2014/main" id="{5AABE338-21D0-8E79-CFB1-CC36891514F6}"/>
              </a:ext>
            </a:extLst>
          </p:cNvPr>
          <p:cNvSpPr>
            <a:spLocks noGrp="1"/>
          </p:cNvSpPr>
          <p:nvPr>
            <p:ph type="sldNum" sz="quarter" idx="12"/>
          </p:nvPr>
        </p:nvSpPr>
        <p:spPr/>
        <p:txBody>
          <a:bodyPr/>
          <a:lstStyle/>
          <a:p>
            <a:fld id="{D2820A5A-B2AC-F245-ABFF-8AC5B807532A}" type="slidenum">
              <a:rPr lang="en-PL" smtClean="0"/>
              <a:t>21</a:t>
            </a:fld>
            <a:endParaRPr lang="en-PL"/>
          </a:p>
        </p:txBody>
      </p:sp>
    </p:spTree>
    <p:extLst>
      <p:ext uri="{BB962C8B-B14F-4D97-AF65-F5344CB8AC3E}">
        <p14:creationId xmlns:p14="http://schemas.microsoft.com/office/powerpoint/2010/main" val="5100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D22F-07DF-FC38-47E8-86901B490266}"/>
              </a:ext>
            </a:extLst>
          </p:cNvPr>
          <p:cNvSpPr>
            <a:spLocks noGrp="1"/>
          </p:cNvSpPr>
          <p:nvPr>
            <p:ph type="title"/>
          </p:nvPr>
        </p:nvSpPr>
        <p:spPr/>
        <p:txBody>
          <a:bodyPr/>
          <a:lstStyle/>
          <a:p>
            <a:r>
              <a:rPr lang="en-PL" b="1" dirty="0"/>
              <a:t>Results</a:t>
            </a:r>
          </a:p>
        </p:txBody>
      </p:sp>
      <p:sp>
        <p:nvSpPr>
          <p:cNvPr id="4" name="Slide Number Placeholder 3">
            <a:extLst>
              <a:ext uri="{FF2B5EF4-FFF2-40B4-BE49-F238E27FC236}">
                <a16:creationId xmlns:a16="http://schemas.microsoft.com/office/drawing/2014/main" id="{D37A5509-FB3B-B414-5B41-457043631F62}"/>
              </a:ext>
            </a:extLst>
          </p:cNvPr>
          <p:cNvSpPr>
            <a:spLocks noGrp="1"/>
          </p:cNvSpPr>
          <p:nvPr>
            <p:ph type="sldNum" sz="quarter" idx="12"/>
          </p:nvPr>
        </p:nvSpPr>
        <p:spPr/>
        <p:txBody>
          <a:bodyPr/>
          <a:lstStyle/>
          <a:p>
            <a:fld id="{D2820A5A-B2AC-F245-ABFF-8AC5B807532A}" type="slidenum">
              <a:rPr lang="en-PL" smtClean="0"/>
              <a:t>22</a:t>
            </a:fld>
            <a:endParaRPr lang="en-PL"/>
          </a:p>
        </p:txBody>
      </p:sp>
    </p:spTree>
    <p:extLst>
      <p:ext uri="{BB962C8B-B14F-4D97-AF65-F5344CB8AC3E}">
        <p14:creationId xmlns:p14="http://schemas.microsoft.com/office/powerpoint/2010/main" val="831371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6E4C0-7CAD-629C-E8C4-F2D1A98652AE}"/>
              </a:ext>
            </a:extLst>
          </p:cNvPr>
          <p:cNvSpPr txBox="1"/>
          <p:nvPr/>
        </p:nvSpPr>
        <p:spPr>
          <a:xfrm>
            <a:off x="1849581" y="2104889"/>
            <a:ext cx="8864865" cy="3785652"/>
          </a:xfrm>
          <a:prstGeom prst="rect">
            <a:avLst/>
          </a:prstGeom>
          <a:noFill/>
        </p:spPr>
        <p:txBody>
          <a:bodyPr wrap="square">
            <a:spAutoFit/>
          </a:bodyPr>
          <a:lstStyle/>
          <a:p>
            <a:r>
              <a:rPr lang="en-GB" sz="4000" b="1" dirty="0">
                <a:effectLst/>
                <a:latin typeface="+mj-lt"/>
              </a:rPr>
              <a:t>Q1. Do </a:t>
            </a:r>
            <a:r>
              <a:rPr lang="en-GB" sz="4000" b="1" dirty="0">
                <a:latin typeface="+mj-lt"/>
              </a:rPr>
              <a:t>L3 Norwegian </a:t>
            </a:r>
            <a:r>
              <a:rPr lang="en-GB" sz="4000" b="1" dirty="0">
                <a:effectLst/>
                <a:latin typeface="+mj-lt"/>
              </a:rPr>
              <a:t>learners have distinct categories for /</a:t>
            </a:r>
            <a:r>
              <a:rPr lang="en-GB" sz="4000" b="1" dirty="0" err="1">
                <a:effectLst/>
                <a:latin typeface="+mj-lt"/>
              </a:rPr>
              <a:t>ʃ~ʂ</a:t>
            </a:r>
            <a:r>
              <a:rPr lang="en-GB" sz="4000" b="1" dirty="0">
                <a:effectLst/>
                <a:latin typeface="+mj-lt"/>
              </a:rPr>
              <a:t>/ across their three languages? </a:t>
            </a:r>
            <a:r>
              <a:rPr lang="en-GB" sz="4000" dirty="0">
                <a:effectLst/>
                <a:latin typeface="+mj-lt"/>
              </a:rPr>
              <a:t>(…and do these differ from categories in L1 Norwegian controls?)</a:t>
            </a:r>
            <a:r>
              <a:rPr lang="en-GB" sz="4000" b="1" dirty="0">
                <a:effectLst/>
                <a:latin typeface="+mj-lt"/>
              </a:rPr>
              <a:t> </a:t>
            </a:r>
            <a:br>
              <a:rPr lang="en-GB" sz="4000" b="1" dirty="0">
                <a:effectLst/>
                <a:latin typeface="+mj-lt"/>
              </a:rPr>
            </a:br>
            <a:endParaRPr lang="en-PL" sz="4000" b="1" dirty="0">
              <a:latin typeface="+mj-lt"/>
            </a:endParaRPr>
          </a:p>
        </p:txBody>
      </p:sp>
    </p:spTree>
    <p:extLst>
      <p:ext uri="{BB962C8B-B14F-4D97-AF65-F5344CB8AC3E}">
        <p14:creationId xmlns:p14="http://schemas.microsoft.com/office/powerpoint/2010/main" val="592094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5F289E8-9210-D4CB-F945-00DCB732D55D}"/>
              </a:ext>
            </a:extLst>
          </p:cNvPr>
          <p:cNvSpPr/>
          <p:nvPr/>
        </p:nvSpPr>
        <p:spPr>
          <a:xfrm>
            <a:off x="6357450" y="1465659"/>
            <a:ext cx="5505131" cy="4570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7" name="Rectangle 16">
            <a:extLst>
              <a:ext uri="{FF2B5EF4-FFF2-40B4-BE49-F238E27FC236}">
                <a16:creationId xmlns:a16="http://schemas.microsoft.com/office/drawing/2014/main" id="{147A4BF4-D0CD-1A15-C526-DE91EA46DC9D}"/>
              </a:ext>
            </a:extLst>
          </p:cNvPr>
          <p:cNvSpPr/>
          <p:nvPr/>
        </p:nvSpPr>
        <p:spPr>
          <a:xfrm>
            <a:off x="751895" y="1465660"/>
            <a:ext cx="5520433" cy="4570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BDF8FEA9-D9EF-47D4-AD62-0EC05C72DBE2}"/>
              </a:ext>
            </a:extLst>
          </p:cNvPr>
          <p:cNvSpPr>
            <a:spLocks noGrp="1"/>
          </p:cNvSpPr>
          <p:nvPr>
            <p:ph type="title"/>
          </p:nvPr>
        </p:nvSpPr>
        <p:spPr/>
        <p:txBody>
          <a:bodyPr>
            <a:normAutofit fontScale="90000"/>
          </a:bodyPr>
          <a:lstStyle/>
          <a:p>
            <a:r>
              <a:rPr lang="en-PL" b="1" dirty="0"/>
              <a:t>CoG vs Phoneme (</a:t>
            </a:r>
            <a:r>
              <a:rPr lang="en-GB" sz="4800" b="1" dirty="0">
                <a:effectLst/>
                <a:latin typeface="TimesNewRomanPSMT"/>
              </a:rPr>
              <a:t>/</a:t>
            </a:r>
            <a:r>
              <a:rPr lang="en-GB" sz="4800" b="1" dirty="0" err="1">
                <a:effectLst/>
                <a:latin typeface="TimesNewRomanPSMT"/>
              </a:rPr>
              <a:t>ʃ~ʂ</a:t>
            </a:r>
            <a:r>
              <a:rPr lang="en-GB" sz="4800" b="1" dirty="0">
                <a:effectLst/>
                <a:latin typeface="TimesNewRomanPSMT"/>
              </a:rPr>
              <a:t>/</a:t>
            </a:r>
            <a:r>
              <a:rPr lang="en-PL" b="1" dirty="0"/>
              <a:t>)</a:t>
            </a:r>
            <a:br>
              <a:rPr lang="en-PL" dirty="0"/>
            </a:br>
            <a:endParaRPr lang="en-PL" dirty="0"/>
          </a:p>
        </p:txBody>
      </p:sp>
      <p:pic>
        <p:nvPicPr>
          <p:cNvPr id="6" name="Content Placeholder 5">
            <a:extLst>
              <a:ext uri="{FF2B5EF4-FFF2-40B4-BE49-F238E27FC236}">
                <a16:creationId xmlns:a16="http://schemas.microsoft.com/office/drawing/2014/main" id="{AF190508-E08A-C13F-1F87-312E3DB60F6D}"/>
              </a:ext>
            </a:extLst>
          </p:cNvPr>
          <p:cNvPicPr>
            <a:picLocks noGrp="1" noChangeAspect="1"/>
          </p:cNvPicPr>
          <p:nvPr>
            <p:ph idx="1"/>
          </p:nvPr>
        </p:nvPicPr>
        <p:blipFill>
          <a:blip r:embed="rId3"/>
          <a:stretch>
            <a:fillRect/>
          </a:stretch>
        </p:blipFill>
        <p:spPr>
          <a:xfrm>
            <a:off x="6357451" y="2103438"/>
            <a:ext cx="5505131" cy="3932237"/>
          </a:xfrm>
        </p:spPr>
      </p:pic>
      <p:sp>
        <p:nvSpPr>
          <p:cNvPr id="4" name="Slide Number Placeholder 3">
            <a:extLst>
              <a:ext uri="{FF2B5EF4-FFF2-40B4-BE49-F238E27FC236}">
                <a16:creationId xmlns:a16="http://schemas.microsoft.com/office/drawing/2014/main" id="{5CD89B1E-362A-5E87-E51B-F85F584ACCCD}"/>
              </a:ext>
            </a:extLst>
          </p:cNvPr>
          <p:cNvSpPr>
            <a:spLocks noGrp="1"/>
          </p:cNvSpPr>
          <p:nvPr>
            <p:ph type="sldNum" sz="quarter" idx="12"/>
          </p:nvPr>
        </p:nvSpPr>
        <p:spPr/>
        <p:txBody>
          <a:bodyPr/>
          <a:lstStyle/>
          <a:p>
            <a:fld id="{D2820A5A-B2AC-F245-ABFF-8AC5B807532A}" type="slidenum">
              <a:rPr lang="en-PL" smtClean="0"/>
              <a:t>24</a:t>
            </a:fld>
            <a:endParaRPr lang="en-PL"/>
          </a:p>
        </p:txBody>
      </p:sp>
      <p:pic>
        <p:nvPicPr>
          <p:cNvPr id="5" name="Picture 4">
            <a:extLst>
              <a:ext uri="{FF2B5EF4-FFF2-40B4-BE49-F238E27FC236}">
                <a16:creationId xmlns:a16="http://schemas.microsoft.com/office/drawing/2014/main" id="{394D2DB9-5CE1-B117-1E4B-BD71A31170C5}"/>
              </a:ext>
            </a:extLst>
          </p:cNvPr>
          <p:cNvPicPr>
            <a:picLocks noChangeAspect="1"/>
          </p:cNvPicPr>
          <p:nvPr/>
        </p:nvPicPr>
        <p:blipFill>
          <a:blip r:embed="rId4"/>
          <a:stretch>
            <a:fillRect/>
          </a:stretch>
        </p:blipFill>
        <p:spPr>
          <a:xfrm>
            <a:off x="751895" y="2103438"/>
            <a:ext cx="5505132" cy="3932237"/>
          </a:xfrm>
          <a:prstGeom prst="rect">
            <a:avLst/>
          </a:prstGeom>
        </p:spPr>
      </p:pic>
      <p:sp>
        <p:nvSpPr>
          <p:cNvPr id="7" name="Oval 6">
            <a:extLst>
              <a:ext uri="{FF2B5EF4-FFF2-40B4-BE49-F238E27FC236}">
                <a16:creationId xmlns:a16="http://schemas.microsoft.com/office/drawing/2014/main" id="{5DB30700-FB1F-2867-CB99-17F566C1496F}"/>
              </a:ext>
            </a:extLst>
          </p:cNvPr>
          <p:cNvSpPr/>
          <p:nvPr/>
        </p:nvSpPr>
        <p:spPr>
          <a:xfrm>
            <a:off x="1669772" y="2491408"/>
            <a:ext cx="503583" cy="3074505"/>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8" name="Oval 7">
            <a:extLst>
              <a:ext uri="{FF2B5EF4-FFF2-40B4-BE49-F238E27FC236}">
                <a16:creationId xmlns:a16="http://schemas.microsoft.com/office/drawing/2014/main" id="{A434C043-E941-D764-68D3-1A936BE59434}"/>
              </a:ext>
            </a:extLst>
          </p:cNvPr>
          <p:cNvSpPr/>
          <p:nvPr/>
        </p:nvSpPr>
        <p:spPr>
          <a:xfrm>
            <a:off x="3293165" y="2922101"/>
            <a:ext cx="503583" cy="2643812"/>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9" name="Oval 8">
            <a:extLst>
              <a:ext uri="{FF2B5EF4-FFF2-40B4-BE49-F238E27FC236}">
                <a16:creationId xmlns:a16="http://schemas.microsoft.com/office/drawing/2014/main" id="{9A74447B-939B-2DBC-786F-60FB12AF7D0D}"/>
              </a:ext>
            </a:extLst>
          </p:cNvPr>
          <p:cNvSpPr/>
          <p:nvPr/>
        </p:nvSpPr>
        <p:spPr>
          <a:xfrm>
            <a:off x="4992759" y="2549402"/>
            <a:ext cx="493641" cy="2842939"/>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Oval 9">
            <a:extLst>
              <a:ext uri="{FF2B5EF4-FFF2-40B4-BE49-F238E27FC236}">
                <a16:creationId xmlns:a16="http://schemas.microsoft.com/office/drawing/2014/main" id="{199A6513-8315-D119-8C15-A5BD770DA16E}"/>
              </a:ext>
            </a:extLst>
          </p:cNvPr>
          <p:cNvSpPr/>
          <p:nvPr/>
        </p:nvSpPr>
        <p:spPr>
          <a:xfrm>
            <a:off x="4161183" y="2706754"/>
            <a:ext cx="395113" cy="2859159"/>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1" name="Oval 10">
            <a:extLst>
              <a:ext uri="{FF2B5EF4-FFF2-40B4-BE49-F238E27FC236}">
                <a16:creationId xmlns:a16="http://schemas.microsoft.com/office/drawing/2014/main" id="{5178C487-8DDF-B09E-669A-EE74284E0CE8}"/>
              </a:ext>
            </a:extLst>
          </p:cNvPr>
          <p:cNvSpPr/>
          <p:nvPr/>
        </p:nvSpPr>
        <p:spPr>
          <a:xfrm>
            <a:off x="4572002" y="2491407"/>
            <a:ext cx="395113" cy="3074505"/>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2" name="Oval 11">
            <a:extLst>
              <a:ext uri="{FF2B5EF4-FFF2-40B4-BE49-F238E27FC236}">
                <a16:creationId xmlns:a16="http://schemas.microsoft.com/office/drawing/2014/main" id="{65D80771-4C5A-3580-1787-F6B4C596F449}"/>
              </a:ext>
            </a:extLst>
          </p:cNvPr>
          <p:cNvSpPr/>
          <p:nvPr/>
        </p:nvSpPr>
        <p:spPr>
          <a:xfrm>
            <a:off x="7558252" y="2433618"/>
            <a:ext cx="503583" cy="3074505"/>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3" name="Oval 12">
            <a:extLst>
              <a:ext uri="{FF2B5EF4-FFF2-40B4-BE49-F238E27FC236}">
                <a16:creationId xmlns:a16="http://schemas.microsoft.com/office/drawing/2014/main" id="{41D07826-4C0B-7991-B0D5-4B46C998EC5D}"/>
              </a:ext>
            </a:extLst>
          </p:cNvPr>
          <p:cNvSpPr/>
          <p:nvPr/>
        </p:nvSpPr>
        <p:spPr>
          <a:xfrm>
            <a:off x="9206834" y="2922101"/>
            <a:ext cx="639531" cy="2684707"/>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Oval 13">
            <a:extLst>
              <a:ext uri="{FF2B5EF4-FFF2-40B4-BE49-F238E27FC236}">
                <a16:creationId xmlns:a16="http://schemas.microsoft.com/office/drawing/2014/main" id="{15C79937-5521-30FC-389B-9B7AD4218D7A}"/>
              </a:ext>
            </a:extLst>
          </p:cNvPr>
          <p:cNvSpPr/>
          <p:nvPr/>
        </p:nvSpPr>
        <p:spPr>
          <a:xfrm>
            <a:off x="9865098" y="3034748"/>
            <a:ext cx="503583" cy="2531164"/>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Oval 15">
            <a:extLst>
              <a:ext uri="{FF2B5EF4-FFF2-40B4-BE49-F238E27FC236}">
                <a16:creationId xmlns:a16="http://schemas.microsoft.com/office/drawing/2014/main" id="{CBE9DA25-A964-23CD-9AA4-4ABCAC297F21}"/>
              </a:ext>
            </a:extLst>
          </p:cNvPr>
          <p:cNvSpPr/>
          <p:nvPr/>
        </p:nvSpPr>
        <p:spPr>
          <a:xfrm>
            <a:off x="10449228" y="2763077"/>
            <a:ext cx="503583" cy="2629264"/>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3" name="Picture 2">
            <a:extLst>
              <a:ext uri="{FF2B5EF4-FFF2-40B4-BE49-F238E27FC236}">
                <a16:creationId xmlns:a16="http://schemas.microsoft.com/office/drawing/2014/main" id="{CAA261FE-5CE4-DD9F-D85E-183BF0368A78}"/>
              </a:ext>
            </a:extLst>
          </p:cNvPr>
          <p:cNvPicPr>
            <a:picLocks noChangeAspect="1"/>
          </p:cNvPicPr>
          <p:nvPr/>
        </p:nvPicPr>
        <p:blipFill rotWithShape="1">
          <a:blip r:embed="rId5"/>
          <a:srcRect l="83072" t="92073" r="13060" b="3876"/>
          <a:stretch/>
        </p:blipFill>
        <p:spPr>
          <a:xfrm>
            <a:off x="10594553" y="5743811"/>
            <a:ext cx="212932" cy="159298"/>
          </a:xfrm>
          <a:prstGeom prst="rect">
            <a:avLst/>
          </a:prstGeom>
        </p:spPr>
      </p:pic>
      <p:sp>
        <p:nvSpPr>
          <p:cNvPr id="19" name="TextBox 18">
            <a:extLst>
              <a:ext uri="{FF2B5EF4-FFF2-40B4-BE49-F238E27FC236}">
                <a16:creationId xmlns:a16="http://schemas.microsoft.com/office/drawing/2014/main" id="{706D7F1B-89A6-C666-6527-C18119FD7988}"/>
              </a:ext>
            </a:extLst>
          </p:cNvPr>
          <p:cNvSpPr txBox="1"/>
          <p:nvPr/>
        </p:nvSpPr>
        <p:spPr>
          <a:xfrm>
            <a:off x="1309008" y="1583871"/>
            <a:ext cx="10253970" cy="369332"/>
          </a:xfrm>
          <a:prstGeom prst="rect">
            <a:avLst/>
          </a:prstGeom>
          <a:noFill/>
        </p:spPr>
        <p:txBody>
          <a:bodyPr wrap="square">
            <a:spAutoFit/>
          </a:bodyPr>
          <a:lstStyle/>
          <a:p>
            <a:r>
              <a:rPr lang="en-PL" dirty="0"/>
              <a:t>L1 Polish Learner Group								L1 Norwegian Controls</a:t>
            </a:r>
          </a:p>
        </p:txBody>
      </p:sp>
    </p:spTree>
    <p:extLst>
      <p:ext uri="{BB962C8B-B14F-4D97-AF65-F5344CB8AC3E}">
        <p14:creationId xmlns:p14="http://schemas.microsoft.com/office/powerpoint/2010/main" val="3461478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a:xfrm>
            <a:off x="658091" y="411391"/>
            <a:ext cx="10543309" cy="1371600"/>
          </a:xfrm>
        </p:spPr>
        <p:txBody>
          <a:bodyPr>
            <a:normAutofit fontScale="90000"/>
          </a:bodyPr>
          <a:lstStyle/>
          <a:p>
            <a:r>
              <a:rPr lang="en-PL" b="1" dirty="0"/>
              <a:t>Within-group pairwise comparisons of L1 Polish postalveolar sibilants by CoG</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25</a:t>
            </a:fld>
            <a:endParaRPr lang="en-PL"/>
          </a:p>
        </p:txBody>
      </p:sp>
      <p:pic>
        <p:nvPicPr>
          <p:cNvPr id="5" name="Content Placeholder 4">
            <a:extLst>
              <a:ext uri="{FF2B5EF4-FFF2-40B4-BE49-F238E27FC236}">
                <a16:creationId xmlns:a16="http://schemas.microsoft.com/office/drawing/2014/main" id="{1ADE54A1-9FCE-CFEB-323C-B25C8E1DBB0F}"/>
              </a:ext>
            </a:extLst>
          </p:cNvPr>
          <p:cNvPicPr>
            <a:picLocks noGrp="1" noChangeAspect="1"/>
          </p:cNvPicPr>
          <p:nvPr>
            <p:ph idx="1"/>
          </p:nvPr>
        </p:nvPicPr>
        <p:blipFill>
          <a:blip r:embed="rId3"/>
          <a:stretch>
            <a:fillRect/>
          </a:stretch>
        </p:blipFill>
        <p:spPr>
          <a:xfrm>
            <a:off x="1066800" y="2103438"/>
            <a:ext cx="5505131" cy="3932237"/>
          </a:xfrm>
        </p:spPr>
      </p:pic>
      <p:sp>
        <p:nvSpPr>
          <p:cNvPr id="3" name="Content Placeholder 2">
            <a:extLst>
              <a:ext uri="{FF2B5EF4-FFF2-40B4-BE49-F238E27FC236}">
                <a16:creationId xmlns:a16="http://schemas.microsoft.com/office/drawing/2014/main" id="{3201C1F1-F795-DE09-AF6A-B6B58E753CDB}"/>
              </a:ext>
            </a:extLst>
          </p:cNvPr>
          <p:cNvSpPr txBox="1">
            <a:spLocks/>
          </p:cNvSpPr>
          <p:nvPr/>
        </p:nvSpPr>
        <p:spPr>
          <a:xfrm>
            <a:off x="6929709" y="2103120"/>
            <a:ext cx="4271691"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GB" sz="2400" b="1" dirty="0"/>
              <a:t>L1 Polish /</a:t>
            </a:r>
            <a:r>
              <a:rPr lang="en-GB" sz="2400" b="1" dirty="0" err="1">
                <a:effectLst/>
                <a:cs typeface="Times New Roman" panose="02020603050405020304" pitchFamily="18" charset="0"/>
              </a:rPr>
              <a:t>ʃ~ʂ</a:t>
            </a:r>
            <a:r>
              <a:rPr lang="en-GB" sz="2400" b="1" dirty="0">
                <a:cs typeface="Times New Roman" panose="02020603050405020304" pitchFamily="18" charset="0"/>
              </a:rPr>
              <a:t>/</a:t>
            </a:r>
            <a:r>
              <a:rPr lang="en-GB" sz="2400" b="1" dirty="0"/>
              <a:t> </a:t>
            </a:r>
            <a:r>
              <a:rPr lang="en-GB" sz="2400" dirty="0"/>
              <a:t>(&lt;</a:t>
            </a:r>
            <a:r>
              <a:rPr lang="en-GB" sz="2400" dirty="0" err="1"/>
              <a:t>sz</a:t>
            </a:r>
            <a:r>
              <a:rPr lang="en-GB" sz="2400" dirty="0"/>
              <a:t>&gt;) </a:t>
            </a:r>
            <a:r>
              <a:rPr lang="en-GB" sz="2400" b="1" dirty="0"/>
              <a:t>significantly differs from </a:t>
            </a:r>
            <a:br>
              <a:rPr lang="en-GB" sz="2400" b="1" dirty="0"/>
            </a:br>
            <a:r>
              <a:rPr lang="en-GB" sz="2400" b="1" dirty="0"/>
              <a:t>L3 Norwegian /</a:t>
            </a:r>
            <a:r>
              <a:rPr lang="en-GB" sz="2400" b="1" dirty="0" err="1">
                <a:effectLst/>
                <a:cs typeface="Times New Roman" panose="02020603050405020304" pitchFamily="18" charset="0"/>
              </a:rPr>
              <a:t>ʂ</a:t>
            </a:r>
            <a:r>
              <a:rPr lang="en-GB" sz="2400" b="1" dirty="0" err="1">
                <a:cs typeface="Times New Roman" panose="02020603050405020304" pitchFamily="18" charset="0"/>
              </a:rPr>
              <a:t>~</a:t>
            </a:r>
            <a:r>
              <a:rPr lang="en-GB" sz="2400" b="1" dirty="0" err="1">
                <a:effectLst/>
                <a:cs typeface="Times New Roman" panose="02020603050405020304" pitchFamily="18" charset="0"/>
              </a:rPr>
              <a:t>ʃ</a:t>
            </a:r>
            <a:r>
              <a:rPr lang="en-GB" sz="2400" b="1" dirty="0">
                <a:cs typeface="Times New Roman" panose="02020603050405020304" pitchFamily="18" charset="0"/>
              </a:rPr>
              <a:t>/</a:t>
            </a:r>
            <a:r>
              <a:rPr lang="en-GB" sz="2400" b="1" dirty="0"/>
              <a:t> </a:t>
            </a:r>
            <a:br>
              <a:rPr lang="en-GB" sz="2400" b="1" dirty="0"/>
            </a:br>
            <a:r>
              <a:rPr lang="en-GB" sz="2400" dirty="0"/>
              <a:t>(&lt;</a:t>
            </a:r>
            <a:r>
              <a:rPr lang="en-GB" sz="2400" dirty="0" err="1"/>
              <a:t>skj</a:t>
            </a:r>
            <a:r>
              <a:rPr lang="en-GB" sz="2400" dirty="0"/>
              <a:t>&gt;, &lt;</a:t>
            </a:r>
            <a:r>
              <a:rPr lang="en-GB" sz="2400" dirty="0" err="1"/>
              <a:t>sj</a:t>
            </a:r>
            <a:r>
              <a:rPr lang="en-GB" sz="2400" dirty="0"/>
              <a:t>&gt;, &amp; &lt;</a:t>
            </a:r>
            <a:r>
              <a:rPr lang="en-GB" sz="2400" dirty="0" err="1"/>
              <a:t>rs</a:t>
            </a:r>
            <a:r>
              <a:rPr lang="en-GB" sz="2400" dirty="0"/>
              <a:t>&gt;)</a:t>
            </a:r>
            <a:br>
              <a:rPr lang="en-GB" sz="2400" b="1" dirty="0"/>
            </a:br>
            <a:endParaRPr lang="en-GB" sz="2400" b="1" dirty="0"/>
          </a:p>
          <a:p>
            <a:r>
              <a:rPr lang="en-GB" sz="2400" b="1" dirty="0"/>
              <a:t>No significant differences between L1 Polish /</a:t>
            </a:r>
            <a:r>
              <a:rPr lang="en-GB" sz="2400" b="1" dirty="0" err="1">
                <a:effectLst/>
                <a:cs typeface="Times New Roman" panose="02020603050405020304" pitchFamily="18" charset="0"/>
              </a:rPr>
              <a:t>ʃ~ʂ</a:t>
            </a:r>
            <a:r>
              <a:rPr lang="en-GB" sz="2400" b="1" dirty="0">
                <a:cs typeface="Times New Roman" panose="02020603050405020304" pitchFamily="18" charset="0"/>
              </a:rPr>
              <a:t>/</a:t>
            </a:r>
            <a:r>
              <a:rPr lang="en-GB" sz="2400" b="1" dirty="0"/>
              <a:t> and L2 English /</a:t>
            </a:r>
            <a:r>
              <a:rPr lang="en-GB" sz="2400" b="1" dirty="0">
                <a:effectLst/>
                <a:cs typeface="Times New Roman" panose="02020603050405020304" pitchFamily="18" charset="0"/>
              </a:rPr>
              <a:t>ʃ</a:t>
            </a:r>
            <a:r>
              <a:rPr lang="en-GB" sz="2400" b="1" dirty="0">
                <a:cs typeface="Times New Roman" panose="02020603050405020304" pitchFamily="18" charset="0"/>
              </a:rPr>
              <a:t>/</a:t>
            </a:r>
            <a:endParaRPr lang="en-GB" sz="2400" b="1" dirty="0"/>
          </a:p>
          <a:p>
            <a:endParaRPr lang="en-PL" sz="2400" dirty="0"/>
          </a:p>
        </p:txBody>
      </p:sp>
      <p:sp>
        <p:nvSpPr>
          <p:cNvPr id="8" name="TextBox 7">
            <a:extLst>
              <a:ext uri="{FF2B5EF4-FFF2-40B4-BE49-F238E27FC236}">
                <a16:creationId xmlns:a16="http://schemas.microsoft.com/office/drawing/2014/main" id="{79B566A8-B754-9347-4F9E-CC21A5D89379}"/>
              </a:ext>
            </a:extLst>
          </p:cNvPr>
          <p:cNvSpPr txBox="1"/>
          <p:nvPr/>
        </p:nvSpPr>
        <p:spPr>
          <a:xfrm>
            <a:off x="5961110" y="3313609"/>
            <a:ext cx="775855" cy="369332"/>
          </a:xfrm>
          <a:prstGeom prst="rect">
            <a:avLst/>
          </a:prstGeom>
          <a:noFill/>
        </p:spPr>
        <p:txBody>
          <a:bodyPr wrap="square">
            <a:spAutoFit/>
          </a:bodyPr>
          <a:lstStyle/>
          <a:p>
            <a:r>
              <a:rPr lang="en-GB" sz="1800" b="1" dirty="0">
                <a:sym typeface="Wingdings" pitchFamily="2" charset="2"/>
              </a:rPr>
              <a:t></a:t>
            </a:r>
            <a:endParaRPr lang="en-PL" dirty="0"/>
          </a:p>
        </p:txBody>
      </p:sp>
      <p:sp>
        <p:nvSpPr>
          <p:cNvPr id="10" name="TextBox 9">
            <a:extLst>
              <a:ext uri="{FF2B5EF4-FFF2-40B4-BE49-F238E27FC236}">
                <a16:creationId xmlns:a16="http://schemas.microsoft.com/office/drawing/2014/main" id="{9578AABC-0A02-B6EA-5806-7072CA79CEEB}"/>
              </a:ext>
            </a:extLst>
          </p:cNvPr>
          <p:cNvSpPr txBox="1"/>
          <p:nvPr/>
        </p:nvSpPr>
        <p:spPr>
          <a:xfrm>
            <a:off x="5961110" y="3449925"/>
            <a:ext cx="610821" cy="369332"/>
          </a:xfrm>
          <a:prstGeom prst="rect">
            <a:avLst/>
          </a:prstGeom>
          <a:noFill/>
        </p:spPr>
        <p:txBody>
          <a:bodyPr wrap="square">
            <a:spAutoFit/>
          </a:bodyPr>
          <a:lstStyle/>
          <a:p>
            <a:r>
              <a:rPr lang="en-GB" sz="1800" b="1" dirty="0">
                <a:sym typeface="Wingdings" pitchFamily="2" charset="2"/>
              </a:rPr>
              <a:t></a:t>
            </a:r>
            <a:endParaRPr lang="en-PL" dirty="0"/>
          </a:p>
        </p:txBody>
      </p:sp>
      <p:sp>
        <p:nvSpPr>
          <p:cNvPr id="11" name="TextBox 10">
            <a:extLst>
              <a:ext uri="{FF2B5EF4-FFF2-40B4-BE49-F238E27FC236}">
                <a16:creationId xmlns:a16="http://schemas.microsoft.com/office/drawing/2014/main" id="{0D4DDE9E-36FB-02ED-97C9-BB92CF7B22E7}"/>
              </a:ext>
            </a:extLst>
          </p:cNvPr>
          <p:cNvSpPr txBox="1"/>
          <p:nvPr/>
        </p:nvSpPr>
        <p:spPr>
          <a:xfrm>
            <a:off x="5961110" y="3177293"/>
            <a:ext cx="610821" cy="369332"/>
          </a:xfrm>
          <a:prstGeom prst="rect">
            <a:avLst/>
          </a:prstGeom>
          <a:noFill/>
        </p:spPr>
        <p:txBody>
          <a:bodyPr wrap="square">
            <a:spAutoFit/>
          </a:bodyPr>
          <a:lstStyle/>
          <a:p>
            <a:r>
              <a:rPr lang="en-GB" sz="1800" b="1" dirty="0">
                <a:sym typeface="Wingdings" pitchFamily="2" charset="2"/>
              </a:rPr>
              <a:t></a:t>
            </a:r>
            <a:endParaRPr lang="en-PL" dirty="0"/>
          </a:p>
        </p:txBody>
      </p:sp>
      <p:sp>
        <p:nvSpPr>
          <p:cNvPr id="12" name="TextBox 11">
            <a:extLst>
              <a:ext uri="{FF2B5EF4-FFF2-40B4-BE49-F238E27FC236}">
                <a16:creationId xmlns:a16="http://schemas.microsoft.com/office/drawing/2014/main" id="{497E401C-884D-DBD1-BC99-8D9139454F9A}"/>
              </a:ext>
            </a:extLst>
          </p:cNvPr>
          <p:cNvSpPr txBox="1"/>
          <p:nvPr/>
        </p:nvSpPr>
        <p:spPr>
          <a:xfrm>
            <a:off x="5961109" y="3035971"/>
            <a:ext cx="610821" cy="369332"/>
          </a:xfrm>
          <a:prstGeom prst="rect">
            <a:avLst/>
          </a:prstGeom>
          <a:noFill/>
        </p:spPr>
        <p:txBody>
          <a:bodyPr wrap="square">
            <a:spAutoFit/>
          </a:bodyPr>
          <a:lstStyle/>
          <a:p>
            <a:r>
              <a:rPr lang="en-GB" sz="1800" b="1" dirty="0">
                <a:sym typeface="Wingdings" pitchFamily="2" charset="2"/>
              </a:rPr>
              <a:t></a:t>
            </a:r>
            <a:endParaRPr lang="en-PL" dirty="0"/>
          </a:p>
        </p:txBody>
      </p:sp>
    </p:spTree>
    <p:extLst>
      <p:ext uri="{BB962C8B-B14F-4D97-AF65-F5344CB8AC3E}">
        <p14:creationId xmlns:p14="http://schemas.microsoft.com/office/powerpoint/2010/main" val="49180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a:xfrm>
            <a:off x="665020" y="417323"/>
            <a:ext cx="11125201" cy="1371600"/>
          </a:xfrm>
        </p:spPr>
        <p:txBody>
          <a:bodyPr>
            <a:normAutofit fontScale="90000"/>
          </a:bodyPr>
          <a:lstStyle/>
          <a:p>
            <a:r>
              <a:rPr lang="en-PL" b="1" dirty="0"/>
              <a:t>Within-group pairwise comparisons of L1 Norwegian postalveolar sibilants by CoG</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26</a:t>
            </a:fld>
            <a:endParaRPr lang="en-PL"/>
          </a:p>
        </p:txBody>
      </p:sp>
      <p:pic>
        <p:nvPicPr>
          <p:cNvPr id="5" name="Content Placeholder 4">
            <a:extLst>
              <a:ext uri="{FF2B5EF4-FFF2-40B4-BE49-F238E27FC236}">
                <a16:creationId xmlns:a16="http://schemas.microsoft.com/office/drawing/2014/main" id="{A3C4D0C6-FD33-0176-88D8-31FE82DF700E}"/>
              </a:ext>
            </a:extLst>
          </p:cNvPr>
          <p:cNvPicPr>
            <a:picLocks noGrp="1" noChangeAspect="1"/>
          </p:cNvPicPr>
          <p:nvPr>
            <p:ph idx="1"/>
          </p:nvPr>
        </p:nvPicPr>
        <p:blipFill>
          <a:blip r:embed="rId3"/>
          <a:stretch>
            <a:fillRect/>
          </a:stretch>
        </p:blipFill>
        <p:spPr>
          <a:xfrm>
            <a:off x="1066800" y="2103438"/>
            <a:ext cx="5505131" cy="3932237"/>
          </a:xfrm>
        </p:spPr>
      </p:pic>
      <p:sp>
        <p:nvSpPr>
          <p:cNvPr id="3" name="Content Placeholder 2">
            <a:extLst>
              <a:ext uri="{FF2B5EF4-FFF2-40B4-BE49-F238E27FC236}">
                <a16:creationId xmlns:a16="http://schemas.microsoft.com/office/drawing/2014/main" id="{CF859B93-FDC2-0FE4-5A84-1EA46D0BB006}"/>
              </a:ext>
            </a:extLst>
          </p:cNvPr>
          <p:cNvSpPr txBox="1">
            <a:spLocks/>
          </p:cNvSpPr>
          <p:nvPr/>
        </p:nvSpPr>
        <p:spPr>
          <a:xfrm>
            <a:off x="6929709" y="2103120"/>
            <a:ext cx="4763527"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GB" sz="2400" b="1" dirty="0"/>
              <a:t>L1 Norwegian /</a:t>
            </a:r>
            <a:r>
              <a:rPr lang="en-GB" sz="2400" b="1" dirty="0" err="1">
                <a:effectLst/>
                <a:cs typeface="Times New Roman" panose="02020603050405020304" pitchFamily="18" charset="0"/>
              </a:rPr>
              <a:t>ʂ</a:t>
            </a:r>
            <a:r>
              <a:rPr lang="en-GB" sz="2400" b="1" dirty="0" err="1">
                <a:cs typeface="Times New Roman" panose="02020603050405020304" pitchFamily="18" charset="0"/>
              </a:rPr>
              <a:t>~</a:t>
            </a:r>
            <a:r>
              <a:rPr lang="en-GB" sz="2400" b="1" dirty="0" err="1">
                <a:effectLst/>
                <a:cs typeface="Times New Roman" panose="02020603050405020304" pitchFamily="18" charset="0"/>
              </a:rPr>
              <a:t>ʃ</a:t>
            </a:r>
            <a:r>
              <a:rPr lang="en-GB" sz="2400" b="1" dirty="0">
                <a:cs typeface="Times New Roman" panose="02020603050405020304" pitchFamily="18" charset="0"/>
              </a:rPr>
              <a:t>/</a:t>
            </a:r>
            <a:r>
              <a:rPr lang="en-GB" sz="2400" b="1" dirty="0"/>
              <a:t> does not* differ from </a:t>
            </a:r>
            <a:br>
              <a:rPr lang="en-GB" sz="2400" b="1" dirty="0"/>
            </a:br>
            <a:r>
              <a:rPr lang="en-GB" sz="2400" b="1" dirty="0"/>
              <a:t>L2 English /</a:t>
            </a:r>
            <a:r>
              <a:rPr lang="en-GB" sz="2400" b="1" dirty="0">
                <a:effectLst/>
                <a:cs typeface="Times New Roman" panose="02020603050405020304" pitchFamily="18" charset="0"/>
              </a:rPr>
              <a:t>ʃ</a:t>
            </a:r>
            <a:r>
              <a:rPr lang="en-GB" sz="2400" b="1" dirty="0">
                <a:cs typeface="Times New Roman" panose="02020603050405020304" pitchFamily="18" charset="0"/>
              </a:rPr>
              <a:t>/</a:t>
            </a:r>
            <a:r>
              <a:rPr lang="en-GB" sz="2400" b="1" dirty="0"/>
              <a:t> </a:t>
            </a:r>
            <a:r>
              <a:rPr lang="en-GB" sz="2400" dirty="0"/>
              <a:t>(for orthographic sequences: &lt;</a:t>
            </a:r>
            <a:r>
              <a:rPr lang="en-GB" sz="2400" dirty="0" err="1"/>
              <a:t>skj</a:t>
            </a:r>
            <a:r>
              <a:rPr lang="en-GB" sz="2400" dirty="0"/>
              <a:t>&gt;, &lt;</a:t>
            </a:r>
            <a:r>
              <a:rPr lang="en-GB" sz="2400" dirty="0" err="1"/>
              <a:t>rs</a:t>
            </a:r>
            <a:r>
              <a:rPr lang="en-GB" sz="2400" dirty="0"/>
              <a:t>&gt;) </a:t>
            </a:r>
          </a:p>
          <a:p>
            <a:r>
              <a:rPr lang="en-GB" sz="2400" dirty="0"/>
              <a:t>…but </a:t>
            </a:r>
            <a:r>
              <a:rPr lang="en-GB" sz="2400" b="1" dirty="0"/>
              <a:t>L1 &lt;</a:t>
            </a:r>
            <a:r>
              <a:rPr lang="en-GB" sz="2400" b="1" dirty="0" err="1"/>
              <a:t>sj</a:t>
            </a:r>
            <a:r>
              <a:rPr lang="en-GB" sz="2400" b="1" dirty="0"/>
              <a:t>&gt; significantly differs from L2 &lt;</a:t>
            </a:r>
            <a:r>
              <a:rPr lang="en-GB" sz="2400" b="1" dirty="0" err="1"/>
              <a:t>sh</a:t>
            </a:r>
            <a:r>
              <a:rPr lang="en-GB" sz="2400" b="1" dirty="0"/>
              <a:t>&gt; /</a:t>
            </a:r>
            <a:r>
              <a:rPr lang="en-GB" sz="2400" b="1" dirty="0">
                <a:effectLst/>
                <a:cs typeface="Times New Roman" panose="02020603050405020304" pitchFamily="18" charset="0"/>
              </a:rPr>
              <a:t>ʃ</a:t>
            </a:r>
            <a:r>
              <a:rPr lang="en-GB" sz="2400" b="1" dirty="0">
                <a:cs typeface="Times New Roman" panose="02020603050405020304" pitchFamily="18" charset="0"/>
              </a:rPr>
              <a:t>/</a:t>
            </a:r>
            <a:endParaRPr lang="en-GB" sz="2400" b="1" dirty="0"/>
          </a:p>
          <a:p>
            <a:pPr marL="0" indent="0">
              <a:buNone/>
            </a:pPr>
            <a:br>
              <a:rPr lang="en-GB" sz="2400" b="1" dirty="0"/>
            </a:br>
            <a:endParaRPr lang="en-GB" sz="2400" b="1" dirty="0"/>
          </a:p>
          <a:p>
            <a:endParaRPr lang="en-PL" sz="2400" dirty="0"/>
          </a:p>
        </p:txBody>
      </p:sp>
      <p:sp>
        <p:nvSpPr>
          <p:cNvPr id="6" name="TextBox 5">
            <a:extLst>
              <a:ext uri="{FF2B5EF4-FFF2-40B4-BE49-F238E27FC236}">
                <a16:creationId xmlns:a16="http://schemas.microsoft.com/office/drawing/2014/main" id="{4A96A2F4-2E6C-0F5F-FB10-8AE9CCAFC1A8}"/>
              </a:ext>
            </a:extLst>
          </p:cNvPr>
          <p:cNvSpPr txBox="1"/>
          <p:nvPr/>
        </p:nvSpPr>
        <p:spPr>
          <a:xfrm>
            <a:off x="5961109" y="3022116"/>
            <a:ext cx="610821" cy="369332"/>
          </a:xfrm>
          <a:prstGeom prst="rect">
            <a:avLst/>
          </a:prstGeom>
          <a:noFill/>
        </p:spPr>
        <p:txBody>
          <a:bodyPr wrap="square">
            <a:spAutoFit/>
          </a:bodyPr>
          <a:lstStyle/>
          <a:p>
            <a:r>
              <a:rPr lang="en-GB" sz="1800" b="1" dirty="0">
                <a:sym typeface="Wingdings" pitchFamily="2" charset="2"/>
              </a:rPr>
              <a:t></a:t>
            </a:r>
            <a:endParaRPr lang="en-PL" dirty="0"/>
          </a:p>
        </p:txBody>
      </p:sp>
      <p:sp>
        <p:nvSpPr>
          <p:cNvPr id="7" name="TextBox 6">
            <a:extLst>
              <a:ext uri="{FF2B5EF4-FFF2-40B4-BE49-F238E27FC236}">
                <a16:creationId xmlns:a16="http://schemas.microsoft.com/office/drawing/2014/main" id="{DA6FF3F6-EC62-1BCA-2D9D-D63B0CD67DE5}"/>
              </a:ext>
            </a:extLst>
          </p:cNvPr>
          <p:cNvSpPr txBox="1"/>
          <p:nvPr/>
        </p:nvSpPr>
        <p:spPr>
          <a:xfrm>
            <a:off x="5961109" y="3244334"/>
            <a:ext cx="610821" cy="369332"/>
          </a:xfrm>
          <a:prstGeom prst="rect">
            <a:avLst/>
          </a:prstGeom>
          <a:noFill/>
        </p:spPr>
        <p:txBody>
          <a:bodyPr wrap="square">
            <a:spAutoFit/>
          </a:bodyPr>
          <a:lstStyle/>
          <a:p>
            <a:r>
              <a:rPr lang="en-GB" sz="1800" b="1" dirty="0">
                <a:sym typeface="Wingdings" pitchFamily="2" charset="2"/>
              </a:rPr>
              <a:t></a:t>
            </a:r>
            <a:endParaRPr lang="en-PL" dirty="0"/>
          </a:p>
        </p:txBody>
      </p:sp>
      <p:sp>
        <p:nvSpPr>
          <p:cNvPr id="8" name="TextBox 7">
            <a:extLst>
              <a:ext uri="{FF2B5EF4-FFF2-40B4-BE49-F238E27FC236}">
                <a16:creationId xmlns:a16="http://schemas.microsoft.com/office/drawing/2014/main" id="{73C69C14-2DCE-6F17-92B6-5ECB838C0469}"/>
              </a:ext>
            </a:extLst>
          </p:cNvPr>
          <p:cNvSpPr txBox="1"/>
          <p:nvPr/>
        </p:nvSpPr>
        <p:spPr>
          <a:xfrm>
            <a:off x="5961109" y="3466552"/>
            <a:ext cx="610821" cy="369332"/>
          </a:xfrm>
          <a:prstGeom prst="rect">
            <a:avLst/>
          </a:prstGeom>
          <a:noFill/>
        </p:spPr>
        <p:txBody>
          <a:bodyPr wrap="square">
            <a:spAutoFit/>
          </a:bodyPr>
          <a:lstStyle/>
          <a:p>
            <a:r>
              <a:rPr lang="en-GB" sz="1800" b="1" dirty="0">
                <a:sym typeface="Wingdings" pitchFamily="2" charset="2"/>
              </a:rPr>
              <a:t></a:t>
            </a:r>
            <a:endParaRPr lang="en-PL" dirty="0"/>
          </a:p>
        </p:txBody>
      </p:sp>
    </p:spTree>
    <p:extLst>
      <p:ext uri="{BB962C8B-B14F-4D97-AF65-F5344CB8AC3E}">
        <p14:creationId xmlns:p14="http://schemas.microsoft.com/office/powerpoint/2010/main" val="35515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a:xfrm>
            <a:off x="443345" y="413168"/>
            <a:ext cx="11637818" cy="1371600"/>
          </a:xfrm>
        </p:spPr>
        <p:txBody>
          <a:bodyPr>
            <a:normAutofit fontScale="90000"/>
          </a:bodyPr>
          <a:lstStyle/>
          <a:p>
            <a:r>
              <a:rPr lang="en-PL" b="1" dirty="0"/>
              <a:t>Between group pairwise comparison for post-alveolar sounds</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27</a:t>
            </a:fld>
            <a:endParaRPr lang="en-PL"/>
          </a:p>
        </p:txBody>
      </p:sp>
      <p:pic>
        <p:nvPicPr>
          <p:cNvPr id="12" name="Content Placeholder 11">
            <a:extLst>
              <a:ext uri="{FF2B5EF4-FFF2-40B4-BE49-F238E27FC236}">
                <a16:creationId xmlns:a16="http://schemas.microsoft.com/office/drawing/2014/main" id="{F686D8BF-7B22-4F24-8282-B19920AF44C9}"/>
              </a:ext>
            </a:extLst>
          </p:cNvPr>
          <p:cNvPicPr>
            <a:picLocks noGrp="1" noChangeAspect="1"/>
          </p:cNvPicPr>
          <p:nvPr>
            <p:ph idx="1"/>
          </p:nvPr>
        </p:nvPicPr>
        <p:blipFill rotWithShape="1">
          <a:blip r:embed="rId3"/>
          <a:srcRect b="5531"/>
          <a:stretch/>
        </p:blipFill>
        <p:spPr>
          <a:xfrm>
            <a:off x="1015872" y="2119377"/>
            <a:ext cx="6410166" cy="4325455"/>
          </a:xfrm>
        </p:spPr>
      </p:pic>
      <p:sp>
        <p:nvSpPr>
          <p:cNvPr id="3" name="Content Placeholder 2">
            <a:extLst>
              <a:ext uri="{FF2B5EF4-FFF2-40B4-BE49-F238E27FC236}">
                <a16:creationId xmlns:a16="http://schemas.microsoft.com/office/drawing/2014/main" id="{46750124-B257-FEE9-AC71-7B827E5F7DEB}"/>
              </a:ext>
            </a:extLst>
          </p:cNvPr>
          <p:cNvSpPr txBox="1">
            <a:spLocks/>
          </p:cNvSpPr>
          <p:nvPr/>
        </p:nvSpPr>
        <p:spPr>
          <a:xfrm>
            <a:off x="7580873" y="2103120"/>
            <a:ext cx="4250909" cy="3931920"/>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endParaRPr lang="en-GB" sz="2400" dirty="0"/>
          </a:p>
          <a:p>
            <a:r>
              <a:rPr lang="en-GB" sz="2400" b="1" dirty="0"/>
              <a:t>Significant differences</a:t>
            </a:r>
            <a:r>
              <a:rPr lang="en-GB" sz="2400" dirty="0"/>
              <a:t> </a:t>
            </a:r>
            <a:br>
              <a:rPr lang="en-GB" sz="2400" dirty="0"/>
            </a:br>
            <a:r>
              <a:rPr lang="en-GB" sz="2400" b="1" dirty="0"/>
              <a:t>between:</a:t>
            </a:r>
          </a:p>
          <a:p>
            <a:pPr lvl="1"/>
            <a:r>
              <a:rPr lang="en-GB" sz="2200" b="1" dirty="0"/>
              <a:t>L1-L3 NO &lt;</a:t>
            </a:r>
            <a:r>
              <a:rPr lang="en-GB" sz="2200" b="1" dirty="0" err="1"/>
              <a:t>rs</a:t>
            </a:r>
            <a:r>
              <a:rPr lang="en-GB" sz="2200" b="1" dirty="0"/>
              <a:t>&gt; /</a:t>
            </a:r>
            <a:r>
              <a:rPr lang="en-GB" sz="2000" b="1" dirty="0" err="1">
                <a:effectLst/>
                <a:cs typeface="Times New Roman" panose="02020603050405020304" pitchFamily="18" charset="0"/>
              </a:rPr>
              <a:t>ʂ</a:t>
            </a:r>
            <a:r>
              <a:rPr lang="en-GB" sz="2000" b="1" dirty="0" err="1">
                <a:cs typeface="Times New Roman" panose="02020603050405020304" pitchFamily="18" charset="0"/>
              </a:rPr>
              <a:t>~</a:t>
            </a:r>
            <a:r>
              <a:rPr lang="en-GB" sz="2200" b="1" dirty="0" err="1">
                <a:effectLst/>
              </a:rPr>
              <a:t>ʃ</a:t>
            </a:r>
            <a:r>
              <a:rPr lang="en-GB" sz="2200" b="1" dirty="0"/>
              <a:t>/</a:t>
            </a:r>
          </a:p>
          <a:p>
            <a:pPr lvl="1"/>
            <a:r>
              <a:rPr lang="en-GB" sz="2200" b="1" dirty="0"/>
              <a:t>L1-L3 NO &lt;</a:t>
            </a:r>
            <a:r>
              <a:rPr lang="en-GB" sz="2200" b="1" dirty="0" err="1"/>
              <a:t>skj</a:t>
            </a:r>
            <a:r>
              <a:rPr lang="en-GB" sz="2200" b="1" dirty="0"/>
              <a:t>&gt; /</a:t>
            </a:r>
            <a:r>
              <a:rPr lang="en-GB" sz="2000" b="1" dirty="0" err="1">
                <a:effectLst/>
                <a:cs typeface="Times New Roman" panose="02020603050405020304" pitchFamily="18" charset="0"/>
              </a:rPr>
              <a:t>ʂ</a:t>
            </a:r>
            <a:r>
              <a:rPr lang="en-GB" sz="2000" b="1" dirty="0" err="1">
                <a:cs typeface="Times New Roman" panose="02020603050405020304" pitchFamily="18" charset="0"/>
              </a:rPr>
              <a:t>~</a:t>
            </a:r>
            <a:r>
              <a:rPr lang="en-GB" sz="2200" b="1" dirty="0" err="1">
                <a:effectLst/>
              </a:rPr>
              <a:t>ʃ</a:t>
            </a:r>
            <a:r>
              <a:rPr lang="en-GB" sz="2200" b="1" dirty="0"/>
              <a:t>/</a:t>
            </a:r>
          </a:p>
          <a:p>
            <a:pPr lvl="1"/>
            <a:r>
              <a:rPr lang="en-GB" sz="2200" b="1" dirty="0"/>
              <a:t>L1-L3 NO &lt;</a:t>
            </a:r>
            <a:r>
              <a:rPr lang="en-GB" sz="2200" b="1" dirty="0" err="1"/>
              <a:t>sj</a:t>
            </a:r>
            <a:r>
              <a:rPr lang="en-GB" sz="2200" b="1" dirty="0"/>
              <a:t>&gt; /</a:t>
            </a:r>
            <a:r>
              <a:rPr lang="en-GB" sz="2000" b="1" dirty="0" err="1">
                <a:effectLst/>
                <a:cs typeface="Times New Roman" panose="02020603050405020304" pitchFamily="18" charset="0"/>
              </a:rPr>
              <a:t>ʂ</a:t>
            </a:r>
            <a:r>
              <a:rPr lang="en-GB" sz="2000" b="1" dirty="0" err="1">
                <a:cs typeface="Times New Roman" panose="02020603050405020304" pitchFamily="18" charset="0"/>
              </a:rPr>
              <a:t>~</a:t>
            </a:r>
            <a:r>
              <a:rPr lang="en-GB" sz="2200" b="1" dirty="0" err="1">
                <a:effectLst/>
              </a:rPr>
              <a:t>ʃ</a:t>
            </a:r>
            <a:r>
              <a:rPr lang="en-GB" sz="2200" b="1" dirty="0"/>
              <a:t>/</a:t>
            </a:r>
            <a:br>
              <a:rPr lang="en-GB" sz="2200" b="1" dirty="0"/>
            </a:br>
            <a:endParaRPr lang="en-GB" sz="2200" b="1" dirty="0"/>
          </a:p>
          <a:p>
            <a:pPr lvl="1"/>
            <a:r>
              <a:rPr lang="en-GB" sz="2200" b="1" dirty="0"/>
              <a:t>L2 EN &lt;</a:t>
            </a:r>
            <a:r>
              <a:rPr lang="en-GB" sz="2200" b="1" dirty="0" err="1"/>
              <a:t>sh</a:t>
            </a:r>
            <a:r>
              <a:rPr lang="en-GB" sz="2200" b="1" dirty="0"/>
              <a:t>&gt; /</a:t>
            </a:r>
            <a:r>
              <a:rPr lang="en-GB" sz="2200" b="1" dirty="0">
                <a:effectLst/>
              </a:rPr>
              <a:t>ʃ/</a:t>
            </a:r>
          </a:p>
          <a:p>
            <a:pPr marL="274320" lvl="1" indent="0">
              <a:buNone/>
            </a:pPr>
            <a:br>
              <a:rPr lang="en-GB" sz="2200" b="1" dirty="0"/>
            </a:br>
            <a:endParaRPr lang="en-GB" sz="2200" b="1" dirty="0"/>
          </a:p>
          <a:p>
            <a:endParaRPr lang="en-PL" sz="2400" dirty="0"/>
          </a:p>
        </p:txBody>
      </p:sp>
      <p:sp>
        <p:nvSpPr>
          <p:cNvPr id="5" name="Oval 4">
            <a:extLst>
              <a:ext uri="{FF2B5EF4-FFF2-40B4-BE49-F238E27FC236}">
                <a16:creationId xmlns:a16="http://schemas.microsoft.com/office/drawing/2014/main" id="{D32BF3C9-16FF-D081-56FC-4E6C83C750FB}"/>
              </a:ext>
            </a:extLst>
          </p:cNvPr>
          <p:cNvSpPr/>
          <p:nvPr/>
        </p:nvSpPr>
        <p:spPr>
          <a:xfrm>
            <a:off x="3685310" y="2881745"/>
            <a:ext cx="1737530" cy="1219200"/>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6" name="Oval 5">
            <a:extLst>
              <a:ext uri="{FF2B5EF4-FFF2-40B4-BE49-F238E27FC236}">
                <a16:creationId xmlns:a16="http://schemas.microsoft.com/office/drawing/2014/main" id="{466107B2-A0FD-39DC-C3C4-3E821EBB8515}"/>
              </a:ext>
            </a:extLst>
          </p:cNvPr>
          <p:cNvSpPr/>
          <p:nvPr/>
        </p:nvSpPr>
        <p:spPr>
          <a:xfrm>
            <a:off x="3726872" y="4067542"/>
            <a:ext cx="1737530" cy="1418857"/>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7" name="Oval 6">
            <a:extLst>
              <a:ext uri="{FF2B5EF4-FFF2-40B4-BE49-F238E27FC236}">
                <a16:creationId xmlns:a16="http://schemas.microsoft.com/office/drawing/2014/main" id="{58C73E0D-9E2E-4C2F-3BA8-94620DA92FCE}"/>
              </a:ext>
            </a:extLst>
          </p:cNvPr>
          <p:cNvSpPr/>
          <p:nvPr/>
        </p:nvSpPr>
        <p:spPr>
          <a:xfrm>
            <a:off x="1620978" y="5106257"/>
            <a:ext cx="2119746" cy="1418857"/>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Oval 9">
            <a:extLst>
              <a:ext uri="{FF2B5EF4-FFF2-40B4-BE49-F238E27FC236}">
                <a16:creationId xmlns:a16="http://schemas.microsoft.com/office/drawing/2014/main" id="{09D7F9E1-4A5F-9A12-BA26-6F867079CAD3}"/>
              </a:ext>
            </a:extLst>
          </p:cNvPr>
          <p:cNvSpPr/>
          <p:nvPr/>
        </p:nvSpPr>
        <p:spPr>
          <a:xfrm>
            <a:off x="5585814" y="4067542"/>
            <a:ext cx="1737530" cy="1418857"/>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284696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6E4C0-7CAD-629C-E8C4-F2D1A98652AE}"/>
              </a:ext>
            </a:extLst>
          </p:cNvPr>
          <p:cNvSpPr txBox="1"/>
          <p:nvPr/>
        </p:nvSpPr>
        <p:spPr>
          <a:xfrm>
            <a:off x="1849581" y="2104889"/>
            <a:ext cx="8864865" cy="2077492"/>
          </a:xfrm>
          <a:prstGeom prst="rect">
            <a:avLst/>
          </a:prstGeom>
          <a:noFill/>
        </p:spPr>
        <p:txBody>
          <a:bodyPr wrap="square">
            <a:spAutoFit/>
          </a:bodyPr>
          <a:lstStyle/>
          <a:p>
            <a:r>
              <a:rPr lang="en-GB" sz="4300" b="1" dirty="0">
                <a:effectLst/>
                <a:latin typeface="+mj-lt"/>
              </a:rPr>
              <a:t>Q2. Does transfer occur between the phonological systems of the three languages? </a:t>
            </a:r>
            <a:endParaRPr lang="en-PL" sz="4300" b="1" dirty="0">
              <a:latin typeface="+mj-lt"/>
            </a:endParaRPr>
          </a:p>
        </p:txBody>
      </p:sp>
    </p:spTree>
    <p:extLst>
      <p:ext uri="{BB962C8B-B14F-4D97-AF65-F5344CB8AC3E}">
        <p14:creationId xmlns:p14="http://schemas.microsoft.com/office/powerpoint/2010/main" val="2590084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C7C0-6996-192F-C467-A0C205BE50C3}"/>
              </a:ext>
            </a:extLst>
          </p:cNvPr>
          <p:cNvSpPr>
            <a:spLocks noGrp="1"/>
          </p:cNvSpPr>
          <p:nvPr>
            <p:ph type="title"/>
          </p:nvPr>
        </p:nvSpPr>
        <p:spPr/>
        <p:txBody>
          <a:bodyPr>
            <a:normAutofit fontScale="90000"/>
          </a:bodyPr>
          <a:lstStyle/>
          <a:p>
            <a:r>
              <a:rPr lang="en-GB" sz="4800" b="1" dirty="0">
                <a:effectLst/>
              </a:rPr>
              <a:t>Q2. Does transfer occur between the phonological systems of the three languages? </a:t>
            </a:r>
            <a:endParaRPr lang="en-PL" dirty="0"/>
          </a:p>
        </p:txBody>
      </p:sp>
      <p:sp>
        <p:nvSpPr>
          <p:cNvPr id="3" name="Content Placeholder 2">
            <a:extLst>
              <a:ext uri="{FF2B5EF4-FFF2-40B4-BE49-F238E27FC236}">
                <a16:creationId xmlns:a16="http://schemas.microsoft.com/office/drawing/2014/main" id="{408D5D66-AC92-B496-DC4B-9957518B9258}"/>
              </a:ext>
            </a:extLst>
          </p:cNvPr>
          <p:cNvSpPr>
            <a:spLocks noGrp="1"/>
          </p:cNvSpPr>
          <p:nvPr>
            <p:ph idx="1"/>
          </p:nvPr>
        </p:nvSpPr>
        <p:spPr>
          <a:xfrm>
            <a:off x="1066800" y="2434728"/>
            <a:ext cx="10058400" cy="3600312"/>
          </a:xfrm>
        </p:spPr>
        <p:txBody>
          <a:bodyPr>
            <a:normAutofit/>
          </a:bodyPr>
          <a:lstStyle/>
          <a:p>
            <a:r>
              <a:rPr lang="en-PL" sz="2400" b="1" dirty="0"/>
              <a:t>Yes</a:t>
            </a:r>
            <a:r>
              <a:rPr lang="en-PL" sz="2400" dirty="0"/>
              <a:t>*, and it seems to depend on proficiency level and phoneme/orthography.</a:t>
            </a:r>
          </a:p>
        </p:txBody>
      </p:sp>
      <p:sp>
        <p:nvSpPr>
          <p:cNvPr id="4" name="Slide Number Placeholder 3">
            <a:extLst>
              <a:ext uri="{FF2B5EF4-FFF2-40B4-BE49-F238E27FC236}">
                <a16:creationId xmlns:a16="http://schemas.microsoft.com/office/drawing/2014/main" id="{ECCFF1DB-205F-4626-4A0C-3DB9A75C703F}"/>
              </a:ext>
            </a:extLst>
          </p:cNvPr>
          <p:cNvSpPr>
            <a:spLocks noGrp="1"/>
          </p:cNvSpPr>
          <p:nvPr>
            <p:ph type="sldNum" sz="quarter" idx="12"/>
          </p:nvPr>
        </p:nvSpPr>
        <p:spPr/>
        <p:txBody>
          <a:bodyPr/>
          <a:lstStyle/>
          <a:p>
            <a:fld id="{D2820A5A-B2AC-F245-ABFF-8AC5B807532A}" type="slidenum">
              <a:rPr lang="en-PL" smtClean="0"/>
              <a:t>29</a:t>
            </a:fld>
            <a:endParaRPr lang="en-PL"/>
          </a:p>
        </p:txBody>
      </p:sp>
    </p:spTree>
    <p:extLst>
      <p:ext uri="{BB962C8B-B14F-4D97-AF65-F5344CB8AC3E}">
        <p14:creationId xmlns:p14="http://schemas.microsoft.com/office/powerpoint/2010/main" val="2878034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9BE7FE4-0065-8E79-EDEF-116015EAD14E}"/>
              </a:ext>
            </a:extLst>
          </p:cNvPr>
          <p:cNvSpPr/>
          <p:nvPr/>
        </p:nvSpPr>
        <p:spPr>
          <a:xfrm>
            <a:off x="0" y="0"/>
            <a:ext cx="12192000" cy="6675120"/>
          </a:xfrm>
          <a:prstGeom prst="rect">
            <a:avLst/>
          </a:prstGeom>
          <a:solidFill>
            <a:srgbClr val="FEF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4" name="Slide Number Placeholder 3">
            <a:extLst>
              <a:ext uri="{FF2B5EF4-FFF2-40B4-BE49-F238E27FC236}">
                <a16:creationId xmlns:a16="http://schemas.microsoft.com/office/drawing/2014/main" id="{83AA6212-7162-7867-9BD2-62F2A56E3E6E}"/>
              </a:ext>
            </a:extLst>
          </p:cNvPr>
          <p:cNvSpPr>
            <a:spLocks noGrp="1"/>
          </p:cNvSpPr>
          <p:nvPr>
            <p:ph type="sldNum" sz="quarter" idx="12"/>
          </p:nvPr>
        </p:nvSpPr>
        <p:spPr/>
        <p:txBody>
          <a:bodyPr/>
          <a:lstStyle/>
          <a:p>
            <a:fld id="{D2820A5A-B2AC-F245-ABFF-8AC5B807532A}" type="slidenum">
              <a:rPr lang="en-PL" smtClean="0"/>
              <a:t>3</a:t>
            </a:fld>
            <a:endParaRPr lang="en-PL"/>
          </a:p>
        </p:txBody>
      </p:sp>
      <p:pic>
        <p:nvPicPr>
          <p:cNvPr id="7" name="Picture 6">
            <a:extLst>
              <a:ext uri="{FF2B5EF4-FFF2-40B4-BE49-F238E27FC236}">
                <a16:creationId xmlns:a16="http://schemas.microsoft.com/office/drawing/2014/main" id="{6EE6D994-EAED-C745-896B-FE5A8D2DBE07}"/>
              </a:ext>
            </a:extLst>
          </p:cNvPr>
          <p:cNvPicPr>
            <a:picLocks noChangeAspect="1"/>
          </p:cNvPicPr>
          <p:nvPr/>
        </p:nvPicPr>
        <p:blipFill>
          <a:blip r:embed="rId3"/>
          <a:stretch>
            <a:fillRect/>
          </a:stretch>
        </p:blipFill>
        <p:spPr>
          <a:xfrm>
            <a:off x="259080" y="6014619"/>
            <a:ext cx="3169920" cy="586105"/>
          </a:xfrm>
          <a:prstGeom prst="rect">
            <a:avLst/>
          </a:prstGeom>
        </p:spPr>
      </p:pic>
      <p:pic>
        <p:nvPicPr>
          <p:cNvPr id="9" name="Picture 8">
            <a:extLst>
              <a:ext uri="{FF2B5EF4-FFF2-40B4-BE49-F238E27FC236}">
                <a16:creationId xmlns:a16="http://schemas.microsoft.com/office/drawing/2014/main" id="{F8F9852F-0C8E-D3B8-3112-7BCF9E919041}"/>
              </a:ext>
            </a:extLst>
          </p:cNvPr>
          <p:cNvPicPr>
            <a:picLocks noChangeAspect="1"/>
          </p:cNvPicPr>
          <p:nvPr/>
        </p:nvPicPr>
        <p:blipFill>
          <a:blip r:embed="rId4"/>
          <a:stretch>
            <a:fillRect/>
          </a:stretch>
        </p:blipFill>
        <p:spPr>
          <a:xfrm>
            <a:off x="9987900" y="4816190"/>
            <a:ext cx="2142850" cy="2142850"/>
          </a:xfrm>
          <a:prstGeom prst="rect">
            <a:avLst/>
          </a:prstGeom>
        </p:spPr>
      </p:pic>
      <p:pic>
        <p:nvPicPr>
          <p:cNvPr id="11" name="Picture 10">
            <a:extLst>
              <a:ext uri="{FF2B5EF4-FFF2-40B4-BE49-F238E27FC236}">
                <a16:creationId xmlns:a16="http://schemas.microsoft.com/office/drawing/2014/main" id="{FBD4C9DC-B8C8-0F4E-D55E-C822069AF5D5}"/>
              </a:ext>
            </a:extLst>
          </p:cNvPr>
          <p:cNvPicPr>
            <a:picLocks noChangeAspect="1"/>
          </p:cNvPicPr>
          <p:nvPr/>
        </p:nvPicPr>
        <p:blipFill>
          <a:blip r:embed="rId5"/>
          <a:stretch>
            <a:fillRect/>
          </a:stretch>
        </p:blipFill>
        <p:spPr>
          <a:xfrm>
            <a:off x="5376600" y="4654863"/>
            <a:ext cx="1833880" cy="2142849"/>
          </a:xfrm>
          <a:prstGeom prst="rect">
            <a:avLst/>
          </a:prstGeom>
        </p:spPr>
      </p:pic>
      <p:pic>
        <p:nvPicPr>
          <p:cNvPr id="14" name="Picture 13">
            <a:extLst>
              <a:ext uri="{FF2B5EF4-FFF2-40B4-BE49-F238E27FC236}">
                <a16:creationId xmlns:a16="http://schemas.microsoft.com/office/drawing/2014/main" id="{31C45865-A8B0-1342-B9DC-E6129E3F2882}"/>
              </a:ext>
            </a:extLst>
          </p:cNvPr>
          <p:cNvPicPr>
            <a:picLocks noChangeAspect="1"/>
          </p:cNvPicPr>
          <p:nvPr/>
        </p:nvPicPr>
        <p:blipFill rotWithShape="1">
          <a:blip r:embed="rId6"/>
          <a:srcRect t="16089"/>
          <a:stretch/>
        </p:blipFill>
        <p:spPr>
          <a:xfrm>
            <a:off x="4518540" y="-20684"/>
            <a:ext cx="3657600" cy="1534552"/>
          </a:xfrm>
          <a:prstGeom prst="rect">
            <a:avLst/>
          </a:prstGeom>
        </p:spPr>
      </p:pic>
      <p:pic>
        <p:nvPicPr>
          <p:cNvPr id="16" name="Picture 15">
            <a:extLst>
              <a:ext uri="{FF2B5EF4-FFF2-40B4-BE49-F238E27FC236}">
                <a16:creationId xmlns:a16="http://schemas.microsoft.com/office/drawing/2014/main" id="{87A879DD-CB4D-3610-279F-8F1BBC6E01B0}"/>
              </a:ext>
            </a:extLst>
          </p:cNvPr>
          <p:cNvPicPr>
            <a:picLocks noChangeAspect="1"/>
          </p:cNvPicPr>
          <p:nvPr/>
        </p:nvPicPr>
        <p:blipFill>
          <a:blip r:embed="rId7"/>
          <a:stretch>
            <a:fillRect/>
          </a:stretch>
        </p:blipFill>
        <p:spPr>
          <a:xfrm>
            <a:off x="4664590" y="1149668"/>
            <a:ext cx="3657600" cy="3657600"/>
          </a:xfrm>
          <a:prstGeom prst="rect">
            <a:avLst/>
          </a:prstGeom>
        </p:spPr>
      </p:pic>
      <p:pic>
        <p:nvPicPr>
          <p:cNvPr id="18" name="Picture 17">
            <a:extLst>
              <a:ext uri="{FF2B5EF4-FFF2-40B4-BE49-F238E27FC236}">
                <a16:creationId xmlns:a16="http://schemas.microsoft.com/office/drawing/2014/main" id="{7F53321F-D4DF-5EB4-BF62-FDE0314DD57F}"/>
              </a:ext>
            </a:extLst>
          </p:cNvPr>
          <p:cNvPicPr>
            <a:picLocks noChangeAspect="1"/>
          </p:cNvPicPr>
          <p:nvPr/>
        </p:nvPicPr>
        <p:blipFill>
          <a:blip r:embed="rId8"/>
          <a:stretch>
            <a:fillRect/>
          </a:stretch>
        </p:blipFill>
        <p:spPr>
          <a:xfrm>
            <a:off x="984130" y="1210627"/>
            <a:ext cx="3534410" cy="3534410"/>
          </a:xfrm>
          <a:prstGeom prst="rect">
            <a:avLst/>
          </a:prstGeom>
        </p:spPr>
      </p:pic>
      <p:pic>
        <p:nvPicPr>
          <p:cNvPr id="3" name="Picture 2">
            <a:extLst>
              <a:ext uri="{FF2B5EF4-FFF2-40B4-BE49-F238E27FC236}">
                <a16:creationId xmlns:a16="http://schemas.microsoft.com/office/drawing/2014/main" id="{34BFEBF6-B7D0-4A89-85C6-B7BAF0F6FF94}"/>
              </a:ext>
            </a:extLst>
          </p:cNvPr>
          <p:cNvPicPr>
            <a:picLocks noChangeAspect="1"/>
          </p:cNvPicPr>
          <p:nvPr/>
        </p:nvPicPr>
        <p:blipFill>
          <a:blip r:embed="rId9"/>
          <a:stretch>
            <a:fillRect/>
          </a:stretch>
        </p:blipFill>
        <p:spPr>
          <a:xfrm>
            <a:off x="8468239" y="1149668"/>
            <a:ext cx="3333757" cy="3333757"/>
          </a:xfrm>
          <a:prstGeom prst="rect">
            <a:avLst/>
          </a:prstGeom>
        </p:spPr>
      </p:pic>
    </p:spTree>
    <p:extLst>
      <p:ext uri="{BB962C8B-B14F-4D97-AF65-F5344CB8AC3E}">
        <p14:creationId xmlns:p14="http://schemas.microsoft.com/office/powerpoint/2010/main" val="321645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2F86-82E7-FD12-4D0B-A6422145CC61}"/>
              </a:ext>
            </a:extLst>
          </p:cNvPr>
          <p:cNvSpPr>
            <a:spLocks noGrp="1"/>
          </p:cNvSpPr>
          <p:nvPr>
            <p:ph type="title"/>
          </p:nvPr>
        </p:nvSpPr>
        <p:spPr/>
        <p:txBody>
          <a:bodyPr/>
          <a:lstStyle/>
          <a:p>
            <a:r>
              <a:rPr lang="en-PL" b="1" dirty="0"/>
              <a:t>LME Norwegian Proficiency</a:t>
            </a:r>
          </a:p>
        </p:txBody>
      </p:sp>
      <p:sp>
        <p:nvSpPr>
          <p:cNvPr id="4" name="Slide Number Placeholder 3">
            <a:extLst>
              <a:ext uri="{FF2B5EF4-FFF2-40B4-BE49-F238E27FC236}">
                <a16:creationId xmlns:a16="http://schemas.microsoft.com/office/drawing/2014/main" id="{DD6D0878-8FDB-1372-5C61-D587FBC96F6B}"/>
              </a:ext>
            </a:extLst>
          </p:cNvPr>
          <p:cNvSpPr>
            <a:spLocks noGrp="1"/>
          </p:cNvSpPr>
          <p:nvPr>
            <p:ph type="sldNum" sz="quarter" idx="12"/>
          </p:nvPr>
        </p:nvSpPr>
        <p:spPr/>
        <p:txBody>
          <a:bodyPr/>
          <a:lstStyle/>
          <a:p>
            <a:fld id="{D2820A5A-B2AC-F245-ABFF-8AC5B807532A}" type="slidenum">
              <a:rPr lang="en-PL" smtClean="0"/>
              <a:t>30</a:t>
            </a:fld>
            <a:endParaRPr lang="en-PL"/>
          </a:p>
        </p:txBody>
      </p:sp>
      <p:sp>
        <p:nvSpPr>
          <p:cNvPr id="6" name="Rectangle 2">
            <a:extLst>
              <a:ext uri="{FF2B5EF4-FFF2-40B4-BE49-F238E27FC236}">
                <a16:creationId xmlns:a16="http://schemas.microsoft.com/office/drawing/2014/main" id="{DE099247-3531-D798-B5AE-421D2D81285D}"/>
              </a:ext>
            </a:extLst>
          </p:cNvPr>
          <p:cNvSpPr>
            <a:spLocks noChangeArrowheads="1"/>
          </p:cNvSpPr>
          <p:nvPr/>
        </p:nvSpPr>
        <p:spPr bwMode="auto">
          <a:xfrm>
            <a:off x="1066800" y="2398035"/>
            <a:ext cx="10502348" cy="14349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952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PL" sz="1400" dirty="0">
                <a:solidFill>
                  <a:srgbClr val="333333"/>
                </a:solidFill>
                <a:latin typeface="Times New Roman" panose="02020603050405020304" pitchFamily="18" charset="0"/>
                <a:ea typeface="Times New Roman" panose="02020603050405020304" pitchFamily="18" charset="0"/>
                <a:cs typeface="Courier New" panose="02070309020205020404" pitchFamily="49" charset="0"/>
              </a:rPr>
              <a:t>n</a:t>
            </a:r>
            <a:r>
              <a:rPr kumimoji="0" lang="en-PL" altLang="en-PL" sz="140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ullmodel: </a:t>
            </a:r>
            <a:r>
              <a:rPr kumimoji="0" lang="en-PL" altLang="en-PL" sz="14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cog ~ Phoneme + EN_Proficiency + (1 | ID)</a:t>
            </a:r>
          </a:p>
          <a:p>
            <a:pPr marL="0" marR="0" lvl="0" indent="0" algn="l" defTabSz="914400" rtl="0" eaLnBrk="0" fontAlgn="base" latinLnBrk="0" hangingPunct="0">
              <a:lnSpc>
                <a:spcPct val="100000"/>
              </a:lnSpc>
              <a:spcBef>
                <a:spcPct val="0"/>
              </a:spcBef>
              <a:spcAft>
                <a:spcPct val="0"/>
              </a:spcAft>
              <a:buClrTx/>
              <a:buSzTx/>
              <a:buFontTx/>
              <a:buNone/>
              <a:tabLst/>
            </a:pPr>
            <a:r>
              <a:rPr kumimoji="0" lang="en-PL" altLang="en-PL" sz="14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fullmodel1: </a:t>
            </a:r>
            <a:r>
              <a:rPr kumimoji="0" lang="en-PL" altLang="en-PL" sz="14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cog ~ Phoneme + NO_Proficiency + Phoneme:NO_Proficiency + EN_Proficiency + (1 | ID)</a:t>
            </a:r>
          </a:p>
          <a:p>
            <a:pPr marL="0" marR="0" lvl="0" indent="0" algn="l" defTabSz="914400" rtl="0" eaLnBrk="0" fontAlgn="base" latinLnBrk="0" hangingPunct="0">
              <a:lnSpc>
                <a:spcPct val="100000"/>
              </a:lnSpc>
              <a:spcBef>
                <a:spcPct val="0"/>
              </a:spcBef>
              <a:spcAft>
                <a:spcPct val="0"/>
              </a:spcAft>
              <a:buClrTx/>
              <a:buSzTx/>
              <a:buFontTx/>
              <a:buNone/>
              <a:tabLst/>
            </a:pPr>
            <a:r>
              <a:rPr kumimoji="0" lang="en-PL" altLang="en-PL" sz="14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	npar    AIC    BIC logLik deviance Chisq  Df Pr(&gt;Chisq)    </a:t>
            </a:r>
          </a:p>
          <a:p>
            <a:pPr marL="0" marR="0" lvl="0" indent="0" algn="l" defTabSz="914400" rtl="0" eaLnBrk="0" fontAlgn="base" latinLnBrk="0" hangingPunct="0">
              <a:lnSpc>
                <a:spcPct val="100000"/>
              </a:lnSpc>
              <a:spcBef>
                <a:spcPct val="0"/>
              </a:spcBef>
              <a:spcAft>
                <a:spcPct val="0"/>
              </a:spcAft>
              <a:buClrTx/>
              <a:buSzTx/>
              <a:buFontTx/>
              <a:buNone/>
              <a:tabLst/>
            </a:pPr>
            <a:r>
              <a:rPr kumimoji="0" lang="en-PL" altLang="en-PL" sz="14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nullmodel1   24 148881 149051 -74417   148833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PL" altLang="en-PL" sz="14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fullmodel1  172 148137 149355 -73897   147793  1040 148  </a:t>
            </a:r>
            <a:r>
              <a:rPr kumimoji="0" lang="en-PL" altLang="en-PL" sz="14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&lt; 2.2e-16 ***</a:t>
            </a:r>
          </a:p>
          <a:p>
            <a:pPr marL="0" marR="0" lvl="0" indent="0" algn="l" defTabSz="914400" rtl="0" eaLnBrk="0" fontAlgn="base" latinLnBrk="0" hangingPunct="0">
              <a:lnSpc>
                <a:spcPct val="100000"/>
              </a:lnSpc>
              <a:spcBef>
                <a:spcPct val="0"/>
              </a:spcBef>
              <a:spcAft>
                <a:spcPct val="0"/>
              </a:spcAft>
              <a:buClrTx/>
              <a:buSzTx/>
              <a:buFontTx/>
              <a:buNone/>
              <a:tabLst/>
            </a:pPr>
            <a:r>
              <a:rPr kumimoji="0" lang="en-PL" altLang="en-PL" sz="14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Courier New" panose="02070309020205020404" pitchFamily="49" charset="0"/>
              </a:rPr>
              <a:t>Signif. codes:  0 '***' 0.001 '**' 0.01 '*' 0.05 '.' 0.1 ' ' 1</a:t>
            </a:r>
            <a:endParaRPr kumimoji="0" lang="en-PL" altLang="en-PL"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6716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773D36-D652-01B1-376A-F0B102772F4B}"/>
              </a:ext>
            </a:extLst>
          </p:cNvPr>
          <p:cNvSpPr/>
          <p:nvPr/>
        </p:nvSpPr>
        <p:spPr>
          <a:xfrm>
            <a:off x="2858300" y="1847744"/>
            <a:ext cx="570381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94D5B873-B9F7-9CD0-E9E0-572EC2DA138B}"/>
              </a:ext>
            </a:extLst>
          </p:cNvPr>
          <p:cNvSpPr>
            <a:spLocks noGrp="1"/>
          </p:cNvSpPr>
          <p:nvPr>
            <p:ph type="title"/>
          </p:nvPr>
        </p:nvSpPr>
        <p:spPr>
          <a:xfrm>
            <a:off x="281354" y="756894"/>
            <a:ext cx="11910646" cy="1371600"/>
          </a:xfrm>
        </p:spPr>
        <p:txBody>
          <a:bodyPr>
            <a:normAutofit fontScale="90000"/>
          </a:bodyPr>
          <a:lstStyle/>
          <a:p>
            <a:r>
              <a:rPr lang="en-PL" b="1" dirty="0"/>
              <a:t>Phoneme trajectories of L1 Polish learners of Norwegian across proficiency</a:t>
            </a:r>
            <a:br>
              <a:rPr lang="en-PL" b="1" dirty="0"/>
            </a:br>
            <a:r>
              <a:rPr lang="en-PL" dirty="0"/>
              <a:t>					</a:t>
            </a:r>
          </a:p>
        </p:txBody>
      </p:sp>
      <p:sp>
        <p:nvSpPr>
          <p:cNvPr id="4" name="Slide Number Placeholder 3">
            <a:extLst>
              <a:ext uri="{FF2B5EF4-FFF2-40B4-BE49-F238E27FC236}">
                <a16:creationId xmlns:a16="http://schemas.microsoft.com/office/drawing/2014/main" id="{D0A0AE9B-BDF8-398D-055D-5DE878684468}"/>
              </a:ext>
            </a:extLst>
          </p:cNvPr>
          <p:cNvSpPr>
            <a:spLocks noGrp="1"/>
          </p:cNvSpPr>
          <p:nvPr>
            <p:ph type="sldNum" sz="quarter" idx="12"/>
          </p:nvPr>
        </p:nvSpPr>
        <p:spPr>
          <a:xfrm>
            <a:off x="13046826" y="6307672"/>
            <a:ext cx="1463040" cy="274320"/>
          </a:xfrm>
        </p:spPr>
        <p:txBody>
          <a:bodyPr/>
          <a:lstStyle/>
          <a:p>
            <a:fld id="{D2820A5A-B2AC-F245-ABFF-8AC5B807532A}" type="slidenum">
              <a:rPr lang="en-PL" smtClean="0"/>
              <a:t>31</a:t>
            </a:fld>
            <a:endParaRPr lang="en-PL"/>
          </a:p>
        </p:txBody>
      </p:sp>
      <p:pic>
        <p:nvPicPr>
          <p:cNvPr id="7" name="Picture 6">
            <a:extLst>
              <a:ext uri="{FF2B5EF4-FFF2-40B4-BE49-F238E27FC236}">
                <a16:creationId xmlns:a16="http://schemas.microsoft.com/office/drawing/2014/main" id="{90E5DDD8-751E-BA71-50C6-20F394B85D4B}"/>
              </a:ext>
            </a:extLst>
          </p:cNvPr>
          <p:cNvPicPr>
            <a:picLocks noChangeAspect="1"/>
          </p:cNvPicPr>
          <p:nvPr/>
        </p:nvPicPr>
        <p:blipFill>
          <a:blip r:embed="rId2"/>
          <a:stretch>
            <a:fillRect/>
          </a:stretch>
        </p:blipFill>
        <p:spPr>
          <a:xfrm>
            <a:off x="2893469" y="2419960"/>
            <a:ext cx="5505131" cy="3932236"/>
          </a:xfrm>
          <a:prstGeom prst="rect">
            <a:avLst/>
          </a:prstGeom>
        </p:spPr>
      </p:pic>
      <p:sp>
        <p:nvSpPr>
          <p:cNvPr id="3" name="Oval 2">
            <a:extLst>
              <a:ext uri="{FF2B5EF4-FFF2-40B4-BE49-F238E27FC236}">
                <a16:creationId xmlns:a16="http://schemas.microsoft.com/office/drawing/2014/main" id="{90C3E0A4-7636-EFE0-3AA9-DA5995BE99ED}"/>
              </a:ext>
            </a:extLst>
          </p:cNvPr>
          <p:cNvSpPr/>
          <p:nvPr/>
        </p:nvSpPr>
        <p:spPr>
          <a:xfrm rot="17257451">
            <a:off x="5065914" y="1703820"/>
            <a:ext cx="1066568" cy="4737098"/>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TextBox 9">
            <a:extLst>
              <a:ext uri="{FF2B5EF4-FFF2-40B4-BE49-F238E27FC236}">
                <a16:creationId xmlns:a16="http://schemas.microsoft.com/office/drawing/2014/main" id="{7BA3384D-A793-E052-5EF9-BDD5285E276C}"/>
              </a:ext>
            </a:extLst>
          </p:cNvPr>
          <p:cNvSpPr txBox="1"/>
          <p:nvPr/>
        </p:nvSpPr>
        <p:spPr>
          <a:xfrm>
            <a:off x="2893469" y="2032411"/>
            <a:ext cx="6099462" cy="369332"/>
          </a:xfrm>
          <a:prstGeom prst="rect">
            <a:avLst/>
          </a:prstGeom>
          <a:noFill/>
        </p:spPr>
        <p:txBody>
          <a:bodyPr wrap="square">
            <a:spAutoFit/>
          </a:bodyPr>
          <a:lstStyle/>
          <a:p>
            <a:r>
              <a:rPr lang="en-PL" dirty="0"/>
              <a:t>L3 &lt;rs&gt; at various levels of Norwegian proficiency</a:t>
            </a:r>
          </a:p>
        </p:txBody>
      </p:sp>
    </p:spTree>
    <p:extLst>
      <p:ext uri="{BB962C8B-B14F-4D97-AF65-F5344CB8AC3E}">
        <p14:creationId xmlns:p14="http://schemas.microsoft.com/office/powerpoint/2010/main" val="3902133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4CFD685-1B4D-57A3-05AA-4063BF889ED7}"/>
              </a:ext>
            </a:extLst>
          </p:cNvPr>
          <p:cNvSpPr/>
          <p:nvPr/>
        </p:nvSpPr>
        <p:spPr>
          <a:xfrm>
            <a:off x="914400" y="1880755"/>
            <a:ext cx="10401300" cy="3848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14" name="Picture 13">
            <a:extLst>
              <a:ext uri="{FF2B5EF4-FFF2-40B4-BE49-F238E27FC236}">
                <a16:creationId xmlns:a16="http://schemas.microsoft.com/office/drawing/2014/main" id="{6F979091-FF4A-3689-8D9F-19420A565FA0}"/>
              </a:ext>
            </a:extLst>
          </p:cNvPr>
          <p:cNvPicPr>
            <a:picLocks noChangeAspect="1"/>
          </p:cNvPicPr>
          <p:nvPr/>
        </p:nvPicPr>
        <p:blipFill rotWithShape="1">
          <a:blip r:embed="rId3"/>
          <a:srcRect l="6739" t="30277" r="7039" b="63523"/>
          <a:stretch/>
        </p:blipFill>
        <p:spPr>
          <a:xfrm>
            <a:off x="1046357" y="2587661"/>
            <a:ext cx="10082144" cy="912039"/>
          </a:xfrm>
          <a:prstGeom prst="rect">
            <a:avLst/>
          </a:prstGeom>
        </p:spPr>
      </p:pic>
      <p:pic>
        <p:nvPicPr>
          <p:cNvPr id="11" name="Picture 10">
            <a:extLst>
              <a:ext uri="{FF2B5EF4-FFF2-40B4-BE49-F238E27FC236}">
                <a16:creationId xmlns:a16="http://schemas.microsoft.com/office/drawing/2014/main" id="{A8AC3583-83D5-2E90-9088-FC2D19D064AE}"/>
              </a:ext>
            </a:extLst>
          </p:cNvPr>
          <p:cNvPicPr>
            <a:picLocks noChangeAspect="1"/>
          </p:cNvPicPr>
          <p:nvPr/>
        </p:nvPicPr>
        <p:blipFill rotWithShape="1">
          <a:blip r:embed="rId3"/>
          <a:srcRect l="6739" t="30277" r="7039" b="63523"/>
          <a:stretch/>
        </p:blipFill>
        <p:spPr>
          <a:xfrm>
            <a:off x="1054134" y="4817672"/>
            <a:ext cx="10082144" cy="912039"/>
          </a:xfrm>
          <a:prstGeom prst="rect">
            <a:avLst/>
          </a:prstGeom>
        </p:spPr>
      </p:pic>
      <p:sp>
        <p:nvSpPr>
          <p:cNvPr id="2" name="Title 1">
            <a:extLst>
              <a:ext uri="{FF2B5EF4-FFF2-40B4-BE49-F238E27FC236}">
                <a16:creationId xmlns:a16="http://schemas.microsoft.com/office/drawing/2014/main" id="{50F23405-AA4F-D227-F6A4-79127DE4D004}"/>
              </a:ext>
            </a:extLst>
          </p:cNvPr>
          <p:cNvSpPr>
            <a:spLocks noGrp="1"/>
          </p:cNvSpPr>
          <p:nvPr>
            <p:ph type="title"/>
          </p:nvPr>
        </p:nvSpPr>
        <p:spPr>
          <a:xfrm>
            <a:off x="1040606" y="835614"/>
            <a:ext cx="10866914" cy="1371600"/>
          </a:xfrm>
        </p:spPr>
        <p:txBody>
          <a:bodyPr>
            <a:normAutofit fontScale="90000"/>
          </a:bodyPr>
          <a:lstStyle/>
          <a:p>
            <a:r>
              <a:rPr lang="en-GB" b="1" dirty="0"/>
              <a:t>E</a:t>
            </a:r>
            <a:r>
              <a:rPr lang="en-PL" b="1" dirty="0"/>
              <a:t>ffect of phoneme on CoG across Norwegian proficiency levels (&lt;rs&gt;)</a:t>
            </a:r>
            <a:br>
              <a:rPr lang="en-PL" b="1" dirty="0"/>
            </a:br>
            <a:br>
              <a:rPr lang="en-PL" dirty="0"/>
            </a:br>
            <a:endParaRPr lang="en-PL" dirty="0"/>
          </a:p>
        </p:txBody>
      </p:sp>
      <p:sp>
        <p:nvSpPr>
          <p:cNvPr id="4" name="Slide Number Placeholder 3">
            <a:extLst>
              <a:ext uri="{FF2B5EF4-FFF2-40B4-BE49-F238E27FC236}">
                <a16:creationId xmlns:a16="http://schemas.microsoft.com/office/drawing/2014/main" id="{52D8D9C3-DA43-CDA9-B825-FB85554577A2}"/>
              </a:ext>
            </a:extLst>
          </p:cNvPr>
          <p:cNvSpPr>
            <a:spLocks noGrp="1"/>
          </p:cNvSpPr>
          <p:nvPr>
            <p:ph type="sldNum" sz="quarter" idx="12"/>
          </p:nvPr>
        </p:nvSpPr>
        <p:spPr/>
        <p:txBody>
          <a:bodyPr/>
          <a:lstStyle/>
          <a:p>
            <a:fld id="{D2820A5A-B2AC-F245-ABFF-8AC5B807532A}" type="slidenum">
              <a:rPr lang="en-PL" smtClean="0"/>
              <a:t>32</a:t>
            </a:fld>
            <a:endParaRPr lang="en-PL"/>
          </a:p>
        </p:txBody>
      </p:sp>
      <p:sp>
        <p:nvSpPr>
          <p:cNvPr id="6" name="AutoShape 4">
            <a:extLst>
              <a:ext uri="{FF2B5EF4-FFF2-40B4-BE49-F238E27FC236}">
                <a16:creationId xmlns:a16="http://schemas.microsoft.com/office/drawing/2014/main" id="{52BC4B3F-9641-90DE-F4F4-E316C7309756}"/>
              </a:ext>
            </a:extLst>
          </p:cNvPr>
          <p:cNvSpPr>
            <a:spLocks noChangeAspect="1" noChangeArrowheads="1"/>
          </p:cNvSpPr>
          <p:nvPr/>
        </p:nvSpPr>
        <p:spPr bwMode="auto">
          <a:xfrm>
            <a:off x="1292225" y="0"/>
            <a:ext cx="96059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L"/>
          </a:p>
        </p:txBody>
      </p:sp>
      <p:grpSp>
        <p:nvGrpSpPr>
          <p:cNvPr id="3" name="Group 2">
            <a:extLst>
              <a:ext uri="{FF2B5EF4-FFF2-40B4-BE49-F238E27FC236}">
                <a16:creationId xmlns:a16="http://schemas.microsoft.com/office/drawing/2014/main" id="{5C3D918D-2776-278C-E457-E6C8720FFAE5}"/>
              </a:ext>
            </a:extLst>
          </p:cNvPr>
          <p:cNvGrpSpPr/>
          <p:nvPr/>
        </p:nvGrpSpPr>
        <p:grpSpPr>
          <a:xfrm>
            <a:off x="1054134" y="2731294"/>
            <a:ext cx="10082144" cy="2998681"/>
            <a:chOff x="257493" y="2732398"/>
            <a:chExt cx="10082144" cy="2998681"/>
          </a:xfrm>
        </p:grpSpPr>
        <p:pic>
          <p:nvPicPr>
            <p:cNvPr id="9" name="Picture 8">
              <a:extLst>
                <a:ext uri="{FF2B5EF4-FFF2-40B4-BE49-F238E27FC236}">
                  <a16:creationId xmlns:a16="http://schemas.microsoft.com/office/drawing/2014/main" id="{4D5265FD-E0D2-C377-FD54-5A29D826AA44}"/>
                </a:ext>
              </a:extLst>
            </p:cNvPr>
            <p:cNvPicPr>
              <a:picLocks noChangeAspect="1"/>
            </p:cNvPicPr>
            <p:nvPr/>
          </p:nvPicPr>
          <p:blipFill rotWithShape="1">
            <a:blip r:embed="rId3"/>
            <a:srcRect t="30277" r="88234" b="3956"/>
            <a:stretch/>
          </p:blipFill>
          <p:spPr>
            <a:xfrm>
              <a:off x="257493" y="2745098"/>
              <a:ext cx="1168366" cy="2985981"/>
            </a:xfrm>
            <a:prstGeom prst="rect">
              <a:avLst/>
            </a:prstGeom>
          </p:spPr>
        </p:pic>
        <p:pic>
          <p:nvPicPr>
            <p:cNvPr id="15" name="Picture 14">
              <a:extLst>
                <a:ext uri="{FF2B5EF4-FFF2-40B4-BE49-F238E27FC236}">
                  <a16:creationId xmlns:a16="http://schemas.microsoft.com/office/drawing/2014/main" id="{847A835C-CEEF-973E-8DF6-109A898C0781}"/>
                </a:ext>
              </a:extLst>
            </p:cNvPr>
            <p:cNvPicPr>
              <a:picLocks noChangeAspect="1"/>
            </p:cNvPicPr>
            <p:nvPr/>
          </p:nvPicPr>
          <p:blipFill rotWithShape="1">
            <a:blip r:embed="rId4"/>
            <a:srcRect l="28790" t="12454" r="13661" b="8630"/>
            <a:stretch/>
          </p:blipFill>
          <p:spPr>
            <a:xfrm>
              <a:off x="7233147" y="2732398"/>
              <a:ext cx="3106490" cy="2985982"/>
            </a:xfrm>
            <a:prstGeom prst="rect">
              <a:avLst/>
            </a:prstGeom>
          </p:spPr>
        </p:pic>
      </p:grpSp>
      <p:pic>
        <p:nvPicPr>
          <p:cNvPr id="8" name="Picture 7">
            <a:extLst>
              <a:ext uri="{FF2B5EF4-FFF2-40B4-BE49-F238E27FC236}">
                <a16:creationId xmlns:a16="http://schemas.microsoft.com/office/drawing/2014/main" id="{E54F66BC-1B0D-B384-1226-A5D3A3F416EC}"/>
              </a:ext>
            </a:extLst>
          </p:cNvPr>
          <p:cNvPicPr>
            <a:picLocks noChangeAspect="1"/>
          </p:cNvPicPr>
          <p:nvPr/>
        </p:nvPicPr>
        <p:blipFill rotWithShape="1">
          <a:blip r:embed="rId4"/>
          <a:srcRect l="28790" t="12454" r="13661" b="14336"/>
          <a:stretch/>
        </p:blipFill>
        <p:spPr>
          <a:xfrm>
            <a:off x="4634408" y="2935598"/>
            <a:ext cx="3106490" cy="2770081"/>
          </a:xfrm>
          <a:prstGeom prst="rect">
            <a:avLst/>
          </a:prstGeom>
        </p:spPr>
      </p:pic>
      <p:grpSp>
        <p:nvGrpSpPr>
          <p:cNvPr id="7" name="Group 6">
            <a:extLst>
              <a:ext uri="{FF2B5EF4-FFF2-40B4-BE49-F238E27FC236}">
                <a16:creationId xmlns:a16="http://schemas.microsoft.com/office/drawing/2014/main" id="{6C7ACCF2-7460-996B-894C-11ACA8F25F2C}"/>
              </a:ext>
            </a:extLst>
          </p:cNvPr>
          <p:cNvGrpSpPr/>
          <p:nvPr/>
        </p:nvGrpSpPr>
        <p:grpSpPr>
          <a:xfrm>
            <a:off x="2133202" y="2579175"/>
            <a:ext cx="8901419" cy="2855323"/>
            <a:chOff x="3149599" y="2567578"/>
            <a:chExt cx="8901419" cy="2855323"/>
          </a:xfrm>
        </p:grpSpPr>
        <p:pic>
          <p:nvPicPr>
            <p:cNvPr id="10" name="Picture 9">
              <a:extLst>
                <a:ext uri="{FF2B5EF4-FFF2-40B4-BE49-F238E27FC236}">
                  <a16:creationId xmlns:a16="http://schemas.microsoft.com/office/drawing/2014/main" id="{37F92765-726C-85DB-036F-B2DD8A3EAABF}"/>
                </a:ext>
              </a:extLst>
            </p:cNvPr>
            <p:cNvPicPr>
              <a:picLocks noChangeAspect="1"/>
            </p:cNvPicPr>
            <p:nvPr/>
          </p:nvPicPr>
          <p:blipFill rotWithShape="1">
            <a:blip r:embed="rId3"/>
            <a:srcRect l="30596" t="30277" r="4893" b="10464"/>
            <a:stretch/>
          </p:blipFill>
          <p:spPr>
            <a:xfrm>
              <a:off x="3149599" y="2732399"/>
              <a:ext cx="6406313" cy="2690502"/>
            </a:xfrm>
            <a:prstGeom prst="rect">
              <a:avLst/>
            </a:prstGeom>
          </p:spPr>
        </p:pic>
        <p:pic>
          <p:nvPicPr>
            <p:cNvPr id="5" name="Picture 4">
              <a:extLst>
                <a:ext uri="{FF2B5EF4-FFF2-40B4-BE49-F238E27FC236}">
                  <a16:creationId xmlns:a16="http://schemas.microsoft.com/office/drawing/2014/main" id="{11B74EE8-3B48-F691-0635-B2FF5ECE86A3}"/>
                </a:ext>
              </a:extLst>
            </p:cNvPr>
            <p:cNvPicPr>
              <a:picLocks noChangeAspect="1"/>
            </p:cNvPicPr>
            <p:nvPr/>
          </p:nvPicPr>
          <p:blipFill rotWithShape="1">
            <a:blip r:embed="rId4"/>
            <a:srcRect l="28790" t="12454" r="18696" b="22481"/>
            <a:stretch/>
          </p:blipFill>
          <p:spPr>
            <a:xfrm>
              <a:off x="9136786" y="2567578"/>
              <a:ext cx="2914232" cy="2530965"/>
            </a:xfrm>
            <a:prstGeom prst="rect">
              <a:avLst/>
            </a:prstGeom>
          </p:spPr>
        </p:pic>
      </p:grpSp>
      <p:pic>
        <p:nvPicPr>
          <p:cNvPr id="16" name="Picture 15">
            <a:extLst>
              <a:ext uri="{FF2B5EF4-FFF2-40B4-BE49-F238E27FC236}">
                <a16:creationId xmlns:a16="http://schemas.microsoft.com/office/drawing/2014/main" id="{D70624FF-EA1C-7D58-FD61-BD8C2512247F}"/>
              </a:ext>
            </a:extLst>
          </p:cNvPr>
          <p:cNvPicPr>
            <a:picLocks noChangeAspect="1"/>
          </p:cNvPicPr>
          <p:nvPr/>
        </p:nvPicPr>
        <p:blipFill rotWithShape="1">
          <a:blip r:embed="rId3"/>
          <a:srcRect l="6739" t="30277" r="7039" b="63523"/>
          <a:stretch/>
        </p:blipFill>
        <p:spPr>
          <a:xfrm>
            <a:off x="8252312" y="5053498"/>
            <a:ext cx="1753096" cy="676213"/>
          </a:xfrm>
          <a:prstGeom prst="rect">
            <a:avLst/>
          </a:prstGeom>
        </p:spPr>
      </p:pic>
      <p:sp>
        <p:nvSpPr>
          <p:cNvPr id="13" name="TextBox 12">
            <a:extLst>
              <a:ext uri="{FF2B5EF4-FFF2-40B4-BE49-F238E27FC236}">
                <a16:creationId xmlns:a16="http://schemas.microsoft.com/office/drawing/2014/main" id="{3D8FF60C-4B19-069E-C562-9CC50643595C}"/>
              </a:ext>
            </a:extLst>
          </p:cNvPr>
          <p:cNvSpPr txBox="1"/>
          <p:nvPr/>
        </p:nvSpPr>
        <p:spPr>
          <a:xfrm>
            <a:off x="2176778" y="2000061"/>
            <a:ext cx="9138921" cy="369332"/>
          </a:xfrm>
          <a:prstGeom prst="rect">
            <a:avLst/>
          </a:prstGeom>
          <a:noFill/>
        </p:spPr>
        <p:txBody>
          <a:bodyPr wrap="square">
            <a:spAutoFit/>
          </a:bodyPr>
          <a:lstStyle/>
          <a:p>
            <a:r>
              <a:rPr lang="en-PL" dirty="0"/>
              <a:t> L1 Polish Learners	 								L1 Norwegian Controls</a:t>
            </a:r>
          </a:p>
        </p:txBody>
      </p:sp>
      <p:sp>
        <p:nvSpPr>
          <p:cNvPr id="12" name="Oval 11">
            <a:extLst>
              <a:ext uri="{FF2B5EF4-FFF2-40B4-BE49-F238E27FC236}">
                <a16:creationId xmlns:a16="http://schemas.microsoft.com/office/drawing/2014/main" id="{7BBD75D4-9417-F814-0025-A91A8E7FF8AE}"/>
              </a:ext>
            </a:extLst>
          </p:cNvPr>
          <p:cNvSpPr/>
          <p:nvPr/>
        </p:nvSpPr>
        <p:spPr>
          <a:xfrm>
            <a:off x="8364058" y="4201378"/>
            <a:ext cx="265723" cy="265723"/>
          </a:xfrm>
          <a:prstGeom prst="ellipse">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8" name="Oval 17">
            <a:extLst>
              <a:ext uri="{FF2B5EF4-FFF2-40B4-BE49-F238E27FC236}">
                <a16:creationId xmlns:a16="http://schemas.microsoft.com/office/drawing/2014/main" id="{5124EC8F-245B-3DCC-DCD0-96C452929613}"/>
              </a:ext>
            </a:extLst>
          </p:cNvPr>
          <p:cNvSpPr/>
          <p:nvPr/>
        </p:nvSpPr>
        <p:spPr>
          <a:xfrm>
            <a:off x="9144215" y="4460703"/>
            <a:ext cx="265723" cy="265723"/>
          </a:xfrm>
          <a:prstGeom prst="ellipse">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9" name="Oval 18">
            <a:extLst>
              <a:ext uri="{FF2B5EF4-FFF2-40B4-BE49-F238E27FC236}">
                <a16:creationId xmlns:a16="http://schemas.microsoft.com/office/drawing/2014/main" id="{A8C0B5E9-6506-BC29-B7DF-5B5EDAB771D4}"/>
              </a:ext>
            </a:extLst>
          </p:cNvPr>
          <p:cNvSpPr/>
          <p:nvPr/>
        </p:nvSpPr>
        <p:spPr>
          <a:xfrm>
            <a:off x="5800906" y="4515330"/>
            <a:ext cx="265723" cy="265723"/>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0" name="Oval 19">
            <a:extLst>
              <a:ext uri="{FF2B5EF4-FFF2-40B4-BE49-F238E27FC236}">
                <a16:creationId xmlns:a16="http://schemas.microsoft.com/office/drawing/2014/main" id="{8C7187B8-B810-762E-1E4B-6923C2A23363}"/>
              </a:ext>
            </a:extLst>
          </p:cNvPr>
          <p:cNvSpPr/>
          <p:nvPr/>
        </p:nvSpPr>
        <p:spPr>
          <a:xfrm>
            <a:off x="5044515" y="4456148"/>
            <a:ext cx="265723" cy="265723"/>
          </a:xfrm>
          <a:prstGeom prst="ellipse">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1" name="Oval 20">
            <a:extLst>
              <a:ext uri="{FF2B5EF4-FFF2-40B4-BE49-F238E27FC236}">
                <a16:creationId xmlns:a16="http://schemas.microsoft.com/office/drawing/2014/main" id="{5E7666FA-CB6A-0B37-4315-ECB4CAE7E14A}"/>
              </a:ext>
            </a:extLst>
          </p:cNvPr>
          <p:cNvSpPr/>
          <p:nvPr/>
        </p:nvSpPr>
        <p:spPr>
          <a:xfrm>
            <a:off x="7000551" y="4427878"/>
            <a:ext cx="265723" cy="265723"/>
          </a:xfrm>
          <a:prstGeom prst="ellipse">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2" name="Oval 21">
            <a:extLst>
              <a:ext uri="{FF2B5EF4-FFF2-40B4-BE49-F238E27FC236}">
                <a16:creationId xmlns:a16="http://schemas.microsoft.com/office/drawing/2014/main" id="{A06E58BF-7C95-E487-EE77-E25DB7F625F6}"/>
              </a:ext>
            </a:extLst>
          </p:cNvPr>
          <p:cNvSpPr/>
          <p:nvPr/>
        </p:nvSpPr>
        <p:spPr>
          <a:xfrm>
            <a:off x="7752481" y="4489913"/>
            <a:ext cx="265723" cy="265723"/>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3" name="Oval 22">
            <a:extLst>
              <a:ext uri="{FF2B5EF4-FFF2-40B4-BE49-F238E27FC236}">
                <a16:creationId xmlns:a16="http://schemas.microsoft.com/office/drawing/2014/main" id="{D32D272C-6282-3DCF-F2C8-4D07562010DE}"/>
              </a:ext>
            </a:extLst>
          </p:cNvPr>
          <p:cNvSpPr/>
          <p:nvPr/>
        </p:nvSpPr>
        <p:spPr>
          <a:xfrm>
            <a:off x="3851958" y="4555240"/>
            <a:ext cx="265723" cy="265723"/>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4" name="Oval 23">
            <a:extLst>
              <a:ext uri="{FF2B5EF4-FFF2-40B4-BE49-F238E27FC236}">
                <a16:creationId xmlns:a16="http://schemas.microsoft.com/office/drawing/2014/main" id="{02471BF6-D1AF-9335-3A98-5807ABA41D01}"/>
              </a:ext>
            </a:extLst>
          </p:cNvPr>
          <p:cNvSpPr/>
          <p:nvPr/>
        </p:nvSpPr>
        <p:spPr>
          <a:xfrm>
            <a:off x="3088479" y="4496233"/>
            <a:ext cx="265723" cy="265723"/>
          </a:xfrm>
          <a:prstGeom prst="ellipse">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cxnSp>
        <p:nvCxnSpPr>
          <p:cNvPr id="25" name="Straight Connector 24">
            <a:extLst>
              <a:ext uri="{FF2B5EF4-FFF2-40B4-BE49-F238E27FC236}">
                <a16:creationId xmlns:a16="http://schemas.microsoft.com/office/drawing/2014/main" id="{2EC664C2-5266-BD94-383D-7020816E93A1}"/>
              </a:ext>
            </a:extLst>
          </p:cNvPr>
          <p:cNvCxnSpPr>
            <a:cxnSpLocks/>
          </p:cNvCxnSpPr>
          <p:nvPr/>
        </p:nvCxnSpPr>
        <p:spPr>
          <a:xfrm>
            <a:off x="2152626" y="4631075"/>
            <a:ext cx="1957967"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6E4EE7E-E175-BC11-C737-C382489E8214}"/>
              </a:ext>
            </a:extLst>
          </p:cNvPr>
          <p:cNvCxnSpPr>
            <a:cxnSpLocks/>
          </p:cNvCxnSpPr>
          <p:nvPr/>
        </p:nvCxnSpPr>
        <p:spPr>
          <a:xfrm>
            <a:off x="2125387" y="4693601"/>
            <a:ext cx="1957967"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9343344-3C8A-729A-120E-62999E1A0CF1}"/>
              </a:ext>
            </a:extLst>
          </p:cNvPr>
          <p:cNvCxnSpPr>
            <a:cxnSpLocks/>
          </p:cNvCxnSpPr>
          <p:nvPr/>
        </p:nvCxnSpPr>
        <p:spPr>
          <a:xfrm>
            <a:off x="4098958" y="4601334"/>
            <a:ext cx="1957967"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079BE93-229E-11A2-33DE-F22C272FC326}"/>
              </a:ext>
            </a:extLst>
          </p:cNvPr>
          <p:cNvCxnSpPr>
            <a:cxnSpLocks/>
          </p:cNvCxnSpPr>
          <p:nvPr/>
        </p:nvCxnSpPr>
        <p:spPr>
          <a:xfrm>
            <a:off x="4065531" y="4648224"/>
            <a:ext cx="1957967"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1B38EACE-53FD-F607-2FC6-176A22D4BC40}"/>
              </a:ext>
            </a:extLst>
          </p:cNvPr>
          <p:cNvCxnSpPr>
            <a:cxnSpLocks/>
          </p:cNvCxnSpPr>
          <p:nvPr/>
        </p:nvCxnSpPr>
        <p:spPr>
          <a:xfrm>
            <a:off x="6042490" y="4563120"/>
            <a:ext cx="1957967"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AC2F698A-1E7E-BF26-0B57-D83670CA8EBA}"/>
              </a:ext>
            </a:extLst>
          </p:cNvPr>
          <p:cNvCxnSpPr>
            <a:cxnSpLocks/>
          </p:cNvCxnSpPr>
          <p:nvPr/>
        </p:nvCxnSpPr>
        <p:spPr>
          <a:xfrm>
            <a:off x="6037197" y="4610668"/>
            <a:ext cx="1957967"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57FBA60-56E8-1DBA-19D9-08659DC83BDA}"/>
              </a:ext>
            </a:extLst>
          </p:cNvPr>
          <p:cNvCxnSpPr>
            <a:cxnSpLocks/>
          </p:cNvCxnSpPr>
          <p:nvPr/>
        </p:nvCxnSpPr>
        <p:spPr>
          <a:xfrm>
            <a:off x="8221835" y="4590083"/>
            <a:ext cx="1957967"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CCCE246-57D0-0817-BBC9-A1E8939C145B}"/>
              </a:ext>
            </a:extLst>
          </p:cNvPr>
          <p:cNvCxnSpPr>
            <a:cxnSpLocks/>
          </p:cNvCxnSpPr>
          <p:nvPr/>
        </p:nvCxnSpPr>
        <p:spPr>
          <a:xfrm>
            <a:off x="8221838" y="4339064"/>
            <a:ext cx="1957967"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5685843-84FE-1712-3731-BB6FF1CF9841}"/>
              </a:ext>
            </a:extLst>
          </p:cNvPr>
          <p:cNvCxnSpPr>
            <a:cxnSpLocks/>
          </p:cNvCxnSpPr>
          <p:nvPr/>
        </p:nvCxnSpPr>
        <p:spPr>
          <a:xfrm>
            <a:off x="6037197" y="4084918"/>
            <a:ext cx="1957967"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37C8AA7-713B-0B0D-6757-E2101A98CCF5}"/>
              </a:ext>
            </a:extLst>
          </p:cNvPr>
          <p:cNvCxnSpPr>
            <a:cxnSpLocks/>
          </p:cNvCxnSpPr>
          <p:nvPr/>
        </p:nvCxnSpPr>
        <p:spPr>
          <a:xfrm>
            <a:off x="4091169" y="3928610"/>
            <a:ext cx="1957967"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14EE0AC6-BF7F-45B9-7018-ED398509E201}"/>
              </a:ext>
            </a:extLst>
          </p:cNvPr>
          <p:cNvCxnSpPr>
            <a:cxnSpLocks/>
          </p:cNvCxnSpPr>
          <p:nvPr/>
        </p:nvCxnSpPr>
        <p:spPr>
          <a:xfrm>
            <a:off x="2152626" y="3761958"/>
            <a:ext cx="1957967"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78326D4F-7C59-3782-2A52-9C65C68573E9}"/>
              </a:ext>
            </a:extLst>
          </p:cNvPr>
          <p:cNvSpPr/>
          <p:nvPr/>
        </p:nvSpPr>
        <p:spPr>
          <a:xfrm>
            <a:off x="2308200" y="3629096"/>
            <a:ext cx="265723" cy="265723"/>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37" name="Oval 36">
            <a:extLst>
              <a:ext uri="{FF2B5EF4-FFF2-40B4-BE49-F238E27FC236}">
                <a16:creationId xmlns:a16="http://schemas.microsoft.com/office/drawing/2014/main" id="{115FE3F2-2D53-0891-6FF7-280C96C2D396}"/>
              </a:ext>
            </a:extLst>
          </p:cNvPr>
          <p:cNvSpPr/>
          <p:nvPr/>
        </p:nvSpPr>
        <p:spPr>
          <a:xfrm>
            <a:off x="4282985" y="3795748"/>
            <a:ext cx="265723" cy="265723"/>
          </a:xfrm>
          <a:prstGeom prst="ellipse">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38" name="Oval 37">
            <a:extLst>
              <a:ext uri="{FF2B5EF4-FFF2-40B4-BE49-F238E27FC236}">
                <a16:creationId xmlns:a16="http://schemas.microsoft.com/office/drawing/2014/main" id="{E871009F-FD7B-3377-F2FA-9787AC1E76D3}"/>
              </a:ext>
            </a:extLst>
          </p:cNvPr>
          <p:cNvSpPr/>
          <p:nvPr/>
        </p:nvSpPr>
        <p:spPr>
          <a:xfrm>
            <a:off x="6243594" y="3943693"/>
            <a:ext cx="265723" cy="265723"/>
          </a:xfrm>
          <a:prstGeom prst="ellipse">
            <a:avLst/>
          </a:prstGeom>
          <a:no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1494483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FC0A1B-BF0A-FE65-D70E-B96CF08CAF17}"/>
              </a:ext>
            </a:extLst>
          </p:cNvPr>
          <p:cNvSpPr/>
          <p:nvPr/>
        </p:nvSpPr>
        <p:spPr>
          <a:xfrm>
            <a:off x="6242338" y="1847744"/>
            <a:ext cx="554030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8" name="Rectangle 7">
            <a:extLst>
              <a:ext uri="{FF2B5EF4-FFF2-40B4-BE49-F238E27FC236}">
                <a16:creationId xmlns:a16="http://schemas.microsoft.com/office/drawing/2014/main" id="{9C803293-FA13-C248-BC6C-1D66B06E0702}"/>
              </a:ext>
            </a:extLst>
          </p:cNvPr>
          <p:cNvSpPr/>
          <p:nvPr/>
        </p:nvSpPr>
        <p:spPr>
          <a:xfrm>
            <a:off x="281354" y="1847744"/>
            <a:ext cx="554030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94D5B873-B9F7-9CD0-E9E0-572EC2DA138B}"/>
              </a:ext>
            </a:extLst>
          </p:cNvPr>
          <p:cNvSpPr>
            <a:spLocks noGrp="1"/>
          </p:cNvSpPr>
          <p:nvPr>
            <p:ph type="title"/>
          </p:nvPr>
        </p:nvSpPr>
        <p:spPr>
          <a:xfrm>
            <a:off x="281354" y="642594"/>
            <a:ext cx="11910646" cy="1371600"/>
          </a:xfrm>
        </p:spPr>
        <p:txBody>
          <a:bodyPr>
            <a:normAutofit fontScale="90000"/>
          </a:bodyPr>
          <a:lstStyle/>
          <a:p>
            <a:r>
              <a:rPr lang="en-PL" b="1" dirty="0"/>
              <a:t>Phoneme trajectories of learners with and without Norwegian controls</a:t>
            </a:r>
            <a:br>
              <a:rPr lang="en-PL" b="1" dirty="0"/>
            </a:br>
            <a:r>
              <a:rPr lang="en-PL" dirty="0"/>
              <a:t>					</a:t>
            </a:r>
          </a:p>
        </p:txBody>
      </p:sp>
      <p:pic>
        <p:nvPicPr>
          <p:cNvPr id="6" name="Content Placeholder 5">
            <a:extLst>
              <a:ext uri="{FF2B5EF4-FFF2-40B4-BE49-F238E27FC236}">
                <a16:creationId xmlns:a16="http://schemas.microsoft.com/office/drawing/2014/main" id="{BA07B840-6E1C-E2AD-EAD3-41B78C60FAC1}"/>
              </a:ext>
            </a:extLst>
          </p:cNvPr>
          <p:cNvPicPr>
            <a:picLocks noGrp="1" noChangeAspect="1"/>
          </p:cNvPicPr>
          <p:nvPr>
            <p:ph idx="1"/>
          </p:nvPr>
        </p:nvPicPr>
        <p:blipFill>
          <a:blip r:embed="rId2"/>
          <a:stretch>
            <a:fillRect/>
          </a:stretch>
        </p:blipFill>
        <p:spPr>
          <a:xfrm>
            <a:off x="6283569" y="2419959"/>
            <a:ext cx="5505131" cy="3932237"/>
          </a:xfrm>
        </p:spPr>
      </p:pic>
      <p:sp>
        <p:nvSpPr>
          <p:cNvPr id="4" name="Slide Number Placeholder 3">
            <a:extLst>
              <a:ext uri="{FF2B5EF4-FFF2-40B4-BE49-F238E27FC236}">
                <a16:creationId xmlns:a16="http://schemas.microsoft.com/office/drawing/2014/main" id="{D0A0AE9B-BDF8-398D-055D-5DE878684468}"/>
              </a:ext>
            </a:extLst>
          </p:cNvPr>
          <p:cNvSpPr>
            <a:spLocks noGrp="1"/>
          </p:cNvSpPr>
          <p:nvPr>
            <p:ph type="sldNum" sz="quarter" idx="12"/>
          </p:nvPr>
        </p:nvSpPr>
        <p:spPr/>
        <p:txBody>
          <a:bodyPr/>
          <a:lstStyle/>
          <a:p>
            <a:fld id="{D2820A5A-B2AC-F245-ABFF-8AC5B807532A}" type="slidenum">
              <a:rPr lang="en-PL" smtClean="0"/>
              <a:t>33</a:t>
            </a:fld>
            <a:endParaRPr lang="en-PL"/>
          </a:p>
        </p:txBody>
      </p:sp>
      <p:pic>
        <p:nvPicPr>
          <p:cNvPr id="7" name="Picture 6">
            <a:extLst>
              <a:ext uri="{FF2B5EF4-FFF2-40B4-BE49-F238E27FC236}">
                <a16:creationId xmlns:a16="http://schemas.microsoft.com/office/drawing/2014/main" id="{90E5DDD8-751E-BA71-50C6-20F394B85D4B}"/>
              </a:ext>
            </a:extLst>
          </p:cNvPr>
          <p:cNvPicPr>
            <a:picLocks noChangeAspect="1"/>
          </p:cNvPicPr>
          <p:nvPr/>
        </p:nvPicPr>
        <p:blipFill>
          <a:blip r:embed="rId3"/>
          <a:stretch>
            <a:fillRect/>
          </a:stretch>
        </p:blipFill>
        <p:spPr>
          <a:xfrm>
            <a:off x="316523" y="2419960"/>
            <a:ext cx="5505131" cy="3932236"/>
          </a:xfrm>
          <a:prstGeom prst="rect">
            <a:avLst/>
          </a:prstGeom>
        </p:spPr>
      </p:pic>
      <p:sp>
        <p:nvSpPr>
          <p:cNvPr id="5" name="TextBox 4">
            <a:extLst>
              <a:ext uri="{FF2B5EF4-FFF2-40B4-BE49-F238E27FC236}">
                <a16:creationId xmlns:a16="http://schemas.microsoft.com/office/drawing/2014/main" id="{591FF77E-3E0D-B33A-3A51-A9C81CFAEE9E}"/>
              </a:ext>
            </a:extLst>
          </p:cNvPr>
          <p:cNvSpPr txBox="1"/>
          <p:nvPr/>
        </p:nvSpPr>
        <p:spPr>
          <a:xfrm>
            <a:off x="1054676" y="1847744"/>
            <a:ext cx="10167505" cy="369332"/>
          </a:xfrm>
          <a:prstGeom prst="rect">
            <a:avLst/>
          </a:prstGeom>
          <a:noFill/>
        </p:spPr>
        <p:txBody>
          <a:bodyPr wrap="square">
            <a:spAutoFit/>
          </a:bodyPr>
          <a:lstStyle/>
          <a:p>
            <a:r>
              <a:rPr lang="en-PL" dirty="0"/>
              <a:t>L1 Polish												L1 Polish + L1 Norwegian</a:t>
            </a:r>
          </a:p>
        </p:txBody>
      </p:sp>
    </p:spTree>
    <p:extLst>
      <p:ext uri="{BB962C8B-B14F-4D97-AF65-F5344CB8AC3E}">
        <p14:creationId xmlns:p14="http://schemas.microsoft.com/office/powerpoint/2010/main" val="482136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5D4E778-608B-5119-E771-5C51F42D872B}"/>
              </a:ext>
            </a:extLst>
          </p:cNvPr>
          <p:cNvSpPr/>
          <p:nvPr/>
        </p:nvSpPr>
        <p:spPr>
          <a:xfrm>
            <a:off x="6231051" y="1847744"/>
            <a:ext cx="554030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Rectangle 14">
            <a:extLst>
              <a:ext uri="{FF2B5EF4-FFF2-40B4-BE49-F238E27FC236}">
                <a16:creationId xmlns:a16="http://schemas.microsoft.com/office/drawing/2014/main" id="{2EC33ADF-D205-A987-AD2E-53B137017398}"/>
              </a:ext>
            </a:extLst>
          </p:cNvPr>
          <p:cNvSpPr/>
          <p:nvPr/>
        </p:nvSpPr>
        <p:spPr>
          <a:xfrm>
            <a:off x="281354" y="1847744"/>
            <a:ext cx="554030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94D5B873-B9F7-9CD0-E9E0-572EC2DA138B}"/>
              </a:ext>
            </a:extLst>
          </p:cNvPr>
          <p:cNvSpPr>
            <a:spLocks noGrp="1"/>
          </p:cNvSpPr>
          <p:nvPr>
            <p:ph type="title"/>
          </p:nvPr>
        </p:nvSpPr>
        <p:spPr>
          <a:xfrm>
            <a:off x="281354" y="642594"/>
            <a:ext cx="11910646" cy="1371600"/>
          </a:xfrm>
        </p:spPr>
        <p:txBody>
          <a:bodyPr>
            <a:normAutofit fontScale="90000"/>
          </a:bodyPr>
          <a:lstStyle/>
          <a:p>
            <a:r>
              <a:rPr lang="en-PL" b="1" dirty="0"/>
              <a:t>Phoneme trajectories of learners with and without Norwegian controls</a:t>
            </a:r>
            <a:br>
              <a:rPr lang="en-PL" b="1" dirty="0"/>
            </a:br>
            <a:r>
              <a:rPr lang="en-PL" dirty="0"/>
              <a:t>					</a:t>
            </a:r>
          </a:p>
        </p:txBody>
      </p:sp>
      <p:pic>
        <p:nvPicPr>
          <p:cNvPr id="6" name="Content Placeholder 5">
            <a:extLst>
              <a:ext uri="{FF2B5EF4-FFF2-40B4-BE49-F238E27FC236}">
                <a16:creationId xmlns:a16="http://schemas.microsoft.com/office/drawing/2014/main" id="{BA07B840-6E1C-E2AD-EAD3-41B78C60FAC1}"/>
              </a:ext>
            </a:extLst>
          </p:cNvPr>
          <p:cNvPicPr>
            <a:picLocks noGrp="1" noChangeAspect="1"/>
          </p:cNvPicPr>
          <p:nvPr>
            <p:ph idx="1"/>
          </p:nvPr>
        </p:nvPicPr>
        <p:blipFill>
          <a:blip r:embed="rId3"/>
          <a:stretch>
            <a:fillRect/>
          </a:stretch>
        </p:blipFill>
        <p:spPr>
          <a:xfrm>
            <a:off x="6283569" y="2419959"/>
            <a:ext cx="5505131" cy="3932237"/>
          </a:xfrm>
        </p:spPr>
      </p:pic>
      <p:sp>
        <p:nvSpPr>
          <p:cNvPr id="4" name="Slide Number Placeholder 3">
            <a:extLst>
              <a:ext uri="{FF2B5EF4-FFF2-40B4-BE49-F238E27FC236}">
                <a16:creationId xmlns:a16="http://schemas.microsoft.com/office/drawing/2014/main" id="{D0A0AE9B-BDF8-398D-055D-5DE878684468}"/>
              </a:ext>
            </a:extLst>
          </p:cNvPr>
          <p:cNvSpPr>
            <a:spLocks noGrp="1"/>
          </p:cNvSpPr>
          <p:nvPr>
            <p:ph type="sldNum" sz="quarter" idx="12"/>
          </p:nvPr>
        </p:nvSpPr>
        <p:spPr/>
        <p:txBody>
          <a:bodyPr/>
          <a:lstStyle/>
          <a:p>
            <a:fld id="{D2820A5A-B2AC-F245-ABFF-8AC5B807532A}" type="slidenum">
              <a:rPr lang="en-PL" smtClean="0"/>
              <a:t>34</a:t>
            </a:fld>
            <a:endParaRPr lang="en-PL"/>
          </a:p>
        </p:txBody>
      </p:sp>
      <p:pic>
        <p:nvPicPr>
          <p:cNvPr id="7" name="Picture 6">
            <a:extLst>
              <a:ext uri="{FF2B5EF4-FFF2-40B4-BE49-F238E27FC236}">
                <a16:creationId xmlns:a16="http://schemas.microsoft.com/office/drawing/2014/main" id="{90E5DDD8-751E-BA71-50C6-20F394B85D4B}"/>
              </a:ext>
            </a:extLst>
          </p:cNvPr>
          <p:cNvPicPr>
            <a:picLocks noChangeAspect="1"/>
          </p:cNvPicPr>
          <p:nvPr/>
        </p:nvPicPr>
        <p:blipFill>
          <a:blip r:embed="rId4"/>
          <a:stretch>
            <a:fillRect/>
          </a:stretch>
        </p:blipFill>
        <p:spPr>
          <a:xfrm>
            <a:off x="316523" y="2419960"/>
            <a:ext cx="5505131" cy="3932236"/>
          </a:xfrm>
          <a:prstGeom prst="rect">
            <a:avLst/>
          </a:prstGeom>
        </p:spPr>
      </p:pic>
      <p:sp>
        <p:nvSpPr>
          <p:cNvPr id="3" name="Oval 2">
            <a:extLst>
              <a:ext uri="{FF2B5EF4-FFF2-40B4-BE49-F238E27FC236}">
                <a16:creationId xmlns:a16="http://schemas.microsoft.com/office/drawing/2014/main" id="{C62F29B7-9DD9-8753-6DC2-069406EAF190}"/>
              </a:ext>
            </a:extLst>
          </p:cNvPr>
          <p:cNvSpPr/>
          <p:nvPr/>
        </p:nvSpPr>
        <p:spPr>
          <a:xfrm>
            <a:off x="4481414" y="4731027"/>
            <a:ext cx="463463" cy="10336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5" name="Oval 4">
            <a:extLst>
              <a:ext uri="{FF2B5EF4-FFF2-40B4-BE49-F238E27FC236}">
                <a16:creationId xmlns:a16="http://schemas.microsoft.com/office/drawing/2014/main" id="{B09407E0-725E-D3DE-B1CA-6852A3BA8AC5}"/>
              </a:ext>
            </a:extLst>
          </p:cNvPr>
          <p:cNvSpPr/>
          <p:nvPr/>
        </p:nvSpPr>
        <p:spPr>
          <a:xfrm>
            <a:off x="10589150" y="4638261"/>
            <a:ext cx="370398" cy="1007165"/>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Oval 9">
            <a:extLst>
              <a:ext uri="{FF2B5EF4-FFF2-40B4-BE49-F238E27FC236}">
                <a16:creationId xmlns:a16="http://schemas.microsoft.com/office/drawing/2014/main" id="{3F807B93-5A66-ED29-29D1-8AFBB13FE3A4}"/>
              </a:ext>
            </a:extLst>
          </p:cNvPr>
          <p:cNvSpPr/>
          <p:nvPr/>
        </p:nvSpPr>
        <p:spPr>
          <a:xfrm>
            <a:off x="4489856" y="4147930"/>
            <a:ext cx="463463" cy="490331"/>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1" name="Oval 10">
            <a:extLst>
              <a:ext uri="{FF2B5EF4-FFF2-40B4-BE49-F238E27FC236}">
                <a16:creationId xmlns:a16="http://schemas.microsoft.com/office/drawing/2014/main" id="{C572B733-E7B9-DFE8-6909-49D0201583F7}"/>
              </a:ext>
            </a:extLst>
          </p:cNvPr>
          <p:cNvSpPr/>
          <p:nvPr/>
        </p:nvSpPr>
        <p:spPr>
          <a:xfrm>
            <a:off x="4463352" y="2951921"/>
            <a:ext cx="463463" cy="790243"/>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2" name="Oval 11">
            <a:extLst>
              <a:ext uri="{FF2B5EF4-FFF2-40B4-BE49-F238E27FC236}">
                <a16:creationId xmlns:a16="http://schemas.microsoft.com/office/drawing/2014/main" id="{C1C62098-19D5-9546-20AA-00649245E1A7}"/>
              </a:ext>
            </a:extLst>
          </p:cNvPr>
          <p:cNvSpPr/>
          <p:nvPr/>
        </p:nvSpPr>
        <p:spPr>
          <a:xfrm>
            <a:off x="10615654" y="3273287"/>
            <a:ext cx="370399" cy="550834"/>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3" name="Oval 12">
            <a:extLst>
              <a:ext uri="{FF2B5EF4-FFF2-40B4-BE49-F238E27FC236}">
                <a16:creationId xmlns:a16="http://schemas.microsoft.com/office/drawing/2014/main" id="{DD57476E-E7B2-6BC7-AB36-A5C1FA0BEC15}"/>
              </a:ext>
            </a:extLst>
          </p:cNvPr>
          <p:cNvSpPr/>
          <p:nvPr/>
        </p:nvSpPr>
        <p:spPr>
          <a:xfrm>
            <a:off x="1594255" y="2837973"/>
            <a:ext cx="463463" cy="1146527"/>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Oval 13">
            <a:extLst>
              <a:ext uri="{FF2B5EF4-FFF2-40B4-BE49-F238E27FC236}">
                <a16:creationId xmlns:a16="http://schemas.microsoft.com/office/drawing/2014/main" id="{5D018C63-5B20-A365-620E-C7FFB3596590}"/>
              </a:ext>
            </a:extLst>
          </p:cNvPr>
          <p:cNvSpPr/>
          <p:nvPr/>
        </p:nvSpPr>
        <p:spPr>
          <a:xfrm>
            <a:off x="1567750" y="4731028"/>
            <a:ext cx="463463" cy="94090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6" name="TextBox 15">
            <a:extLst>
              <a:ext uri="{FF2B5EF4-FFF2-40B4-BE49-F238E27FC236}">
                <a16:creationId xmlns:a16="http://schemas.microsoft.com/office/drawing/2014/main" id="{A0B585DA-5FEA-20F9-7045-C04A44B3EE73}"/>
              </a:ext>
            </a:extLst>
          </p:cNvPr>
          <p:cNvSpPr txBox="1"/>
          <p:nvPr/>
        </p:nvSpPr>
        <p:spPr>
          <a:xfrm>
            <a:off x="1064441" y="2419959"/>
            <a:ext cx="1933543" cy="369332"/>
          </a:xfrm>
          <a:prstGeom prst="rect">
            <a:avLst/>
          </a:prstGeom>
          <a:noFill/>
        </p:spPr>
        <p:txBody>
          <a:bodyPr wrap="none" rtlCol="0">
            <a:spAutoFit/>
          </a:bodyPr>
          <a:lstStyle/>
          <a:p>
            <a:r>
              <a:rPr lang="en-PL" dirty="0"/>
              <a:t>Low Proficiency</a:t>
            </a:r>
          </a:p>
        </p:txBody>
      </p:sp>
      <p:sp>
        <p:nvSpPr>
          <p:cNvPr id="18" name="TextBox 17">
            <a:extLst>
              <a:ext uri="{FF2B5EF4-FFF2-40B4-BE49-F238E27FC236}">
                <a16:creationId xmlns:a16="http://schemas.microsoft.com/office/drawing/2014/main" id="{E89B227A-E31D-EBD9-BD19-60554DD5DC2C}"/>
              </a:ext>
            </a:extLst>
          </p:cNvPr>
          <p:cNvSpPr txBox="1"/>
          <p:nvPr/>
        </p:nvSpPr>
        <p:spPr>
          <a:xfrm>
            <a:off x="3754815" y="2416645"/>
            <a:ext cx="1983235" cy="369332"/>
          </a:xfrm>
          <a:prstGeom prst="rect">
            <a:avLst/>
          </a:prstGeom>
          <a:noFill/>
        </p:spPr>
        <p:txBody>
          <a:bodyPr wrap="none" rtlCol="0">
            <a:spAutoFit/>
          </a:bodyPr>
          <a:lstStyle/>
          <a:p>
            <a:r>
              <a:rPr lang="en-PL" dirty="0"/>
              <a:t>High Proficiency</a:t>
            </a:r>
          </a:p>
        </p:txBody>
      </p:sp>
      <p:sp>
        <p:nvSpPr>
          <p:cNvPr id="8" name="TextBox 7">
            <a:extLst>
              <a:ext uri="{FF2B5EF4-FFF2-40B4-BE49-F238E27FC236}">
                <a16:creationId xmlns:a16="http://schemas.microsoft.com/office/drawing/2014/main" id="{6957A6BA-5229-904F-3B84-A14DB63D0CC8}"/>
              </a:ext>
            </a:extLst>
          </p:cNvPr>
          <p:cNvSpPr txBox="1"/>
          <p:nvPr/>
        </p:nvSpPr>
        <p:spPr>
          <a:xfrm>
            <a:off x="9645139" y="2325073"/>
            <a:ext cx="2215671" cy="369332"/>
          </a:xfrm>
          <a:prstGeom prst="rect">
            <a:avLst/>
          </a:prstGeom>
          <a:noFill/>
        </p:spPr>
        <p:txBody>
          <a:bodyPr wrap="none" rtlCol="0">
            <a:spAutoFit/>
          </a:bodyPr>
          <a:lstStyle/>
          <a:p>
            <a:r>
              <a:rPr lang="en-PL" dirty="0"/>
              <a:t>Native Proficiency</a:t>
            </a:r>
          </a:p>
        </p:txBody>
      </p:sp>
      <p:sp>
        <p:nvSpPr>
          <p:cNvPr id="9" name="TextBox 8">
            <a:extLst>
              <a:ext uri="{FF2B5EF4-FFF2-40B4-BE49-F238E27FC236}">
                <a16:creationId xmlns:a16="http://schemas.microsoft.com/office/drawing/2014/main" id="{7C43AE24-B7B8-29F6-EE7A-FC950BA1C088}"/>
              </a:ext>
            </a:extLst>
          </p:cNvPr>
          <p:cNvSpPr txBox="1"/>
          <p:nvPr/>
        </p:nvSpPr>
        <p:spPr>
          <a:xfrm>
            <a:off x="1054676" y="1847744"/>
            <a:ext cx="10167505" cy="369332"/>
          </a:xfrm>
          <a:prstGeom prst="rect">
            <a:avLst/>
          </a:prstGeom>
          <a:noFill/>
        </p:spPr>
        <p:txBody>
          <a:bodyPr wrap="square">
            <a:spAutoFit/>
          </a:bodyPr>
          <a:lstStyle/>
          <a:p>
            <a:r>
              <a:rPr lang="en-PL" dirty="0"/>
              <a:t>L1 Polish												L1 Polish + L1 Norwegian</a:t>
            </a:r>
          </a:p>
        </p:txBody>
      </p:sp>
    </p:spTree>
    <p:extLst>
      <p:ext uri="{BB962C8B-B14F-4D97-AF65-F5344CB8AC3E}">
        <p14:creationId xmlns:p14="http://schemas.microsoft.com/office/powerpoint/2010/main" val="3482327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6E4C0-7CAD-629C-E8C4-F2D1A98652AE}"/>
              </a:ext>
            </a:extLst>
          </p:cNvPr>
          <p:cNvSpPr txBox="1"/>
          <p:nvPr/>
        </p:nvSpPr>
        <p:spPr>
          <a:xfrm>
            <a:off x="1849581" y="2104889"/>
            <a:ext cx="8864865" cy="2800767"/>
          </a:xfrm>
          <a:prstGeom prst="rect">
            <a:avLst/>
          </a:prstGeom>
          <a:noFill/>
        </p:spPr>
        <p:txBody>
          <a:bodyPr wrap="square">
            <a:spAutoFit/>
          </a:bodyPr>
          <a:lstStyle/>
          <a:p>
            <a:r>
              <a:rPr lang="en-GB" sz="4300" b="1" dirty="0">
                <a:effectLst/>
                <a:latin typeface="+mj-lt"/>
              </a:rPr>
              <a:t>Q3. Is Norwegian /</a:t>
            </a:r>
            <a:r>
              <a:rPr lang="en-GB" sz="4300" b="1" dirty="0" err="1">
                <a:effectLst/>
                <a:latin typeface="+mj-lt"/>
              </a:rPr>
              <a:t>ç</a:t>
            </a:r>
            <a:r>
              <a:rPr lang="en-GB" sz="4300" b="1" dirty="0">
                <a:effectLst/>
                <a:latin typeface="+mj-lt"/>
              </a:rPr>
              <a:t>/ (&lt;</a:t>
            </a:r>
            <a:r>
              <a:rPr lang="en-GB" sz="4300" b="1" dirty="0" err="1">
                <a:effectLst/>
                <a:latin typeface="+mj-lt"/>
              </a:rPr>
              <a:t>kj</a:t>
            </a:r>
            <a:r>
              <a:rPr lang="en-GB" sz="4300" b="1" dirty="0">
                <a:effectLst/>
                <a:latin typeface="+mj-lt"/>
              </a:rPr>
              <a:t>&gt;) distinct from Polish /</a:t>
            </a:r>
            <a:r>
              <a:rPr lang="en-GB" sz="4300" b="1" dirty="0" err="1">
                <a:effectLst/>
                <a:latin typeface="+mj-lt"/>
              </a:rPr>
              <a:t>ɕ</a:t>
            </a:r>
            <a:r>
              <a:rPr lang="en-GB" sz="4300" b="1" dirty="0">
                <a:effectLst/>
                <a:latin typeface="+mj-lt"/>
              </a:rPr>
              <a:t>/ (&lt;</a:t>
            </a:r>
            <a:r>
              <a:rPr lang="en-GB" sz="4300" b="1" dirty="0" err="1">
                <a:effectLst/>
                <a:latin typeface="+mj-lt"/>
              </a:rPr>
              <a:t>ś</a:t>
            </a:r>
            <a:r>
              <a:rPr lang="en-GB" sz="4300" b="1" dirty="0">
                <a:effectLst/>
                <a:latin typeface="+mj-lt"/>
              </a:rPr>
              <a:t>/</a:t>
            </a:r>
            <a:r>
              <a:rPr lang="en-GB" sz="4300" b="1" dirty="0" err="1">
                <a:effectLst/>
                <a:latin typeface="+mj-lt"/>
              </a:rPr>
              <a:t>si</a:t>
            </a:r>
            <a:r>
              <a:rPr lang="en-GB" sz="4300" b="1" dirty="0">
                <a:effectLst/>
                <a:latin typeface="+mj-lt"/>
              </a:rPr>
              <a:t>&gt;) in learners, or is there one-to-one mapping?</a:t>
            </a:r>
            <a:endParaRPr lang="en-PL" sz="4300" b="1" dirty="0">
              <a:latin typeface="+mj-lt"/>
            </a:endParaRPr>
          </a:p>
        </p:txBody>
      </p:sp>
    </p:spTree>
    <p:extLst>
      <p:ext uri="{BB962C8B-B14F-4D97-AF65-F5344CB8AC3E}">
        <p14:creationId xmlns:p14="http://schemas.microsoft.com/office/powerpoint/2010/main" val="193862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A1E2B7-AAE3-E416-0930-C209EFEB8129}"/>
              </a:ext>
            </a:extLst>
          </p:cNvPr>
          <p:cNvPicPr>
            <a:picLocks noChangeAspect="1"/>
          </p:cNvPicPr>
          <p:nvPr/>
        </p:nvPicPr>
        <p:blipFill rotWithShape="1">
          <a:blip r:embed="rId2"/>
          <a:srcRect l="6739" t="30277" r="7039" b="63523"/>
          <a:stretch/>
        </p:blipFill>
        <p:spPr>
          <a:xfrm>
            <a:off x="1811480" y="1988374"/>
            <a:ext cx="5505132" cy="912039"/>
          </a:xfrm>
          <a:prstGeom prst="rect">
            <a:avLst/>
          </a:prstGeom>
        </p:spPr>
      </p:pic>
      <p:sp>
        <p:nvSpPr>
          <p:cNvPr id="2" name="Title 1">
            <a:extLst>
              <a:ext uri="{FF2B5EF4-FFF2-40B4-BE49-F238E27FC236}">
                <a16:creationId xmlns:a16="http://schemas.microsoft.com/office/drawing/2014/main" id="{DD9EB448-55F4-14F6-A762-0E60A6C0BCBF}"/>
              </a:ext>
            </a:extLst>
          </p:cNvPr>
          <p:cNvSpPr>
            <a:spLocks noGrp="1"/>
          </p:cNvSpPr>
          <p:nvPr>
            <p:ph type="title"/>
          </p:nvPr>
        </p:nvSpPr>
        <p:spPr>
          <a:xfrm>
            <a:off x="411479" y="412117"/>
            <a:ext cx="11503430" cy="1371600"/>
          </a:xfrm>
        </p:spPr>
        <p:txBody>
          <a:bodyPr>
            <a:noAutofit/>
          </a:bodyPr>
          <a:lstStyle/>
          <a:p>
            <a:r>
              <a:rPr lang="en-GB" sz="4200" b="1" dirty="0">
                <a:effectLst/>
              </a:rPr>
              <a:t>Q3. Is Norwegian /</a:t>
            </a:r>
            <a:r>
              <a:rPr lang="en-GB" sz="4400" b="1" dirty="0" err="1">
                <a:effectLst/>
              </a:rPr>
              <a:t>ç</a:t>
            </a:r>
            <a:r>
              <a:rPr lang="en-GB" sz="4200" b="1" dirty="0">
                <a:effectLst/>
              </a:rPr>
              <a:t>/ (&lt;</a:t>
            </a:r>
            <a:r>
              <a:rPr lang="en-GB" sz="4200" b="1" dirty="0" err="1">
                <a:effectLst/>
              </a:rPr>
              <a:t>kj</a:t>
            </a:r>
            <a:r>
              <a:rPr lang="en-GB" sz="4200" b="1" dirty="0">
                <a:effectLst/>
              </a:rPr>
              <a:t>&gt;) distinct from Polish /</a:t>
            </a:r>
            <a:r>
              <a:rPr lang="en-GB" sz="4200" b="1" dirty="0" err="1">
                <a:effectLst/>
              </a:rPr>
              <a:t>ɕ</a:t>
            </a:r>
            <a:r>
              <a:rPr lang="en-GB" sz="4200" b="1" dirty="0">
                <a:effectLst/>
              </a:rPr>
              <a:t>/ (&lt;</a:t>
            </a:r>
            <a:r>
              <a:rPr lang="en-GB" sz="4200" b="1" dirty="0" err="1">
                <a:effectLst/>
              </a:rPr>
              <a:t>ś</a:t>
            </a:r>
            <a:r>
              <a:rPr lang="en-GB" sz="4200" b="1" dirty="0">
                <a:effectLst/>
              </a:rPr>
              <a:t>/</a:t>
            </a:r>
            <a:r>
              <a:rPr lang="en-GB" sz="4200" b="1" dirty="0" err="1">
                <a:effectLst/>
              </a:rPr>
              <a:t>si</a:t>
            </a:r>
            <a:r>
              <a:rPr lang="en-GB" sz="4200" b="1" dirty="0">
                <a:effectLst/>
              </a:rPr>
              <a:t>&gt; in learners, or is there a one-to-one mapping?</a:t>
            </a:r>
          </a:p>
        </p:txBody>
      </p:sp>
      <p:sp>
        <p:nvSpPr>
          <p:cNvPr id="4" name="Slide Number Placeholder 3">
            <a:extLst>
              <a:ext uri="{FF2B5EF4-FFF2-40B4-BE49-F238E27FC236}">
                <a16:creationId xmlns:a16="http://schemas.microsoft.com/office/drawing/2014/main" id="{A3357D3C-7634-27A7-7B3E-D44D11AB3B6E}"/>
              </a:ext>
            </a:extLst>
          </p:cNvPr>
          <p:cNvSpPr>
            <a:spLocks noGrp="1"/>
          </p:cNvSpPr>
          <p:nvPr>
            <p:ph type="sldNum" sz="quarter" idx="12"/>
          </p:nvPr>
        </p:nvSpPr>
        <p:spPr>
          <a:xfrm>
            <a:off x="11214559" y="6286891"/>
            <a:ext cx="1463040" cy="274320"/>
          </a:xfrm>
        </p:spPr>
        <p:txBody>
          <a:bodyPr/>
          <a:lstStyle/>
          <a:p>
            <a:fld id="{D2820A5A-B2AC-F245-ABFF-8AC5B807532A}" type="slidenum">
              <a:rPr lang="en-PL" smtClean="0"/>
              <a:t>36</a:t>
            </a:fld>
            <a:endParaRPr lang="en-PL"/>
          </a:p>
        </p:txBody>
      </p:sp>
      <p:grpSp>
        <p:nvGrpSpPr>
          <p:cNvPr id="7" name="Group 6">
            <a:extLst>
              <a:ext uri="{FF2B5EF4-FFF2-40B4-BE49-F238E27FC236}">
                <a16:creationId xmlns:a16="http://schemas.microsoft.com/office/drawing/2014/main" id="{498B2087-F2D9-ACB1-FE1F-499B0D8A6452}"/>
              </a:ext>
            </a:extLst>
          </p:cNvPr>
          <p:cNvGrpSpPr/>
          <p:nvPr/>
        </p:nvGrpSpPr>
        <p:grpSpPr>
          <a:xfrm>
            <a:off x="1811479" y="2628974"/>
            <a:ext cx="5505132" cy="3932237"/>
            <a:chOff x="4112612" y="2332953"/>
            <a:chExt cx="5505132" cy="3932237"/>
          </a:xfrm>
        </p:grpSpPr>
        <p:pic>
          <p:nvPicPr>
            <p:cNvPr id="3" name="Picture 2">
              <a:extLst>
                <a:ext uri="{FF2B5EF4-FFF2-40B4-BE49-F238E27FC236}">
                  <a16:creationId xmlns:a16="http://schemas.microsoft.com/office/drawing/2014/main" id="{8C867E0D-9728-2870-1D96-54B7D2B1501F}"/>
                </a:ext>
              </a:extLst>
            </p:cNvPr>
            <p:cNvPicPr>
              <a:picLocks noChangeAspect="1"/>
            </p:cNvPicPr>
            <p:nvPr/>
          </p:nvPicPr>
          <p:blipFill>
            <a:blip r:embed="rId3"/>
            <a:stretch>
              <a:fillRect/>
            </a:stretch>
          </p:blipFill>
          <p:spPr>
            <a:xfrm>
              <a:off x="4112612" y="2332953"/>
              <a:ext cx="5505132" cy="3932237"/>
            </a:xfrm>
            <a:prstGeom prst="rect">
              <a:avLst/>
            </a:prstGeom>
          </p:spPr>
        </p:pic>
        <p:sp>
          <p:nvSpPr>
            <p:cNvPr id="5" name="Oval 4">
              <a:extLst>
                <a:ext uri="{FF2B5EF4-FFF2-40B4-BE49-F238E27FC236}">
                  <a16:creationId xmlns:a16="http://schemas.microsoft.com/office/drawing/2014/main" id="{F608AA0B-44B3-07EF-A453-9E9D8122FEE9}"/>
                </a:ext>
              </a:extLst>
            </p:cNvPr>
            <p:cNvSpPr/>
            <p:nvPr/>
          </p:nvSpPr>
          <p:spPr>
            <a:xfrm>
              <a:off x="4626987" y="3112885"/>
              <a:ext cx="503583" cy="2643812"/>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6" name="Oval 5">
              <a:extLst>
                <a:ext uri="{FF2B5EF4-FFF2-40B4-BE49-F238E27FC236}">
                  <a16:creationId xmlns:a16="http://schemas.microsoft.com/office/drawing/2014/main" id="{CDDB5608-3072-07C3-A5FB-5EA9C5ACB37A}"/>
                </a:ext>
              </a:extLst>
            </p:cNvPr>
            <p:cNvSpPr/>
            <p:nvPr/>
          </p:nvSpPr>
          <p:spPr>
            <a:xfrm>
              <a:off x="7122366" y="3112885"/>
              <a:ext cx="418466" cy="2643812"/>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grpSp>
      <p:sp>
        <p:nvSpPr>
          <p:cNvPr id="8" name="TextBox 7">
            <a:extLst>
              <a:ext uri="{FF2B5EF4-FFF2-40B4-BE49-F238E27FC236}">
                <a16:creationId xmlns:a16="http://schemas.microsoft.com/office/drawing/2014/main" id="{8646F0B3-BF7A-78A6-E470-BA48A2953F74}"/>
              </a:ext>
            </a:extLst>
          </p:cNvPr>
          <p:cNvSpPr txBox="1"/>
          <p:nvPr/>
        </p:nvSpPr>
        <p:spPr>
          <a:xfrm>
            <a:off x="1811479" y="2031037"/>
            <a:ext cx="5905504" cy="369332"/>
          </a:xfrm>
          <a:prstGeom prst="rect">
            <a:avLst/>
          </a:prstGeom>
          <a:noFill/>
        </p:spPr>
        <p:txBody>
          <a:bodyPr wrap="square" rtlCol="0">
            <a:spAutoFit/>
          </a:bodyPr>
          <a:lstStyle/>
          <a:p>
            <a:r>
              <a:rPr lang="en-PL" dirty="0"/>
              <a:t>Phoneme by CoG in L3 Norwegian learners</a:t>
            </a:r>
          </a:p>
        </p:txBody>
      </p:sp>
    </p:spTree>
    <p:extLst>
      <p:ext uri="{BB962C8B-B14F-4D97-AF65-F5344CB8AC3E}">
        <p14:creationId xmlns:p14="http://schemas.microsoft.com/office/powerpoint/2010/main" val="2421006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p:txBody>
          <a:bodyPr>
            <a:normAutofit fontScale="90000"/>
          </a:bodyPr>
          <a:lstStyle/>
          <a:p>
            <a:r>
              <a:rPr lang="en-PL" b="1" dirty="0"/>
              <a:t>Within group pairwise comparisons (L3:/</a:t>
            </a:r>
            <a:r>
              <a:rPr lang="en-GB" b="1" i="0" u="none" strike="noStrike" dirty="0" err="1">
                <a:solidFill>
                  <a:srgbClr val="000000"/>
                </a:solidFill>
                <a:effectLst/>
                <a:cs typeface="Times New Roman" panose="02020603050405020304" pitchFamily="18" charset="0"/>
              </a:rPr>
              <a:t>ç</a:t>
            </a:r>
            <a:r>
              <a:rPr lang="en-PL" b="1" dirty="0"/>
              <a:t>/ vs L1:/</a:t>
            </a:r>
            <a:r>
              <a:rPr lang="en-GB" b="1" i="0" u="none" strike="noStrike" dirty="0" err="1">
                <a:solidFill>
                  <a:srgbClr val="000000"/>
                </a:solidFill>
                <a:effectLst/>
                <a:cs typeface="Times New Roman" panose="02020603050405020304" pitchFamily="18" charset="0"/>
              </a:rPr>
              <a:t>ɕ</a:t>
            </a:r>
            <a:r>
              <a:rPr lang="en-PL" b="1" dirty="0"/>
              <a:t>/) in L1 Polish learners of Norwegian</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37</a:t>
            </a:fld>
            <a:endParaRPr lang="en-PL"/>
          </a:p>
        </p:txBody>
      </p:sp>
      <p:pic>
        <p:nvPicPr>
          <p:cNvPr id="5" name="Content Placeholder 4">
            <a:extLst>
              <a:ext uri="{FF2B5EF4-FFF2-40B4-BE49-F238E27FC236}">
                <a16:creationId xmlns:a16="http://schemas.microsoft.com/office/drawing/2014/main" id="{DD3A9711-82A9-6BC0-8F43-90CA91679A8C}"/>
              </a:ext>
            </a:extLst>
          </p:cNvPr>
          <p:cNvPicPr>
            <a:picLocks noGrp="1" noChangeAspect="1"/>
          </p:cNvPicPr>
          <p:nvPr>
            <p:ph idx="1"/>
          </p:nvPr>
        </p:nvPicPr>
        <p:blipFill>
          <a:blip r:embed="rId3"/>
          <a:stretch>
            <a:fillRect/>
          </a:stretch>
        </p:blipFill>
        <p:spPr>
          <a:xfrm>
            <a:off x="1639325" y="2375435"/>
            <a:ext cx="5505131" cy="3932237"/>
          </a:xfrm>
        </p:spPr>
      </p:pic>
      <p:sp>
        <p:nvSpPr>
          <p:cNvPr id="3" name="TextBox 2">
            <a:extLst>
              <a:ext uri="{FF2B5EF4-FFF2-40B4-BE49-F238E27FC236}">
                <a16:creationId xmlns:a16="http://schemas.microsoft.com/office/drawing/2014/main" id="{16AFD656-B44F-7176-2DD8-DC512E17D5BE}"/>
              </a:ext>
            </a:extLst>
          </p:cNvPr>
          <p:cNvSpPr txBox="1"/>
          <p:nvPr/>
        </p:nvSpPr>
        <p:spPr>
          <a:xfrm>
            <a:off x="8481717" y="2576794"/>
            <a:ext cx="2743196" cy="1938992"/>
          </a:xfrm>
          <a:prstGeom prst="rect">
            <a:avLst/>
          </a:prstGeom>
          <a:noFill/>
        </p:spPr>
        <p:txBody>
          <a:bodyPr wrap="square" rtlCol="0">
            <a:spAutoFit/>
          </a:bodyPr>
          <a:lstStyle/>
          <a:p>
            <a:pPr marL="342900" indent="-342900">
              <a:buFont typeface="Arial" panose="020B0604020202020204" pitchFamily="34" charset="0"/>
              <a:buChar char="•"/>
            </a:pPr>
            <a:r>
              <a:rPr lang="en-PL" sz="2400" b="1" dirty="0">
                <a:cs typeface="Times New Roman" panose="02020603050405020304" pitchFamily="18" charset="0"/>
              </a:rPr>
              <a:t>Slight differences in CoG for L3 </a:t>
            </a:r>
            <a:r>
              <a:rPr lang="en-GB" sz="2400" b="1" dirty="0">
                <a:cs typeface="Times New Roman" panose="02020603050405020304" pitchFamily="18" charset="0"/>
              </a:rPr>
              <a:t>[</a:t>
            </a:r>
            <a:r>
              <a:rPr lang="en-GB" sz="2400" b="1" dirty="0" err="1">
                <a:effectLst/>
              </a:rPr>
              <a:t>ç</a:t>
            </a:r>
            <a:r>
              <a:rPr lang="en-GB" sz="2400" b="1" dirty="0">
                <a:effectLst/>
              </a:rPr>
              <a:t>] &lt;</a:t>
            </a:r>
            <a:r>
              <a:rPr lang="en-GB" sz="2400" b="1" dirty="0" err="1">
                <a:effectLst/>
              </a:rPr>
              <a:t>kj</a:t>
            </a:r>
            <a:r>
              <a:rPr lang="en-GB" sz="2400" b="1" dirty="0">
                <a:effectLst/>
              </a:rPr>
              <a:t>&gt; and L1 </a:t>
            </a:r>
            <a:r>
              <a:rPr lang="en-GB" sz="2400" b="1" dirty="0"/>
              <a:t>[</a:t>
            </a:r>
            <a:r>
              <a:rPr lang="en-GB" sz="2400" b="1" dirty="0" err="1">
                <a:effectLst/>
              </a:rPr>
              <a:t>ɕ</a:t>
            </a:r>
            <a:r>
              <a:rPr lang="en-GB" sz="2400" b="1" dirty="0">
                <a:effectLst/>
              </a:rPr>
              <a:t>] &lt;</a:t>
            </a:r>
            <a:r>
              <a:rPr lang="en-GB" sz="2400" b="1" dirty="0" err="1">
                <a:effectLst/>
              </a:rPr>
              <a:t>si</a:t>
            </a:r>
            <a:r>
              <a:rPr lang="en-GB" sz="2400" b="1" dirty="0">
                <a:effectLst/>
              </a:rPr>
              <a:t>&gt; </a:t>
            </a:r>
            <a:endParaRPr lang="en-PL" sz="2400" b="1" dirty="0">
              <a:cs typeface="Times New Roman" panose="02020603050405020304" pitchFamily="18" charset="0"/>
            </a:endParaRPr>
          </a:p>
        </p:txBody>
      </p:sp>
    </p:spTree>
    <p:extLst>
      <p:ext uri="{BB962C8B-B14F-4D97-AF65-F5344CB8AC3E}">
        <p14:creationId xmlns:p14="http://schemas.microsoft.com/office/powerpoint/2010/main" val="2300448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B448-55F4-14F6-A762-0E60A6C0BCBF}"/>
              </a:ext>
            </a:extLst>
          </p:cNvPr>
          <p:cNvSpPr>
            <a:spLocks noGrp="1"/>
          </p:cNvSpPr>
          <p:nvPr>
            <p:ph type="title"/>
          </p:nvPr>
        </p:nvSpPr>
        <p:spPr>
          <a:xfrm>
            <a:off x="445615" y="558810"/>
            <a:ext cx="10058400" cy="1371600"/>
          </a:xfrm>
        </p:spPr>
        <p:txBody>
          <a:bodyPr>
            <a:normAutofit fontScale="90000"/>
          </a:bodyPr>
          <a:lstStyle/>
          <a:p>
            <a:r>
              <a:rPr lang="en-GB" sz="4800" b="1" dirty="0">
                <a:effectLst/>
              </a:rPr>
              <a:t>Effect of phoneme and proficiency on CoG in L1 Polish learner group</a:t>
            </a:r>
            <a:endParaRPr lang="en-GB" sz="4800" b="1" i="1" dirty="0">
              <a:effectLst/>
            </a:endParaRPr>
          </a:p>
        </p:txBody>
      </p:sp>
      <p:sp>
        <p:nvSpPr>
          <p:cNvPr id="4" name="Slide Number Placeholder 3">
            <a:extLst>
              <a:ext uri="{FF2B5EF4-FFF2-40B4-BE49-F238E27FC236}">
                <a16:creationId xmlns:a16="http://schemas.microsoft.com/office/drawing/2014/main" id="{A3357D3C-7634-27A7-7B3E-D44D11AB3B6E}"/>
              </a:ext>
            </a:extLst>
          </p:cNvPr>
          <p:cNvSpPr>
            <a:spLocks noGrp="1"/>
          </p:cNvSpPr>
          <p:nvPr>
            <p:ph type="sldNum" sz="quarter" idx="12"/>
          </p:nvPr>
        </p:nvSpPr>
        <p:spPr/>
        <p:txBody>
          <a:bodyPr/>
          <a:lstStyle/>
          <a:p>
            <a:fld id="{D2820A5A-B2AC-F245-ABFF-8AC5B807532A}" type="slidenum">
              <a:rPr lang="en-PL" smtClean="0"/>
              <a:t>38</a:t>
            </a:fld>
            <a:endParaRPr lang="en-PL"/>
          </a:p>
        </p:txBody>
      </p:sp>
      <p:grpSp>
        <p:nvGrpSpPr>
          <p:cNvPr id="26" name="Group 25">
            <a:extLst>
              <a:ext uri="{FF2B5EF4-FFF2-40B4-BE49-F238E27FC236}">
                <a16:creationId xmlns:a16="http://schemas.microsoft.com/office/drawing/2014/main" id="{E234B6D6-1A73-2D29-0F74-6759BF3723C2}"/>
              </a:ext>
            </a:extLst>
          </p:cNvPr>
          <p:cNvGrpSpPr/>
          <p:nvPr/>
        </p:nvGrpSpPr>
        <p:grpSpPr>
          <a:xfrm>
            <a:off x="581025" y="2614035"/>
            <a:ext cx="7485381" cy="3010011"/>
            <a:chOff x="2353309" y="2842337"/>
            <a:chExt cx="7485381" cy="3010011"/>
          </a:xfrm>
        </p:grpSpPr>
        <p:grpSp>
          <p:nvGrpSpPr>
            <p:cNvPr id="17" name="Group 16">
              <a:extLst>
                <a:ext uri="{FF2B5EF4-FFF2-40B4-BE49-F238E27FC236}">
                  <a16:creationId xmlns:a16="http://schemas.microsoft.com/office/drawing/2014/main" id="{C8C61027-8272-7C48-9693-AE1795EB18ED}"/>
                </a:ext>
              </a:extLst>
            </p:cNvPr>
            <p:cNvGrpSpPr/>
            <p:nvPr/>
          </p:nvGrpSpPr>
          <p:grpSpPr>
            <a:xfrm>
              <a:off x="2353309" y="2866367"/>
              <a:ext cx="7485381" cy="2985981"/>
              <a:chOff x="1054134" y="2743994"/>
              <a:chExt cx="7485381" cy="2985981"/>
            </a:xfrm>
          </p:grpSpPr>
          <p:pic>
            <p:nvPicPr>
              <p:cNvPr id="8" name="Picture 7">
                <a:extLst>
                  <a:ext uri="{FF2B5EF4-FFF2-40B4-BE49-F238E27FC236}">
                    <a16:creationId xmlns:a16="http://schemas.microsoft.com/office/drawing/2014/main" id="{B69E5973-6E9C-4D03-D9F4-3B5984120DD1}"/>
                  </a:ext>
                </a:extLst>
              </p:cNvPr>
              <p:cNvPicPr>
                <a:picLocks noChangeAspect="1"/>
              </p:cNvPicPr>
              <p:nvPr/>
            </p:nvPicPr>
            <p:blipFill rotWithShape="1">
              <a:blip r:embed="rId3"/>
              <a:srcRect l="6739" t="30277" r="7039" b="63523"/>
              <a:stretch/>
            </p:blipFill>
            <p:spPr>
              <a:xfrm>
                <a:off x="1054134" y="4817672"/>
                <a:ext cx="7485381" cy="912039"/>
              </a:xfrm>
              <a:prstGeom prst="rect">
                <a:avLst/>
              </a:prstGeom>
            </p:spPr>
          </p:pic>
          <p:pic>
            <p:nvPicPr>
              <p:cNvPr id="10" name="Picture 9">
                <a:extLst>
                  <a:ext uri="{FF2B5EF4-FFF2-40B4-BE49-F238E27FC236}">
                    <a16:creationId xmlns:a16="http://schemas.microsoft.com/office/drawing/2014/main" id="{CCD7887A-01CB-8084-B9A2-028FD2BEA2A5}"/>
                  </a:ext>
                </a:extLst>
              </p:cNvPr>
              <p:cNvPicPr>
                <a:picLocks noChangeAspect="1"/>
              </p:cNvPicPr>
              <p:nvPr/>
            </p:nvPicPr>
            <p:blipFill rotWithShape="1">
              <a:blip r:embed="rId3"/>
              <a:srcRect t="30277" r="88234" b="3956"/>
              <a:stretch/>
            </p:blipFill>
            <p:spPr>
              <a:xfrm>
                <a:off x="1054134" y="2743994"/>
                <a:ext cx="1168366" cy="2985981"/>
              </a:xfrm>
              <a:prstGeom prst="rect">
                <a:avLst/>
              </a:prstGeom>
            </p:spPr>
          </p:pic>
          <p:pic>
            <p:nvPicPr>
              <p:cNvPr id="12" name="Picture 11">
                <a:extLst>
                  <a:ext uri="{FF2B5EF4-FFF2-40B4-BE49-F238E27FC236}">
                    <a16:creationId xmlns:a16="http://schemas.microsoft.com/office/drawing/2014/main" id="{8345D7C3-52DF-ECC9-D326-BC67B0B49114}"/>
                  </a:ext>
                </a:extLst>
              </p:cNvPr>
              <p:cNvPicPr>
                <a:picLocks noChangeAspect="1"/>
              </p:cNvPicPr>
              <p:nvPr/>
            </p:nvPicPr>
            <p:blipFill rotWithShape="1">
              <a:blip r:embed="rId4"/>
              <a:srcRect l="28790" t="12454" r="13661" b="14336"/>
              <a:stretch/>
            </p:blipFill>
            <p:spPr>
              <a:xfrm>
                <a:off x="3952197" y="2959630"/>
                <a:ext cx="3106490" cy="2770081"/>
              </a:xfrm>
              <a:prstGeom prst="rect">
                <a:avLst/>
              </a:prstGeom>
            </p:spPr>
          </p:pic>
          <p:pic>
            <p:nvPicPr>
              <p:cNvPr id="14" name="Picture 13">
                <a:extLst>
                  <a:ext uri="{FF2B5EF4-FFF2-40B4-BE49-F238E27FC236}">
                    <a16:creationId xmlns:a16="http://schemas.microsoft.com/office/drawing/2014/main" id="{1A9052C5-E306-A8A4-7103-2190EC8805D8}"/>
                  </a:ext>
                </a:extLst>
              </p:cNvPr>
              <p:cNvPicPr>
                <a:picLocks noChangeAspect="1"/>
              </p:cNvPicPr>
              <p:nvPr/>
            </p:nvPicPr>
            <p:blipFill rotWithShape="1">
              <a:blip r:embed="rId3"/>
              <a:srcRect l="30596" t="30277" r="4893" b="10464"/>
              <a:stretch/>
            </p:blipFill>
            <p:spPr>
              <a:xfrm>
                <a:off x="2133202" y="2743996"/>
                <a:ext cx="6406313" cy="2690502"/>
              </a:xfrm>
              <a:prstGeom prst="rect">
                <a:avLst/>
              </a:prstGeom>
            </p:spPr>
          </p:pic>
        </p:grpSp>
        <p:sp>
          <p:nvSpPr>
            <p:cNvPr id="19" name="TextBox 18">
              <a:extLst>
                <a:ext uri="{FF2B5EF4-FFF2-40B4-BE49-F238E27FC236}">
                  <a16:creationId xmlns:a16="http://schemas.microsoft.com/office/drawing/2014/main" id="{D37F4FA6-8505-2429-48EC-E160898F2D41}"/>
                </a:ext>
              </a:extLst>
            </p:cNvPr>
            <p:cNvSpPr txBox="1"/>
            <p:nvPr/>
          </p:nvSpPr>
          <p:spPr>
            <a:xfrm>
              <a:off x="2489200" y="2842337"/>
              <a:ext cx="7204657" cy="376268"/>
            </a:xfrm>
            <a:prstGeom prst="rect">
              <a:avLst/>
            </a:prstGeom>
            <a:noFill/>
          </p:spPr>
          <p:txBody>
            <a:bodyPr wrap="square">
              <a:spAutoFit/>
            </a:bodyPr>
            <a:lstStyle/>
            <a:p>
              <a:r>
                <a:rPr lang="en-PL" dirty="0"/>
                <a:t>Effect of Norwegian proficiency on phonemes in learner group</a:t>
              </a:r>
            </a:p>
          </p:txBody>
        </p:sp>
        <p:sp>
          <p:nvSpPr>
            <p:cNvPr id="20" name="Oval 19">
              <a:extLst>
                <a:ext uri="{FF2B5EF4-FFF2-40B4-BE49-F238E27FC236}">
                  <a16:creationId xmlns:a16="http://schemas.microsoft.com/office/drawing/2014/main" id="{E69C5459-6C59-1F18-265C-2F75990B94D9}"/>
                </a:ext>
              </a:extLst>
            </p:cNvPr>
            <p:cNvSpPr/>
            <p:nvPr/>
          </p:nvSpPr>
          <p:spPr>
            <a:xfrm>
              <a:off x="3449935" y="4508332"/>
              <a:ext cx="227908" cy="237595"/>
            </a:xfrm>
            <a:prstGeom prst="ellipse">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1" name="Oval 20">
              <a:extLst>
                <a:ext uri="{FF2B5EF4-FFF2-40B4-BE49-F238E27FC236}">
                  <a16:creationId xmlns:a16="http://schemas.microsoft.com/office/drawing/2014/main" id="{F8E8297E-44A8-CC12-C0A3-F403371216FC}"/>
                </a:ext>
              </a:extLst>
            </p:cNvPr>
            <p:cNvSpPr/>
            <p:nvPr/>
          </p:nvSpPr>
          <p:spPr>
            <a:xfrm>
              <a:off x="4611806" y="4634825"/>
              <a:ext cx="195783" cy="197564"/>
            </a:xfrm>
            <a:prstGeom prst="ellipse">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2" name="Oval 21">
              <a:extLst>
                <a:ext uri="{FF2B5EF4-FFF2-40B4-BE49-F238E27FC236}">
                  <a16:creationId xmlns:a16="http://schemas.microsoft.com/office/drawing/2014/main" id="{ABEBD52E-705D-70BC-C039-868C418B5389}"/>
                </a:ext>
              </a:extLst>
            </p:cNvPr>
            <p:cNvSpPr/>
            <p:nvPr/>
          </p:nvSpPr>
          <p:spPr>
            <a:xfrm>
              <a:off x="5411998" y="4428136"/>
              <a:ext cx="218028" cy="235263"/>
            </a:xfrm>
            <a:prstGeom prst="ellipse">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4" name="Oval 23">
              <a:extLst>
                <a:ext uri="{FF2B5EF4-FFF2-40B4-BE49-F238E27FC236}">
                  <a16:creationId xmlns:a16="http://schemas.microsoft.com/office/drawing/2014/main" id="{DA953916-A5A6-E544-64E7-8914D28BBACE}"/>
                </a:ext>
              </a:extLst>
            </p:cNvPr>
            <p:cNvSpPr/>
            <p:nvPr/>
          </p:nvSpPr>
          <p:spPr>
            <a:xfrm>
              <a:off x="7361837" y="4346190"/>
              <a:ext cx="218028" cy="235240"/>
            </a:xfrm>
            <a:prstGeom prst="ellipse">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5" name="Oval 24">
              <a:extLst>
                <a:ext uri="{FF2B5EF4-FFF2-40B4-BE49-F238E27FC236}">
                  <a16:creationId xmlns:a16="http://schemas.microsoft.com/office/drawing/2014/main" id="{8F443BA5-7804-60B4-CC6E-CB54C13FB2C3}"/>
                </a:ext>
              </a:extLst>
            </p:cNvPr>
            <p:cNvSpPr/>
            <p:nvPr/>
          </p:nvSpPr>
          <p:spPr>
            <a:xfrm>
              <a:off x="8526975" y="4403420"/>
              <a:ext cx="204598" cy="206689"/>
            </a:xfrm>
            <a:prstGeom prst="ellipse">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grpSp>
      <p:sp>
        <p:nvSpPr>
          <p:cNvPr id="27" name="TextBox 26">
            <a:extLst>
              <a:ext uri="{FF2B5EF4-FFF2-40B4-BE49-F238E27FC236}">
                <a16:creationId xmlns:a16="http://schemas.microsoft.com/office/drawing/2014/main" id="{0D8CB473-8EA2-46EA-3B98-01AB45F2ECFF}"/>
              </a:ext>
            </a:extLst>
          </p:cNvPr>
          <p:cNvSpPr txBox="1"/>
          <p:nvPr/>
        </p:nvSpPr>
        <p:spPr>
          <a:xfrm>
            <a:off x="8481717" y="2576794"/>
            <a:ext cx="2743196" cy="3046988"/>
          </a:xfrm>
          <a:prstGeom prst="rect">
            <a:avLst/>
          </a:prstGeom>
          <a:noFill/>
        </p:spPr>
        <p:txBody>
          <a:bodyPr wrap="square" rtlCol="0">
            <a:spAutoFit/>
          </a:bodyPr>
          <a:lstStyle/>
          <a:p>
            <a:r>
              <a:rPr lang="en-PL" sz="2400" b="1" dirty="0">
                <a:cs typeface="Times New Roman" panose="02020603050405020304" pitchFamily="18" charset="0"/>
              </a:rPr>
              <a:t>A. Possibly?* There does seem to be a correlation between proficiency and in CoG for </a:t>
            </a:r>
            <a:r>
              <a:rPr lang="en-GB" sz="2400" b="1" dirty="0">
                <a:cs typeface="Times New Roman" panose="02020603050405020304" pitchFamily="18" charset="0"/>
              </a:rPr>
              <a:t>/</a:t>
            </a:r>
            <a:r>
              <a:rPr lang="en-GB" sz="2400" b="1" dirty="0" err="1">
                <a:effectLst/>
              </a:rPr>
              <a:t>ç</a:t>
            </a:r>
            <a:r>
              <a:rPr lang="en-GB" sz="2400" b="1" dirty="0">
                <a:effectLst/>
              </a:rPr>
              <a:t>/ and /</a:t>
            </a:r>
            <a:r>
              <a:rPr lang="en-GB" sz="2400" b="1" dirty="0" err="1">
                <a:effectLst/>
              </a:rPr>
              <a:t>ɕ</a:t>
            </a:r>
            <a:r>
              <a:rPr lang="en-GB" sz="2400" b="1" dirty="0">
                <a:effectLst/>
              </a:rPr>
              <a:t>/. </a:t>
            </a:r>
            <a:endParaRPr lang="en-PL" sz="2400" b="1" dirty="0">
              <a:cs typeface="Times New Roman" panose="02020603050405020304" pitchFamily="18" charset="0"/>
            </a:endParaRPr>
          </a:p>
        </p:txBody>
      </p:sp>
      <p:cxnSp>
        <p:nvCxnSpPr>
          <p:cNvPr id="32" name="Straight Connector 31">
            <a:extLst>
              <a:ext uri="{FF2B5EF4-FFF2-40B4-BE49-F238E27FC236}">
                <a16:creationId xmlns:a16="http://schemas.microsoft.com/office/drawing/2014/main" id="{6B75ACCF-7375-CBEE-8035-E89EE1F7D1B0}"/>
              </a:ext>
            </a:extLst>
          </p:cNvPr>
          <p:cNvCxnSpPr>
            <a:cxnSpLocks/>
          </p:cNvCxnSpPr>
          <p:nvPr/>
        </p:nvCxnSpPr>
        <p:spPr>
          <a:xfrm>
            <a:off x="1660093" y="4401580"/>
            <a:ext cx="1957967"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C8E2DC-CC06-DDCE-AB0D-E68DEF5A32E3}"/>
              </a:ext>
            </a:extLst>
          </p:cNvPr>
          <p:cNvCxnSpPr>
            <a:cxnSpLocks/>
          </p:cNvCxnSpPr>
          <p:nvPr/>
        </p:nvCxnSpPr>
        <p:spPr>
          <a:xfrm>
            <a:off x="1665036" y="4510989"/>
            <a:ext cx="1955952"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3C6EFC66-C677-580C-88B3-2D36D2C12764}"/>
              </a:ext>
            </a:extLst>
          </p:cNvPr>
          <p:cNvCxnSpPr>
            <a:cxnSpLocks/>
          </p:cNvCxnSpPr>
          <p:nvPr/>
        </p:nvCxnSpPr>
        <p:spPr>
          <a:xfrm>
            <a:off x="3616045" y="4320948"/>
            <a:ext cx="1955952"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1F017F6-A805-18EA-83EC-1412E5B77258}"/>
              </a:ext>
            </a:extLst>
          </p:cNvPr>
          <p:cNvCxnSpPr>
            <a:cxnSpLocks/>
          </p:cNvCxnSpPr>
          <p:nvPr/>
        </p:nvCxnSpPr>
        <p:spPr>
          <a:xfrm>
            <a:off x="3636349" y="4401580"/>
            <a:ext cx="1955952"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1BEA0C6-D44A-FFB3-4275-7C70DF25DED0}"/>
              </a:ext>
            </a:extLst>
          </p:cNvPr>
          <p:cNvCxnSpPr>
            <a:cxnSpLocks/>
          </p:cNvCxnSpPr>
          <p:nvPr/>
        </p:nvCxnSpPr>
        <p:spPr>
          <a:xfrm>
            <a:off x="5577472" y="4234588"/>
            <a:ext cx="1955952" cy="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B61E159C-E84F-8541-84B2-9E0E379A9E1E}"/>
              </a:ext>
            </a:extLst>
          </p:cNvPr>
          <p:cNvCxnSpPr>
            <a:cxnSpLocks/>
          </p:cNvCxnSpPr>
          <p:nvPr/>
        </p:nvCxnSpPr>
        <p:spPr>
          <a:xfrm>
            <a:off x="5592301" y="4278918"/>
            <a:ext cx="1955952" cy="0"/>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80FEF242-9468-64DF-2361-68B889F5A281}"/>
              </a:ext>
            </a:extLst>
          </p:cNvPr>
          <p:cNvSpPr/>
          <p:nvPr/>
        </p:nvSpPr>
        <p:spPr>
          <a:xfrm>
            <a:off x="4786194" y="4297767"/>
            <a:ext cx="195783" cy="197564"/>
          </a:xfrm>
          <a:prstGeom prst="ellipse">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Tree>
    <p:extLst>
      <p:ext uri="{BB962C8B-B14F-4D97-AF65-F5344CB8AC3E}">
        <p14:creationId xmlns:p14="http://schemas.microsoft.com/office/powerpoint/2010/main" val="1269403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1CC6836-FF72-FBA3-3C73-9B4E1EC0983A}"/>
              </a:ext>
            </a:extLst>
          </p:cNvPr>
          <p:cNvSpPr/>
          <p:nvPr/>
        </p:nvSpPr>
        <p:spPr>
          <a:xfrm>
            <a:off x="445615" y="2362936"/>
            <a:ext cx="11005167" cy="36637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DD9EB448-55F4-14F6-A762-0E60A6C0BCBF}"/>
              </a:ext>
            </a:extLst>
          </p:cNvPr>
          <p:cNvSpPr>
            <a:spLocks noGrp="1"/>
          </p:cNvSpPr>
          <p:nvPr>
            <p:ph type="title"/>
          </p:nvPr>
        </p:nvSpPr>
        <p:spPr>
          <a:xfrm>
            <a:off x="445614" y="558810"/>
            <a:ext cx="11233767" cy="1371600"/>
          </a:xfrm>
        </p:spPr>
        <p:txBody>
          <a:bodyPr>
            <a:normAutofit fontScale="90000"/>
          </a:bodyPr>
          <a:lstStyle/>
          <a:p>
            <a:r>
              <a:rPr lang="en-GB" sz="4800" b="1" dirty="0">
                <a:effectLst/>
              </a:rPr>
              <a:t>Q3. CoG of /</a:t>
            </a:r>
            <a:r>
              <a:rPr lang="en-GB" sz="4800" b="1" dirty="0" err="1">
                <a:effectLst/>
              </a:rPr>
              <a:t>ç</a:t>
            </a:r>
            <a:r>
              <a:rPr lang="en-GB" sz="4800" b="1" dirty="0">
                <a:effectLst/>
              </a:rPr>
              <a:t>/ (&lt;</a:t>
            </a:r>
            <a:r>
              <a:rPr lang="en-GB" sz="4800" b="1" dirty="0" err="1">
                <a:effectLst/>
              </a:rPr>
              <a:t>kj</a:t>
            </a:r>
            <a:r>
              <a:rPr lang="en-GB" sz="4800" b="1" dirty="0">
                <a:effectLst/>
              </a:rPr>
              <a:t>&gt;)  and /</a:t>
            </a:r>
            <a:r>
              <a:rPr lang="en-GB" sz="4800" b="1" dirty="0" err="1">
                <a:effectLst/>
              </a:rPr>
              <a:t>ɕ</a:t>
            </a:r>
            <a:r>
              <a:rPr lang="en-GB" sz="4800" b="1" dirty="0">
                <a:effectLst/>
              </a:rPr>
              <a:t>/ (&lt;</a:t>
            </a:r>
            <a:r>
              <a:rPr lang="en-GB" sz="4800" b="1" dirty="0" err="1">
                <a:effectLst/>
              </a:rPr>
              <a:t>ś</a:t>
            </a:r>
            <a:r>
              <a:rPr lang="en-GB" sz="4800" b="1" dirty="0">
                <a:effectLst/>
              </a:rPr>
              <a:t>/</a:t>
            </a:r>
            <a:r>
              <a:rPr lang="en-GB" sz="4800" b="1" dirty="0" err="1">
                <a:effectLst/>
              </a:rPr>
              <a:t>si</a:t>
            </a:r>
            <a:r>
              <a:rPr lang="en-GB" sz="4800" b="1" dirty="0">
                <a:effectLst/>
              </a:rPr>
              <a:t>&gt; by Norwegian proficiency</a:t>
            </a:r>
          </a:p>
        </p:txBody>
      </p:sp>
      <p:sp>
        <p:nvSpPr>
          <p:cNvPr id="4" name="Slide Number Placeholder 3">
            <a:extLst>
              <a:ext uri="{FF2B5EF4-FFF2-40B4-BE49-F238E27FC236}">
                <a16:creationId xmlns:a16="http://schemas.microsoft.com/office/drawing/2014/main" id="{A3357D3C-7634-27A7-7B3E-D44D11AB3B6E}"/>
              </a:ext>
            </a:extLst>
          </p:cNvPr>
          <p:cNvSpPr>
            <a:spLocks noGrp="1"/>
          </p:cNvSpPr>
          <p:nvPr>
            <p:ph type="sldNum" sz="quarter" idx="12"/>
          </p:nvPr>
        </p:nvSpPr>
        <p:spPr>
          <a:xfrm>
            <a:off x="10469880" y="6681748"/>
            <a:ext cx="1463040" cy="274320"/>
          </a:xfrm>
        </p:spPr>
        <p:txBody>
          <a:bodyPr/>
          <a:lstStyle/>
          <a:p>
            <a:fld id="{D2820A5A-B2AC-F245-ABFF-8AC5B807532A}" type="slidenum">
              <a:rPr lang="en-PL" smtClean="0"/>
              <a:t>39</a:t>
            </a:fld>
            <a:endParaRPr lang="en-PL"/>
          </a:p>
        </p:txBody>
      </p:sp>
      <p:grpSp>
        <p:nvGrpSpPr>
          <p:cNvPr id="23" name="Group 22">
            <a:extLst>
              <a:ext uri="{FF2B5EF4-FFF2-40B4-BE49-F238E27FC236}">
                <a16:creationId xmlns:a16="http://schemas.microsoft.com/office/drawing/2014/main" id="{B1884740-3BE0-E2D7-5876-2CF309492A32}"/>
              </a:ext>
            </a:extLst>
          </p:cNvPr>
          <p:cNvGrpSpPr/>
          <p:nvPr/>
        </p:nvGrpSpPr>
        <p:grpSpPr>
          <a:xfrm>
            <a:off x="581025" y="2440407"/>
            <a:ext cx="7485381" cy="3557715"/>
            <a:chOff x="581025" y="2440407"/>
            <a:chExt cx="7485381" cy="3557715"/>
          </a:xfrm>
        </p:grpSpPr>
        <p:grpSp>
          <p:nvGrpSpPr>
            <p:cNvPr id="17" name="Group 16">
              <a:extLst>
                <a:ext uri="{FF2B5EF4-FFF2-40B4-BE49-F238E27FC236}">
                  <a16:creationId xmlns:a16="http://schemas.microsoft.com/office/drawing/2014/main" id="{C8C61027-8272-7C48-9693-AE1795EB18ED}"/>
                </a:ext>
              </a:extLst>
            </p:cNvPr>
            <p:cNvGrpSpPr/>
            <p:nvPr/>
          </p:nvGrpSpPr>
          <p:grpSpPr>
            <a:xfrm>
              <a:off x="581025" y="3012141"/>
              <a:ext cx="7485381" cy="2985981"/>
              <a:chOff x="1054134" y="2743994"/>
              <a:chExt cx="7485381" cy="2985981"/>
            </a:xfrm>
          </p:grpSpPr>
          <p:pic>
            <p:nvPicPr>
              <p:cNvPr id="8" name="Picture 7">
                <a:extLst>
                  <a:ext uri="{FF2B5EF4-FFF2-40B4-BE49-F238E27FC236}">
                    <a16:creationId xmlns:a16="http://schemas.microsoft.com/office/drawing/2014/main" id="{B69E5973-6E9C-4D03-D9F4-3B5984120DD1}"/>
                  </a:ext>
                </a:extLst>
              </p:cNvPr>
              <p:cNvPicPr>
                <a:picLocks noChangeAspect="1"/>
              </p:cNvPicPr>
              <p:nvPr/>
            </p:nvPicPr>
            <p:blipFill rotWithShape="1">
              <a:blip r:embed="rId3"/>
              <a:srcRect l="6739" t="30277" r="7039" b="63523"/>
              <a:stretch/>
            </p:blipFill>
            <p:spPr>
              <a:xfrm>
                <a:off x="1054134" y="4817672"/>
                <a:ext cx="7485381" cy="912039"/>
              </a:xfrm>
              <a:prstGeom prst="rect">
                <a:avLst/>
              </a:prstGeom>
            </p:spPr>
          </p:pic>
          <p:pic>
            <p:nvPicPr>
              <p:cNvPr id="10" name="Picture 9">
                <a:extLst>
                  <a:ext uri="{FF2B5EF4-FFF2-40B4-BE49-F238E27FC236}">
                    <a16:creationId xmlns:a16="http://schemas.microsoft.com/office/drawing/2014/main" id="{CCD7887A-01CB-8084-B9A2-028FD2BEA2A5}"/>
                  </a:ext>
                </a:extLst>
              </p:cNvPr>
              <p:cNvPicPr>
                <a:picLocks noChangeAspect="1"/>
              </p:cNvPicPr>
              <p:nvPr/>
            </p:nvPicPr>
            <p:blipFill rotWithShape="1">
              <a:blip r:embed="rId3"/>
              <a:srcRect t="30277" r="88234" b="3956"/>
              <a:stretch/>
            </p:blipFill>
            <p:spPr>
              <a:xfrm>
                <a:off x="1054134" y="2743994"/>
                <a:ext cx="1168366" cy="2985981"/>
              </a:xfrm>
              <a:prstGeom prst="rect">
                <a:avLst/>
              </a:prstGeom>
            </p:spPr>
          </p:pic>
          <p:pic>
            <p:nvPicPr>
              <p:cNvPr id="12" name="Picture 11">
                <a:extLst>
                  <a:ext uri="{FF2B5EF4-FFF2-40B4-BE49-F238E27FC236}">
                    <a16:creationId xmlns:a16="http://schemas.microsoft.com/office/drawing/2014/main" id="{8345D7C3-52DF-ECC9-D326-BC67B0B49114}"/>
                  </a:ext>
                </a:extLst>
              </p:cNvPr>
              <p:cNvPicPr>
                <a:picLocks noChangeAspect="1"/>
              </p:cNvPicPr>
              <p:nvPr/>
            </p:nvPicPr>
            <p:blipFill rotWithShape="1">
              <a:blip r:embed="rId4"/>
              <a:srcRect l="28790" t="12454" r="13661" b="14336"/>
              <a:stretch/>
            </p:blipFill>
            <p:spPr>
              <a:xfrm>
                <a:off x="3952197" y="2959630"/>
                <a:ext cx="3106490" cy="2770081"/>
              </a:xfrm>
              <a:prstGeom prst="rect">
                <a:avLst/>
              </a:prstGeom>
            </p:spPr>
          </p:pic>
          <p:pic>
            <p:nvPicPr>
              <p:cNvPr id="14" name="Picture 13">
                <a:extLst>
                  <a:ext uri="{FF2B5EF4-FFF2-40B4-BE49-F238E27FC236}">
                    <a16:creationId xmlns:a16="http://schemas.microsoft.com/office/drawing/2014/main" id="{1A9052C5-E306-A8A4-7103-2190EC8805D8}"/>
                  </a:ext>
                </a:extLst>
              </p:cNvPr>
              <p:cNvPicPr>
                <a:picLocks noChangeAspect="1"/>
              </p:cNvPicPr>
              <p:nvPr/>
            </p:nvPicPr>
            <p:blipFill rotWithShape="1">
              <a:blip r:embed="rId3"/>
              <a:srcRect l="30596" t="30277" r="4893" b="10464"/>
              <a:stretch/>
            </p:blipFill>
            <p:spPr>
              <a:xfrm>
                <a:off x="2133202" y="2743996"/>
                <a:ext cx="6406313" cy="2690502"/>
              </a:xfrm>
              <a:prstGeom prst="rect">
                <a:avLst/>
              </a:prstGeom>
            </p:spPr>
          </p:pic>
        </p:grpSp>
        <p:sp>
          <p:nvSpPr>
            <p:cNvPr id="19" name="TextBox 18">
              <a:extLst>
                <a:ext uri="{FF2B5EF4-FFF2-40B4-BE49-F238E27FC236}">
                  <a16:creationId xmlns:a16="http://schemas.microsoft.com/office/drawing/2014/main" id="{D37F4FA6-8505-2429-48EC-E160898F2D41}"/>
                </a:ext>
              </a:extLst>
            </p:cNvPr>
            <p:cNvSpPr txBox="1"/>
            <p:nvPr/>
          </p:nvSpPr>
          <p:spPr>
            <a:xfrm>
              <a:off x="1644627" y="2440407"/>
              <a:ext cx="3141567" cy="369332"/>
            </a:xfrm>
            <a:prstGeom prst="rect">
              <a:avLst/>
            </a:prstGeom>
            <a:noFill/>
          </p:spPr>
          <p:txBody>
            <a:bodyPr wrap="square">
              <a:spAutoFit/>
            </a:bodyPr>
            <a:lstStyle/>
            <a:p>
              <a:r>
                <a:rPr lang="en-PL" dirty="0"/>
                <a:t>L1 Polish learner group</a:t>
              </a:r>
            </a:p>
          </p:txBody>
        </p:sp>
        <p:sp>
          <p:nvSpPr>
            <p:cNvPr id="20" name="Oval 19">
              <a:extLst>
                <a:ext uri="{FF2B5EF4-FFF2-40B4-BE49-F238E27FC236}">
                  <a16:creationId xmlns:a16="http://schemas.microsoft.com/office/drawing/2014/main" id="{E69C5459-6C59-1F18-265C-2F75990B94D9}"/>
                </a:ext>
              </a:extLst>
            </p:cNvPr>
            <p:cNvSpPr/>
            <p:nvPr/>
          </p:nvSpPr>
          <p:spPr>
            <a:xfrm>
              <a:off x="1677651" y="4654106"/>
              <a:ext cx="227908" cy="237595"/>
            </a:xfrm>
            <a:prstGeom prst="ellipse">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1" name="Oval 20">
              <a:extLst>
                <a:ext uri="{FF2B5EF4-FFF2-40B4-BE49-F238E27FC236}">
                  <a16:creationId xmlns:a16="http://schemas.microsoft.com/office/drawing/2014/main" id="{F8E8297E-44A8-CC12-C0A3-F403371216FC}"/>
                </a:ext>
              </a:extLst>
            </p:cNvPr>
            <p:cNvSpPr/>
            <p:nvPr/>
          </p:nvSpPr>
          <p:spPr>
            <a:xfrm>
              <a:off x="2839522" y="4780599"/>
              <a:ext cx="195783" cy="197564"/>
            </a:xfrm>
            <a:prstGeom prst="ellipse">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2" name="Oval 21">
              <a:extLst>
                <a:ext uri="{FF2B5EF4-FFF2-40B4-BE49-F238E27FC236}">
                  <a16:creationId xmlns:a16="http://schemas.microsoft.com/office/drawing/2014/main" id="{ABEBD52E-705D-70BC-C039-868C418B5389}"/>
                </a:ext>
              </a:extLst>
            </p:cNvPr>
            <p:cNvSpPr/>
            <p:nvPr/>
          </p:nvSpPr>
          <p:spPr>
            <a:xfrm>
              <a:off x="3639714" y="4573910"/>
              <a:ext cx="218028" cy="235263"/>
            </a:xfrm>
            <a:prstGeom prst="ellipse">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4" name="Oval 23">
              <a:extLst>
                <a:ext uri="{FF2B5EF4-FFF2-40B4-BE49-F238E27FC236}">
                  <a16:creationId xmlns:a16="http://schemas.microsoft.com/office/drawing/2014/main" id="{DA953916-A5A6-E544-64E7-8914D28BBACE}"/>
                </a:ext>
              </a:extLst>
            </p:cNvPr>
            <p:cNvSpPr/>
            <p:nvPr/>
          </p:nvSpPr>
          <p:spPr>
            <a:xfrm>
              <a:off x="5589553" y="4491964"/>
              <a:ext cx="218028" cy="235240"/>
            </a:xfrm>
            <a:prstGeom prst="ellipse">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5" name="Oval 24">
              <a:extLst>
                <a:ext uri="{FF2B5EF4-FFF2-40B4-BE49-F238E27FC236}">
                  <a16:creationId xmlns:a16="http://schemas.microsoft.com/office/drawing/2014/main" id="{8F443BA5-7804-60B4-CC6E-CB54C13FB2C3}"/>
                </a:ext>
              </a:extLst>
            </p:cNvPr>
            <p:cNvSpPr/>
            <p:nvPr/>
          </p:nvSpPr>
          <p:spPr>
            <a:xfrm>
              <a:off x="6754691" y="4549194"/>
              <a:ext cx="204598" cy="206689"/>
            </a:xfrm>
            <a:prstGeom prst="ellipse">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grpSp>
      <p:cxnSp>
        <p:nvCxnSpPr>
          <p:cNvPr id="32" name="Straight Connector 31">
            <a:extLst>
              <a:ext uri="{FF2B5EF4-FFF2-40B4-BE49-F238E27FC236}">
                <a16:creationId xmlns:a16="http://schemas.microsoft.com/office/drawing/2014/main" id="{6B75ACCF-7375-CBEE-8035-E89EE1F7D1B0}"/>
              </a:ext>
            </a:extLst>
          </p:cNvPr>
          <p:cNvCxnSpPr>
            <a:cxnSpLocks/>
          </p:cNvCxnSpPr>
          <p:nvPr/>
        </p:nvCxnSpPr>
        <p:spPr>
          <a:xfrm>
            <a:off x="1660093" y="4775656"/>
            <a:ext cx="1957967"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C8E2DC-CC06-DDCE-AB0D-E68DEF5A32E3}"/>
              </a:ext>
            </a:extLst>
          </p:cNvPr>
          <p:cNvCxnSpPr>
            <a:cxnSpLocks/>
          </p:cNvCxnSpPr>
          <p:nvPr/>
        </p:nvCxnSpPr>
        <p:spPr>
          <a:xfrm>
            <a:off x="1665036" y="4885065"/>
            <a:ext cx="1955952"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3C6EFC66-C677-580C-88B3-2D36D2C12764}"/>
              </a:ext>
            </a:extLst>
          </p:cNvPr>
          <p:cNvCxnSpPr>
            <a:cxnSpLocks/>
          </p:cNvCxnSpPr>
          <p:nvPr/>
        </p:nvCxnSpPr>
        <p:spPr>
          <a:xfrm>
            <a:off x="3616045" y="4695024"/>
            <a:ext cx="1955952" cy="0"/>
          </a:xfrm>
          <a:prstGeom prst="line">
            <a:avLst/>
          </a:prstGeom>
          <a:ln w="19050">
            <a:prstDash val="soli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1F017F6-A805-18EA-83EC-1412E5B77258}"/>
              </a:ext>
            </a:extLst>
          </p:cNvPr>
          <p:cNvCxnSpPr>
            <a:cxnSpLocks/>
          </p:cNvCxnSpPr>
          <p:nvPr/>
        </p:nvCxnSpPr>
        <p:spPr>
          <a:xfrm>
            <a:off x="3636349" y="4775656"/>
            <a:ext cx="1955952" cy="0"/>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1BEA0C6-D44A-FFB3-4275-7C70DF25DED0}"/>
              </a:ext>
            </a:extLst>
          </p:cNvPr>
          <p:cNvCxnSpPr>
            <a:cxnSpLocks/>
          </p:cNvCxnSpPr>
          <p:nvPr/>
        </p:nvCxnSpPr>
        <p:spPr>
          <a:xfrm>
            <a:off x="5577472" y="4608664"/>
            <a:ext cx="1955952" cy="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B61E159C-E84F-8541-84B2-9E0E379A9E1E}"/>
              </a:ext>
            </a:extLst>
          </p:cNvPr>
          <p:cNvCxnSpPr>
            <a:cxnSpLocks/>
          </p:cNvCxnSpPr>
          <p:nvPr/>
        </p:nvCxnSpPr>
        <p:spPr>
          <a:xfrm>
            <a:off x="5592301" y="4652994"/>
            <a:ext cx="1955952" cy="0"/>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80FEF242-9468-64DF-2361-68B889F5A281}"/>
              </a:ext>
            </a:extLst>
          </p:cNvPr>
          <p:cNvSpPr/>
          <p:nvPr/>
        </p:nvSpPr>
        <p:spPr>
          <a:xfrm>
            <a:off x="4786194" y="4671843"/>
            <a:ext cx="195783" cy="197564"/>
          </a:xfrm>
          <a:prstGeom prst="ellipse">
            <a:avLst/>
          </a:prstGeom>
          <a:no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pic>
        <p:nvPicPr>
          <p:cNvPr id="5" name="Picture 4">
            <a:extLst>
              <a:ext uri="{FF2B5EF4-FFF2-40B4-BE49-F238E27FC236}">
                <a16:creationId xmlns:a16="http://schemas.microsoft.com/office/drawing/2014/main" id="{711FAC22-E87E-CBA3-608F-94FB64499C3A}"/>
              </a:ext>
            </a:extLst>
          </p:cNvPr>
          <p:cNvPicPr>
            <a:picLocks noChangeAspect="1"/>
          </p:cNvPicPr>
          <p:nvPr/>
        </p:nvPicPr>
        <p:blipFill rotWithShape="1">
          <a:blip r:embed="rId4"/>
          <a:srcRect l="28790" t="12454" r="18696" b="22481"/>
          <a:stretch/>
        </p:blipFill>
        <p:spPr>
          <a:xfrm>
            <a:off x="8088060" y="2840922"/>
            <a:ext cx="2906511" cy="2524261"/>
          </a:xfrm>
          <a:prstGeom prst="rect">
            <a:avLst/>
          </a:prstGeom>
        </p:spPr>
      </p:pic>
      <p:cxnSp>
        <p:nvCxnSpPr>
          <p:cNvPr id="13" name="Straight Connector 12">
            <a:extLst>
              <a:ext uri="{FF2B5EF4-FFF2-40B4-BE49-F238E27FC236}">
                <a16:creationId xmlns:a16="http://schemas.microsoft.com/office/drawing/2014/main" id="{635A3311-A5E3-C517-D824-382E1DD452E2}"/>
              </a:ext>
            </a:extLst>
          </p:cNvPr>
          <p:cNvCxnSpPr>
            <a:cxnSpLocks/>
          </p:cNvCxnSpPr>
          <p:nvPr/>
        </p:nvCxnSpPr>
        <p:spPr>
          <a:xfrm>
            <a:off x="8140012" y="4643595"/>
            <a:ext cx="1955952" cy="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DD696534-532F-A426-48AE-DC37833F3823}"/>
              </a:ext>
            </a:extLst>
          </p:cNvPr>
          <p:cNvSpPr/>
          <p:nvPr/>
        </p:nvSpPr>
        <p:spPr>
          <a:xfrm>
            <a:off x="8152166" y="4525975"/>
            <a:ext cx="218028" cy="235240"/>
          </a:xfrm>
          <a:prstGeom prst="ellipse">
            <a:avLst/>
          </a:prstGeom>
          <a:noFill/>
          <a:ln w="190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8" name="TextBox 17">
            <a:extLst>
              <a:ext uri="{FF2B5EF4-FFF2-40B4-BE49-F238E27FC236}">
                <a16:creationId xmlns:a16="http://schemas.microsoft.com/office/drawing/2014/main" id="{DB9072B6-22DF-8F8B-1F3F-3E104BC0CD9F}"/>
              </a:ext>
            </a:extLst>
          </p:cNvPr>
          <p:cNvSpPr txBox="1"/>
          <p:nvPr/>
        </p:nvSpPr>
        <p:spPr>
          <a:xfrm>
            <a:off x="8059833" y="2464061"/>
            <a:ext cx="3141567" cy="369332"/>
          </a:xfrm>
          <a:prstGeom prst="rect">
            <a:avLst/>
          </a:prstGeom>
          <a:noFill/>
        </p:spPr>
        <p:txBody>
          <a:bodyPr wrap="square">
            <a:spAutoFit/>
          </a:bodyPr>
          <a:lstStyle/>
          <a:p>
            <a:r>
              <a:rPr lang="en-PL" dirty="0"/>
              <a:t>L1 Norwegian controls</a:t>
            </a:r>
          </a:p>
        </p:txBody>
      </p:sp>
    </p:spTree>
    <p:extLst>
      <p:ext uri="{BB962C8B-B14F-4D97-AF65-F5344CB8AC3E}">
        <p14:creationId xmlns:p14="http://schemas.microsoft.com/office/powerpoint/2010/main" val="1130154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5CF1-E0D8-8FE6-AE11-3C21A849F954}"/>
              </a:ext>
            </a:extLst>
          </p:cNvPr>
          <p:cNvSpPr>
            <a:spLocks noGrp="1"/>
          </p:cNvSpPr>
          <p:nvPr>
            <p:ph type="title"/>
          </p:nvPr>
        </p:nvSpPr>
        <p:spPr/>
        <p:txBody>
          <a:bodyPr/>
          <a:lstStyle/>
          <a:p>
            <a:r>
              <a:rPr lang="en-PL" b="1" dirty="0"/>
              <a:t>Sibilant </a:t>
            </a:r>
            <a:r>
              <a:rPr lang="en-PL" b="1" dirty="0">
                <a:solidFill>
                  <a:srgbClr val="C00000"/>
                </a:solidFill>
              </a:rPr>
              <a:t>fricatives</a:t>
            </a:r>
          </a:p>
        </p:txBody>
      </p:sp>
      <p:sp>
        <p:nvSpPr>
          <p:cNvPr id="4" name="Slide Number Placeholder 3">
            <a:extLst>
              <a:ext uri="{FF2B5EF4-FFF2-40B4-BE49-F238E27FC236}">
                <a16:creationId xmlns:a16="http://schemas.microsoft.com/office/drawing/2014/main" id="{EB7A4CE6-A6BD-FEB8-ACA8-4D608EAC9F01}"/>
              </a:ext>
            </a:extLst>
          </p:cNvPr>
          <p:cNvSpPr>
            <a:spLocks noGrp="1"/>
          </p:cNvSpPr>
          <p:nvPr>
            <p:ph type="sldNum" sz="quarter" idx="12"/>
          </p:nvPr>
        </p:nvSpPr>
        <p:spPr/>
        <p:txBody>
          <a:bodyPr/>
          <a:lstStyle/>
          <a:p>
            <a:fld id="{D2820A5A-B2AC-F245-ABFF-8AC5B807532A}" type="slidenum">
              <a:rPr lang="en-PL" i="1" smtClean="0"/>
              <a:t>4</a:t>
            </a:fld>
            <a:endParaRPr lang="en-PL" i="1"/>
          </a:p>
        </p:txBody>
      </p:sp>
      <p:pic>
        <p:nvPicPr>
          <p:cNvPr id="2050" name="Picture 2" descr="undefined">
            <a:extLst>
              <a:ext uri="{FF2B5EF4-FFF2-40B4-BE49-F238E27FC236}">
                <a16:creationId xmlns:a16="http://schemas.microsoft.com/office/drawing/2014/main" id="{36580917-96F0-94A6-2076-2F78013D9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1857165"/>
            <a:ext cx="4391025" cy="4607537"/>
          </a:xfrm>
          <a:prstGeom prst="rect">
            <a:avLst/>
          </a:prstGeom>
          <a:noFill/>
          <a:extLst>
            <a:ext uri="{909E8E84-426E-40DD-AFC4-6F175D3DCCD1}">
              <a14:hiddenFill xmlns:a14="http://schemas.microsoft.com/office/drawing/2010/main">
                <a:solidFill>
                  <a:srgbClr val="FFFFFF"/>
                </a:solidFill>
              </a14:hiddenFill>
            </a:ext>
          </a:extLst>
        </p:spPr>
      </p:pic>
      <p:sp>
        <p:nvSpPr>
          <p:cNvPr id="9" name="Frame 8">
            <a:extLst>
              <a:ext uri="{FF2B5EF4-FFF2-40B4-BE49-F238E27FC236}">
                <a16:creationId xmlns:a16="http://schemas.microsoft.com/office/drawing/2014/main" id="{6D1B6DB5-D972-E674-6B3E-89DA9FA4EF57}"/>
              </a:ext>
            </a:extLst>
          </p:cNvPr>
          <p:cNvSpPr/>
          <p:nvPr/>
        </p:nvSpPr>
        <p:spPr>
          <a:xfrm>
            <a:off x="4100513" y="2539237"/>
            <a:ext cx="1257300" cy="1246951"/>
          </a:xfrm>
          <a:prstGeom prst="frame">
            <a:avLst>
              <a:gd name="adj1" fmla="val 562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solidFill>
                <a:schemeClr val="tx1"/>
              </a:solidFill>
            </a:endParaRPr>
          </a:p>
        </p:txBody>
      </p:sp>
      <p:sp>
        <p:nvSpPr>
          <p:cNvPr id="10" name="Frame 9">
            <a:extLst>
              <a:ext uri="{FF2B5EF4-FFF2-40B4-BE49-F238E27FC236}">
                <a16:creationId xmlns:a16="http://schemas.microsoft.com/office/drawing/2014/main" id="{6A74EC63-DF54-AD09-3A0A-BE260F8B1567}"/>
              </a:ext>
            </a:extLst>
          </p:cNvPr>
          <p:cNvSpPr/>
          <p:nvPr/>
        </p:nvSpPr>
        <p:spPr>
          <a:xfrm>
            <a:off x="4114368" y="3270329"/>
            <a:ext cx="1257300" cy="468023"/>
          </a:xfrm>
          <a:prstGeom prst="frame">
            <a:avLst>
              <a:gd name="adj1" fmla="val 1450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solidFill>
                <a:schemeClr val="tx1"/>
              </a:solidFill>
            </a:endParaRPr>
          </a:p>
        </p:txBody>
      </p:sp>
      <p:sp>
        <p:nvSpPr>
          <p:cNvPr id="5" name="TextBox 4">
            <a:extLst>
              <a:ext uri="{FF2B5EF4-FFF2-40B4-BE49-F238E27FC236}">
                <a16:creationId xmlns:a16="http://schemas.microsoft.com/office/drawing/2014/main" id="{6D212B19-45F8-B3EC-16E6-1EC2556F4EB5}"/>
              </a:ext>
            </a:extLst>
          </p:cNvPr>
          <p:cNvSpPr txBox="1"/>
          <p:nvPr/>
        </p:nvSpPr>
        <p:spPr>
          <a:xfrm>
            <a:off x="6092284" y="2107378"/>
            <a:ext cx="6099716" cy="3416320"/>
          </a:xfrm>
          <a:prstGeom prst="rect">
            <a:avLst/>
          </a:prstGeom>
          <a:noFill/>
        </p:spPr>
        <p:txBody>
          <a:bodyPr wrap="square">
            <a:spAutoFit/>
          </a:bodyPr>
          <a:lstStyle/>
          <a:p>
            <a:pPr marL="285750" indent="-285750">
              <a:buFont typeface="Arial" panose="020B0604020202020204" pitchFamily="34" charset="0"/>
              <a:buChar char="•"/>
            </a:pPr>
            <a:r>
              <a:rPr lang="en-GB" sz="2400" b="0" strike="noStrike" dirty="0">
                <a:effectLst/>
              </a:rPr>
              <a:t>Sibilant fricative sounds produced by the </a:t>
            </a:r>
            <a:r>
              <a:rPr lang="en-GB" sz="2400" dirty="0"/>
              <a:t>tongue tip or tongue blade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b="0" strike="noStrike" dirty="0">
                <a:effectLst/>
              </a:rPr>
              <a:t>Constricted, turbulent airstream</a:t>
            </a:r>
          </a:p>
          <a:p>
            <a:pPr marL="285750" indent="-285750">
              <a:buFont typeface="Arial" panose="020B0604020202020204" pitchFamily="34" charset="0"/>
              <a:buChar char="•"/>
            </a:pPr>
            <a:endParaRPr lang="en-GB" sz="2400" b="0" strike="noStrike" dirty="0">
              <a:effectLst/>
            </a:endParaRPr>
          </a:p>
          <a:p>
            <a:pPr marL="285750" indent="-285750">
              <a:buFont typeface="Arial" panose="020B0604020202020204" pitchFamily="34" charset="0"/>
              <a:buChar char="•"/>
            </a:pPr>
            <a:r>
              <a:rPr lang="en-GB" sz="2400" dirty="0"/>
              <a:t>Possess </a:t>
            </a:r>
            <a:r>
              <a:rPr lang="en-GB" sz="2400" b="0" strike="noStrike" dirty="0">
                <a:effectLst/>
              </a:rPr>
              <a:t>higher amplitude and pitch than other fricatives by directing the at the teeth.</a:t>
            </a:r>
          </a:p>
          <a:p>
            <a:pPr marL="285750" indent="-285750">
              <a:buFont typeface="Arial" panose="020B0604020202020204" pitchFamily="34" charset="0"/>
              <a:buChar char="•"/>
            </a:pPr>
            <a:endParaRPr lang="en-GB" sz="2400" b="0" strike="noStrike" dirty="0">
              <a:effectLst/>
            </a:endParaRPr>
          </a:p>
        </p:txBody>
      </p:sp>
    </p:spTree>
    <p:extLst>
      <p:ext uri="{BB962C8B-B14F-4D97-AF65-F5344CB8AC3E}">
        <p14:creationId xmlns:p14="http://schemas.microsoft.com/office/powerpoint/2010/main" val="3938962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a:xfrm>
            <a:off x="747132" y="642594"/>
            <a:ext cx="10984204" cy="1371600"/>
          </a:xfrm>
        </p:spPr>
        <p:txBody>
          <a:bodyPr>
            <a:noAutofit/>
          </a:bodyPr>
          <a:lstStyle/>
          <a:p>
            <a:r>
              <a:rPr lang="en-PL" sz="4300" b="1" dirty="0"/>
              <a:t>Within group L1 Norwegian pairwise comparisons (L1 /</a:t>
            </a:r>
            <a:r>
              <a:rPr lang="en-GB" sz="4300" b="1" i="0" u="none" strike="noStrike" dirty="0" err="1">
                <a:solidFill>
                  <a:srgbClr val="000000"/>
                </a:solidFill>
                <a:effectLst/>
                <a:latin typeface="Times New Roman" panose="02020603050405020304" pitchFamily="18" charset="0"/>
                <a:cs typeface="Times New Roman" panose="02020603050405020304" pitchFamily="18" charset="0"/>
              </a:rPr>
              <a:t>ç</a:t>
            </a:r>
            <a:r>
              <a:rPr lang="en-PL" sz="4300" b="1" dirty="0"/>
              <a:t>/ vs L1 /</a:t>
            </a:r>
            <a:r>
              <a:rPr lang="en-GB" sz="4300" b="1" dirty="0" err="1">
                <a:effectLst/>
                <a:latin typeface="Times New Roman" panose="02020603050405020304" pitchFamily="18" charset="0"/>
                <a:cs typeface="Times New Roman" panose="02020603050405020304" pitchFamily="18" charset="0"/>
              </a:rPr>
              <a:t>ʃ~ʂ</a:t>
            </a:r>
            <a:r>
              <a:rPr lang="en-PL" sz="4300" b="1" dirty="0"/>
              <a:t>/)</a:t>
            </a:r>
            <a:endParaRPr lang="en-PL" sz="4300" dirty="0"/>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40</a:t>
            </a:fld>
            <a:endParaRPr lang="en-PL"/>
          </a:p>
        </p:txBody>
      </p:sp>
      <p:pic>
        <p:nvPicPr>
          <p:cNvPr id="5" name="Content Placeholder 4">
            <a:extLst>
              <a:ext uri="{FF2B5EF4-FFF2-40B4-BE49-F238E27FC236}">
                <a16:creationId xmlns:a16="http://schemas.microsoft.com/office/drawing/2014/main" id="{F26721B9-9B6D-4712-ABC1-4B38F63740A7}"/>
              </a:ext>
            </a:extLst>
          </p:cNvPr>
          <p:cNvPicPr>
            <a:picLocks noGrp="1" noChangeAspect="1"/>
          </p:cNvPicPr>
          <p:nvPr>
            <p:ph idx="1"/>
          </p:nvPr>
        </p:nvPicPr>
        <p:blipFill>
          <a:blip r:embed="rId3"/>
          <a:stretch>
            <a:fillRect/>
          </a:stretch>
        </p:blipFill>
        <p:spPr>
          <a:xfrm>
            <a:off x="1292962" y="2103438"/>
            <a:ext cx="5505131" cy="3932237"/>
          </a:xfrm>
        </p:spPr>
      </p:pic>
      <p:sp>
        <p:nvSpPr>
          <p:cNvPr id="3" name="TextBox 2">
            <a:extLst>
              <a:ext uri="{FF2B5EF4-FFF2-40B4-BE49-F238E27FC236}">
                <a16:creationId xmlns:a16="http://schemas.microsoft.com/office/drawing/2014/main" id="{77CE44B5-61E8-B405-A5E5-E82856B6E9E9}"/>
              </a:ext>
            </a:extLst>
          </p:cNvPr>
          <p:cNvSpPr txBox="1"/>
          <p:nvPr/>
        </p:nvSpPr>
        <p:spPr>
          <a:xfrm>
            <a:off x="8481717" y="2576794"/>
            <a:ext cx="2743196" cy="2677656"/>
          </a:xfrm>
          <a:prstGeom prst="rect">
            <a:avLst/>
          </a:prstGeom>
          <a:noFill/>
        </p:spPr>
        <p:txBody>
          <a:bodyPr wrap="square" rtlCol="0">
            <a:spAutoFit/>
          </a:bodyPr>
          <a:lstStyle/>
          <a:p>
            <a:pPr marL="342900" indent="-342900">
              <a:buFont typeface="Arial" panose="020B0604020202020204" pitchFamily="34" charset="0"/>
              <a:buChar char="•"/>
            </a:pPr>
            <a:r>
              <a:rPr lang="en-PL" sz="2400" b="1" dirty="0">
                <a:cs typeface="Times New Roman" panose="02020603050405020304" pitchFamily="18" charset="0"/>
              </a:rPr>
              <a:t>Significant differences in CoG between palatal </a:t>
            </a:r>
            <a:r>
              <a:rPr lang="en-GB" sz="2400" b="1" dirty="0">
                <a:cs typeface="Times New Roman" panose="02020603050405020304" pitchFamily="18" charset="0"/>
              </a:rPr>
              <a:t>[</a:t>
            </a:r>
            <a:r>
              <a:rPr lang="en-GB" sz="2400" b="1" dirty="0" err="1">
                <a:effectLst/>
              </a:rPr>
              <a:t>ç</a:t>
            </a:r>
            <a:r>
              <a:rPr lang="en-GB" sz="2400" b="1" dirty="0"/>
              <a:t>] and</a:t>
            </a:r>
            <a:r>
              <a:rPr lang="en-GB" sz="2400" b="1" dirty="0">
                <a:effectLst/>
              </a:rPr>
              <a:t> postalveolar [</a:t>
            </a:r>
            <a:r>
              <a:rPr lang="en-GB" sz="2400" b="1" dirty="0" err="1">
                <a:effectLst/>
                <a:cs typeface="Times New Roman" panose="02020603050405020304" pitchFamily="18" charset="0"/>
              </a:rPr>
              <a:t>ʃ~ʂ</a:t>
            </a:r>
            <a:r>
              <a:rPr lang="en-GB" sz="2400" b="1" dirty="0">
                <a:effectLst/>
                <a:cs typeface="Times New Roman" panose="02020603050405020304" pitchFamily="18" charset="0"/>
              </a:rPr>
              <a:t>] (&lt;</a:t>
            </a:r>
            <a:r>
              <a:rPr lang="en-GB" sz="2400" b="1" dirty="0" err="1">
                <a:effectLst/>
                <a:cs typeface="Times New Roman" panose="02020603050405020304" pitchFamily="18" charset="0"/>
              </a:rPr>
              <a:t>sj</a:t>
            </a:r>
            <a:r>
              <a:rPr lang="en-GB" sz="2400" b="1" dirty="0">
                <a:effectLst/>
                <a:cs typeface="Times New Roman" panose="02020603050405020304" pitchFamily="18" charset="0"/>
              </a:rPr>
              <a:t>&gt;, &lt;</a:t>
            </a:r>
            <a:r>
              <a:rPr lang="en-GB" sz="2400" b="1" dirty="0" err="1">
                <a:effectLst/>
                <a:cs typeface="Times New Roman" panose="02020603050405020304" pitchFamily="18" charset="0"/>
              </a:rPr>
              <a:t>skj</a:t>
            </a:r>
            <a:r>
              <a:rPr lang="en-GB" sz="2400" b="1" dirty="0">
                <a:effectLst/>
                <a:cs typeface="Times New Roman" panose="02020603050405020304" pitchFamily="18" charset="0"/>
              </a:rPr>
              <a:t>&gt;)</a:t>
            </a:r>
            <a:endParaRPr lang="en-PL" sz="2400" b="1" dirty="0">
              <a:cs typeface="Times New Roman" panose="02020603050405020304" pitchFamily="18" charset="0"/>
            </a:endParaRPr>
          </a:p>
        </p:txBody>
      </p:sp>
    </p:spTree>
    <p:extLst>
      <p:ext uri="{BB962C8B-B14F-4D97-AF65-F5344CB8AC3E}">
        <p14:creationId xmlns:p14="http://schemas.microsoft.com/office/powerpoint/2010/main" val="1904864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a:xfrm>
            <a:off x="443345" y="413168"/>
            <a:ext cx="11637818" cy="1371600"/>
          </a:xfrm>
        </p:spPr>
        <p:txBody>
          <a:bodyPr>
            <a:normAutofit fontScale="90000"/>
          </a:bodyPr>
          <a:lstStyle/>
          <a:p>
            <a:r>
              <a:rPr lang="en-PL" b="1" dirty="0"/>
              <a:t>Between group pairwise comparison: CoG of palatals in L1 Polish learners and L1 Norwegian controls</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41</a:t>
            </a:fld>
            <a:endParaRPr lang="en-PL"/>
          </a:p>
        </p:txBody>
      </p:sp>
      <p:pic>
        <p:nvPicPr>
          <p:cNvPr id="12" name="Content Placeholder 11">
            <a:extLst>
              <a:ext uri="{FF2B5EF4-FFF2-40B4-BE49-F238E27FC236}">
                <a16:creationId xmlns:a16="http://schemas.microsoft.com/office/drawing/2014/main" id="{F686D8BF-7B22-4F24-8282-B19920AF44C9}"/>
              </a:ext>
            </a:extLst>
          </p:cNvPr>
          <p:cNvPicPr>
            <a:picLocks noGrp="1" noChangeAspect="1"/>
          </p:cNvPicPr>
          <p:nvPr>
            <p:ph idx="1"/>
          </p:nvPr>
        </p:nvPicPr>
        <p:blipFill rotWithShape="1">
          <a:blip r:embed="rId3"/>
          <a:srcRect b="5531"/>
          <a:stretch/>
        </p:blipFill>
        <p:spPr>
          <a:xfrm>
            <a:off x="1015872" y="2119377"/>
            <a:ext cx="6410166" cy="4325455"/>
          </a:xfrm>
        </p:spPr>
      </p:pic>
      <p:sp>
        <p:nvSpPr>
          <p:cNvPr id="3" name="Content Placeholder 2">
            <a:extLst>
              <a:ext uri="{FF2B5EF4-FFF2-40B4-BE49-F238E27FC236}">
                <a16:creationId xmlns:a16="http://schemas.microsoft.com/office/drawing/2014/main" id="{46750124-B257-FEE9-AC71-7B827E5F7DEB}"/>
              </a:ext>
            </a:extLst>
          </p:cNvPr>
          <p:cNvSpPr txBox="1">
            <a:spLocks/>
          </p:cNvSpPr>
          <p:nvPr/>
        </p:nvSpPr>
        <p:spPr>
          <a:xfrm>
            <a:off x="7580873" y="2103120"/>
            <a:ext cx="4250909"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endParaRPr lang="en-GB" sz="2400" dirty="0"/>
          </a:p>
          <a:p>
            <a:r>
              <a:rPr lang="en-GB" sz="2400" b="1" dirty="0"/>
              <a:t>Significant differences</a:t>
            </a:r>
            <a:r>
              <a:rPr lang="en-GB" sz="2400" dirty="0"/>
              <a:t> </a:t>
            </a:r>
            <a:br>
              <a:rPr lang="en-GB" sz="2400" dirty="0"/>
            </a:br>
            <a:r>
              <a:rPr lang="en-GB" sz="2400" b="1" dirty="0"/>
              <a:t>between:</a:t>
            </a:r>
          </a:p>
          <a:p>
            <a:pPr lvl="1"/>
            <a:r>
              <a:rPr lang="en-GB" sz="2200" b="1" dirty="0"/>
              <a:t>L1-L3 NO &lt;</a:t>
            </a:r>
            <a:r>
              <a:rPr lang="en-GB" sz="2200" b="1" dirty="0" err="1"/>
              <a:t>kj</a:t>
            </a:r>
            <a:r>
              <a:rPr lang="en-GB" sz="2200" b="1" dirty="0"/>
              <a:t>&gt; </a:t>
            </a:r>
            <a:endParaRPr lang="en-GB" sz="2200" b="1" dirty="0">
              <a:effectLst/>
              <a:latin typeface="TimesNewRomanPSMT"/>
            </a:endParaRPr>
          </a:p>
          <a:p>
            <a:endParaRPr lang="en-PL" sz="2400" dirty="0"/>
          </a:p>
        </p:txBody>
      </p:sp>
      <p:sp>
        <p:nvSpPr>
          <p:cNvPr id="5" name="Oval 4">
            <a:extLst>
              <a:ext uri="{FF2B5EF4-FFF2-40B4-BE49-F238E27FC236}">
                <a16:creationId xmlns:a16="http://schemas.microsoft.com/office/drawing/2014/main" id="{2DA0FA29-BE3E-CB1C-D3F7-A4EBC671817D}"/>
              </a:ext>
            </a:extLst>
          </p:cNvPr>
          <p:cNvSpPr/>
          <p:nvPr/>
        </p:nvSpPr>
        <p:spPr>
          <a:xfrm>
            <a:off x="1015872" y="2837973"/>
            <a:ext cx="3085073" cy="1553918"/>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3574191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6E4C0-7CAD-629C-E8C4-F2D1A98652AE}"/>
              </a:ext>
            </a:extLst>
          </p:cNvPr>
          <p:cNvSpPr txBox="1"/>
          <p:nvPr/>
        </p:nvSpPr>
        <p:spPr>
          <a:xfrm>
            <a:off x="1849581" y="2104889"/>
            <a:ext cx="8864865" cy="2739211"/>
          </a:xfrm>
          <a:prstGeom prst="rect">
            <a:avLst/>
          </a:prstGeom>
          <a:noFill/>
        </p:spPr>
        <p:txBody>
          <a:bodyPr wrap="square">
            <a:spAutoFit/>
          </a:bodyPr>
          <a:lstStyle/>
          <a:p>
            <a:r>
              <a:rPr lang="en-GB" sz="4300" b="1" dirty="0">
                <a:effectLst/>
                <a:latin typeface="+mj-lt"/>
              </a:rPr>
              <a:t>Q4. What are the acoustics of /s/ across the three languages of learners</a:t>
            </a:r>
            <a:r>
              <a:rPr lang="en-GB" sz="4300" b="1" dirty="0">
                <a:latin typeface="+mj-lt"/>
              </a:rPr>
              <a:t>?</a:t>
            </a:r>
            <a:br>
              <a:rPr lang="en-GB" sz="4300" b="1" dirty="0">
                <a:effectLst/>
                <a:latin typeface="+mj-lt"/>
              </a:rPr>
            </a:br>
            <a:endParaRPr lang="en-PL" sz="4300" b="1" dirty="0">
              <a:latin typeface="+mj-lt"/>
            </a:endParaRPr>
          </a:p>
        </p:txBody>
      </p:sp>
    </p:spTree>
    <p:extLst>
      <p:ext uri="{BB962C8B-B14F-4D97-AF65-F5344CB8AC3E}">
        <p14:creationId xmlns:p14="http://schemas.microsoft.com/office/powerpoint/2010/main" val="3627705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934BE1F-3866-D2B2-8102-9BA6652AEFE9}"/>
              </a:ext>
            </a:extLst>
          </p:cNvPr>
          <p:cNvSpPr/>
          <p:nvPr/>
        </p:nvSpPr>
        <p:spPr>
          <a:xfrm>
            <a:off x="6024939" y="1531223"/>
            <a:ext cx="5505131"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Rectangle 14">
            <a:extLst>
              <a:ext uri="{FF2B5EF4-FFF2-40B4-BE49-F238E27FC236}">
                <a16:creationId xmlns:a16="http://schemas.microsoft.com/office/drawing/2014/main" id="{9B2258EB-6603-ED71-0190-485E784E94DB}"/>
              </a:ext>
            </a:extLst>
          </p:cNvPr>
          <p:cNvSpPr/>
          <p:nvPr/>
        </p:nvSpPr>
        <p:spPr>
          <a:xfrm>
            <a:off x="394606" y="1531223"/>
            <a:ext cx="554030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BDF8FEA9-D9EF-47D4-AD62-0EC05C72DBE2}"/>
              </a:ext>
            </a:extLst>
          </p:cNvPr>
          <p:cNvSpPr>
            <a:spLocks noGrp="1"/>
          </p:cNvSpPr>
          <p:nvPr>
            <p:ph type="title"/>
          </p:nvPr>
        </p:nvSpPr>
        <p:spPr/>
        <p:txBody>
          <a:bodyPr>
            <a:normAutofit fontScale="90000"/>
          </a:bodyPr>
          <a:lstStyle/>
          <a:p>
            <a:r>
              <a:rPr lang="en-PL" b="1" dirty="0"/>
              <a:t>CoG vs Phoneme (</a:t>
            </a:r>
            <a:r>
              <a:rPr lang="en-GB" sz="4800" b="1" dirty="0">
                <a:effectLst/>
              </a:rPr>
              <a:t>/s/</a:t>
            </a:r>
            <a:r>
              <a:rPr lang="en-PL" b="1" dirty="0"/>
              <a:t>)</a:t>
            </a:r>
            <a:br>
              <a:rPr lang="en-PL" dirty="0"/>
            </a:br>
            <a:endParaRPr lang="en-PL" dirty="0"/>
          </a:p>
        </p:txBody>
      </p:sp>
      <p:pic>
        <p:nvPicPr>
          <p:cNvPr id="6" name="Content Placeholder 5">
            <a:extLst>
              <a:ext uri="{FF2B5EF4-FFF2-40B4-BE49-F238E27FC236}">
                <a16:creationId xmlns:a16="http://schemas.microsoft.com/office/drawing/2014/main" id="{AF190508-E08A-C13F-1F87-312E3DB60F6D}"/>
              </a:ext>
            </a:extLst>
          </p:cNvPr>
          <p:cNvPicPr>
            <a:picLocks noGrp="1" noChangeAspect="1"/>
          </p:cNvPicPr>
          <p:nvPr>
            <p:ph idx="1"/>
          </p:nvPr>
        </p:nvPicPr>
        <p:blipFill>
          <a:blip r:embed="rId3"/>
          <a:stretch>
            <a:fillRect/>
          </a:stretch>
        </p:blipFill>
        <p:spPr>
          <a:xfrm>
            <a:off x="6035330" y="2103438"/>
            <a:ext cx="5505131" cy="3932237"/>
          </a:xfrm>
        </p:spPr>
      </p:pic>
      <p:sp>
        <p:nvSpPr>
          <p:cNvPr id="4" name="Slide Number Placeholder 3">
            <a:extLst>
              <a:ext uri="{FF2B5EF4-FFF2-40B4-BE49-F238E27FC236}">
                <a16:creationId xmlns:a16="http://schemas.microsoft.com/office/drawing/2014/main" id="{5CD89B1E-362A-5E87-E51B-F85F584ACCCD}"/>
              </a:ext>
            </a:extLst>
          </p:cNvPr>
          <p:cNvSpPr>
            <a:spLocks noGrp="1"/>
          </p:cNvSpPr>
          <p:nvPr>
            <p:ph type="sldNum" sz="quarter" idx="12"/>
          </p:nvPr>
        </p:nvSpPr>
        <p:spPr>
          <a:xfrm>
            <a:off x="10147759" y="6307672"/>
            <a:ext cx="1463040" cy="274320"/>
          </a:xfrm>
        </p:spPr>
        <p:txBody>
          <a:bodyPr/>
          <a:lstStyle/>
          <a:p>
            <a:fld id="{D2820A5A-B2AC-F245-ABFF-8AC5B807532A}" type="slidenum">
              <a:rPr lang="en-PL" smtClean="0"/>
              <a:t>43</a:t>
            </a:fld>
            <a:endParaRPr lang="en-PL"/>
          </a:p>
        </p:txBody>
      </p:sp>
      <p:pic>
        <p:nvPicPr>
          <p:cNvPr id="5" name="Picture 4">
            <a:extLst>
              <a:ext uri="{FF2B5EF4-FFF2-40B4-BE49-F238E27FC236}">
                <a16:creationId xmlns:a16="http://schemas.microsoft.com/office/drawing/2014/main" id="{394D2DB9-5CE1-B117-1E4B-BD71A31170C5}"/>
              </a:ext>
            </a:extLst>
          </p:cNvPr>
          <p:cNvPicPr>
            <a:picLocks noChangeAspect="1"/>
          </p:cNvPicPr>
          <p:nvPr/>
        </p:nvPicPr>
        <p:blipFill>
          <a:blip r:embed="rId4"/>
          <a:stretch>
            <a:fillRect/>
          </a:stretch>
        </p:blipFill>
        <p:spPr>
          <a:xfrm>
            <a:off x="429774" y="2103438"/>
            <a:ext cx="5505132" cy="3932237"/>
          </a:xfrm>
          <a:prstGeom prst="rect">
            <a:avLst/>
          </a:prstGeom>
        </p:spPr>
      </p:pic>
      <p:sp>
        <p:nvSpPr>
          <p:cNvPr id="7" name="Oval 6">
            <a:extLst>
              <a:ext uri="{FF2B5EF4-FFF2-40B4-BE49-F238E27FC236}">
                <a16:creationId xmlns:a16="http://schemas.microsoft.com/office/drawing/2014/main" id="{5DB30700-FB1F-2867-CB99-17F566C1496F}"/>
              </a:ext>
            </a:extLst>
          </p:cNvPr>
          <p:cNvSpPr/>
          <p:nvPr/>
        </p:nvSpPr>
        <p:spPr>
          <a:xfrm>
            <a:off x="1796341" y="2169698"/>
            <a:ext cx="403159" cy="3437110"/>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8" name="Oval 7">
            <a:extLst>
              <a:ext uri="{FF2B5EF4-FFF2-40B4-BE49-F238E27FC236}">
                <a16:creationId xmlns:a16="http://schemas.microsoft.com/office/drawing/2014/main" id="{A434C043-E941-D764-68D3-1A936BE59434}"/>
              </a:ext>
            </a:extLst>
          </p:cNvPr>
          <p:cNvSpPr/>
          <p:nvPr/>
        </p:nvSpPr>
        <p:spPr>
          <a:xfrm>
            <a:off x="2260168" y="2169698"/>
            <a:ext cx="302234" cy="3396214"/>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1" name="Oval 10">
            <a:extLst>
              <a:ext uri="{FF2B5EF4-FFF2-40B4-BE49-F238E27FC236}">
                <a16:creationId xmlns:a16="http://schemas.microsoft.com/office/drawing/2014/main" id="{5178C487-8DDF-B09E-669A-EE74284E0CE8}"/>
              </a:ext>
            </a:extLst>
          </p:cNvPr>
          <p:cNvSpPr/>
          <p:nvPr/>
        </p:nvSpPr>
        <p:spPr>
          <a:xfrm>
            <a:off x="2620648" y="2393861"/>
            <a:ext cx="395113" cy="3074505"/>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2" name="Oval 11">
            <a:extLst>
              <a:ext uri="{FF2B5EF4-FFF2-40B4-BE49-F238E27FC236}">
                <a16:creationId xmlns:a16="http://schemas.microsoft.com/office/drawing/2014/main" id="{65D80771-4C5A-3580-1787-F6B4C596F449}"/>
              </a:ext>
            </a:extLst>
          </p:cNvPr>
          <p:cNvSpPr/>
          <p:nvPr/>
        </p:nvSpPr>
        <p:spPr>
          <a:xfrm>
            <a:off x="8381414" y="2216077"/>
            <a:ext cx="503583" cy="3390731"/>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Oval 13">
            <a:extLst>
              <a:ext uri="{FF2B5EF4-FFF2-40B4-BE49-F238E27FC236}">
                <a16:creationId xmlns:a16="http://schemas.microsoft.com/office/drawing/2014/main" id="{15C79937-5521-30FC-389B-9B7AD4218D7A}"/>
              </a:ext>
            </a:extLst>
          </p:cNvPr>
          <p:cNvSpPr/>
          <p:nvPr/>
        </p:nvSpPr>
        <p:spPr>
          <a:xfrm>
            <a:off x="7790659" y="2443556"/>
            <a:ext cx="503583" cy="2592269"/>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3" name="Picture 2">
            <a:extLst>
              <a:ext uri="{FF2B5EF4-FFF2-40B4-BE49-F238E27FC236}">
                <a16:creationId xmlns:a16="http://schemas.microsoft.com/office/drawing/2014/main" id="{CAA261FE-5CE4-DD9F-D85E-183BF0368A78}"/>
              </a:ext>
            </a:extLst>
          </p:cNvPr>
          <p:cNvPicPr>
            <a:picLocks noChangeAspect="1"/>
          </p:cNvPicPr>
          <p:nvPr/>
        </p:nvPicPr>
        <p:blipFill rotWithShape="1">
          <a:blip r:embed="rId5"/>
          <a:srcRect l="83072" t="92073" r="13060" b="3876"/>
          <a:stretch/>
        </p:blipFill>
        <p:spPr>
          <a:xfrm>
            <a:off x="10272432" y="5743811"/>
            <a:ext cx="212932" cy="159298"/>
          </a:xfrm>
          <a:prstGeom prst="rect">
            <a:avLst/>
          </a:prstGeom>
        </p:spPr>
      </p:pic>
      <p:sp>
        <p:nvSpPr>
          <p:cNvPr id="13" name="TextBox 12">
            <a:extLst>
              <a:ext uri="{FF2B5EF4-FFF2-40B4-BE49-F238E27FC236}">
                <a16:creationId xmlns:a16="http://schemas.microsoft.com/office/drawing/2014/main" id="{567499BE-306A-4C68-B063-D1A9042FF481}"/>
              </a:ext>
            </a:extLst>
          </p:cNvPr>
          <p:cNvSpPr txBox="1"/>
          <p:nvPr/>
        </p:nvSpPr>
        <p:spPr>
          <a:xfrm>
            <a:off x="1765276" y="1716095"/>
            <a:ext cx="8646412" cy="369332"/>
          </a:xfrm>
          <a:prstGeom prst="rect">
            <a:avLst/>
          </a:prstGeom>
          <a:noFill/>
        </p:spPr>
        <p:txBody>
          <a:bodyPr wrap="square">
            <a:spAutoFit/>
          </a:bodyPr>
          <a:lstStyle/>
          <a:p>
            <a:r>
              <a:rPr lang="en-PL" dirty="0"/>
              <a:t>Learner Group									Native Controls</a:t>
            </a:r>
          </a:p>
        </p:txBody>
      </p:sp>
    </p:spTree>
    <p:extLst>
      <p:ext uri="{BB962C8B-B14F-4D97-AF65-F5344CB8AC3E}">
        <p14:creationId xmlns:p14="http://schemas.microsoft.com/office/powerpoint/2010/main" val="1034315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p:txBody>
          <a:bodyPr/>
          <a:lstStyle/>
          <a:p>
            <a:r>
              <a:rPr lang="en-PL" b="1" dirty="0"/>
              <a:t>Pairwise comparisons (/s/)</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44</a:t>
            </a:fld>
            <a:endParaRPr lang="en-PL"/>
          </a:p>
        </p:txBody>
      </p:sp>
      <p:pic>
        <p:nvPicPr>
          <p:cNvPr id="5" name="Content Placeholder 4">
            <a:extLst>
              <a:ext uri="{FF2B5EF4-FFF2-40B4-BE49-F238E27FC236}">
                <a16:creationId xmlns:a16="http://schemas.microsoft.com/office/drawing/2014/main" id="{F70179D9-A993-6FEB-4340-C86884E1C229}"/>
              </a:ext>
            </a:extLst>
          </p:cNvPr>
          <p:cNvPicPr>
            <a:picLocks noGrp="1" noChangeAspect="1"/>
          </p:cNvPicPr>
          <p:nvPr>
            <p:ph idx="1"/>
          </p:nvPr>
        </p:nvPicPr>
        <p:blipFill>
          <a:blip r:embed="rId3"/>
          <a:stretch>
            <a:fillRect/>
          </a:stretch>
        </p:blipFill>
        <p:spPr>
          <a:xfrm>
            <a:off x="3343434" y="2103438"/>
            <a:ext cx="5505131" cy="3932237"/>
          </a:xfrm>
        </p:spPr>
      </p:pic>
    </p:spTree>
    <p:extLst>
      <p:ext uri="{BB962C8B-B14F-4D97-AF65-F5344CB8AC3E}">
        <p14:creationId xmlns:p14="http://schemas.microsoft.com/office/powerpoint/2010/main" val="1846376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p:txBody>
          <a:bodyPr/>
          <a:lstStyle/>
          <a:p>
            <a:r>
              <a:rPr lang="en-PL" b="1" dirty="0"/>
              <a:t>Pairwise comparisons (/s/)</a:t>
            </a:r>
            <a:endParaRPr lang="en-PL" dirty="0"/>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45</a:t>
            </a:fld>
            <a:endParaRPr lang="en-PL"/>
          </a:p>
        </p:txBody>
      </p:sp>
      <p:pic>
        <p:nvPicPr>
          <p:cNvPr id="5" name="Content Placeholder 4">
            <a:extLst>
              <a:ext uri="{FF2B5EF4-FFF2-40B4-BE49-F238E27FC236}">
                <a16:creationId xmlns:a16="http://schemas.microsoft.com/office/drawing/2014/main" id="{B69BCD1D-1010-B97F-7278-91968941AB24}"/>
              </a:ext>
            </a:extLst>
          </p:cNvPr>
          <p:cNvPicPr>
            <a:picLocks noGrp="1" noChangeAspect="1"/>
          </p:cNvPicPr>
          <p:nvPr>
            <p:ph idx="1"/>
          </p:nvPr>
        </p:nvPicPr>
        <p:blipFill>
          <a:blip r:embed="rId3"/>
          <a:stretch>
            <a:fillRect/>
          </a:stretch>
        </p:blipFill>
        <p:spPr>
          <a:xfrm>
            <a:off x="3343434" y="2103438"/>
            <a:ext cx="5505131" cy="3932237"/>
          </a:xfrm>
        </p:spPr>
      </p:pic>
    </p:spTree>
    <p:extLst>
      <p:ext uri="{BB962C8B-B14F-4D97-AF65-F5344CB8AC3E}">
        <p14:creationId xmlns:p14="http://schemas.microsoft.com/office/powerpoint/2010/main" val="1184576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a:xfrm>
            <a:off x="443345" y="413168"/>
            <a:ext cx="11637818" cy="1371600"/>
          </a:xfrm>
        </p:spPr>
        <p:txBody>
          <a:bodyPr>
            <a:normAutofit fontScale="90000"/>
          </a:bodyPr>
          <a:lstStyle/>
          <a:p>
            <a:r>
              <a:rPr lang="en-PL" b="1" dirty="0"/>
              <a:t>Between group pairwise comparison: CoG of coronals in L1 Polish learners and L1 Norwegian controls</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46</a:t>
            </a:fld>
            <a:endParaRPr lang="en-PL"/>
          </a:p>
        </p:txBody>
      </p:sp>
      <p:pic>
        <p:nvPicPr>
          <p:cNvPr id="12" name="Content Placeholder 11">
            <a:extLst>
              <a:ext uri="{FF2B5EF4-FFF2-40B4-BE49-F238E27FC236}">
                <a16:creationId xmlns:a16="http://schemas.microsoft.com/office/drawing/2014/main" id="{F686D8BF-7B22-4F24-8282-B19920AF44C9}"/>
              </a:ext>
            </a:extLst>
          </p:cNvPr>
          <p:cNvPicPr>
            <a:picLocks noGrp="1" noChangeAspect="1"/>
          </p:cNvPicPr>
          <p:nvPr>
            <p:ph idx="1"/>
          </p:nvPr>
        </p:nvPicPr>
        <p:blipFill rotWithShape="1">
          <a:blip r:embed="rId3"/>
          <a:srcRect b="5531"/>
          <a:stretch/>
        </p:blipFill>
        <p:spPr>
          <a:xfrm>
            <a:off x="1015872" y="2119377"/>
            <a:ext cx="6410166" cy="4325455"/>
          </a:xfrm>
        </p:spPr>
      </p:pic>
      <p:sp>
        <p:nvSpPr>
          <p:cNvPr id="3" name="Content Placeholder 2">
            <a:extLst>
              <a:ext uri="{FF2B5EF4-FFF2-40B4-BE49-F238E27FC236}">
                <a16:creationId xmlns:a16="http://schemas.microsoft.com/office/drawing/2014/main" id="{46750124-B257-FEE9-AC71-7B827E5F7DEB}"/>
              </a:ext>
            </a:extLst>
          </p:cNvPr>
          <p:cNvSpPr txBox="1">
            <a:spLocks/>
          </p:cNvSpPr>
          <p:nvPr/>
        </p:nvSpPr>
        <p:spPr>
          <a:xfrm>
            <a:off x="7580873" y="2103120"/>
            <a:ext cx="4250909"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endParaRPr lang="en-GB" sz="2400" dirty="0"/>
          </a:p>
          <a:p>
            <a:r>
              <a:rPr lang="en-GB" sz="2400" b="1" dirty="0"/>
              <a:t>No significant differences</a:t>
            </a:r>
            <a:r>
              <a:rPr lang="en-GB" sz="2400" dirty="0"/>
              <a:t> </a:t>
            </a:r>
            <a:br>
              <a:rPr lang="en-GB" sz="2400" dirty="0"/>
            </a:br>
            <a:r>
              <a:rPr lang="en-GB" sz="2400" b="1" dirty="0"/>
              <a:t>between:</a:t>
            </a:r>
          </a:p>
          <a:p>
            <a:r>
              <a:rPr lang="en-PL" sz="2400" b="1" dirty="0"/>
              <a:t>L2 English /s/ </a:t>
            </a:r>
          </a:p>
          <a:p>
            <a:r>
              <a:rPr lang="en-PL" sz="2400" b="1" dirty="0"/>
              <a:t>L1-L3 Norwegian /s/</a:t>
            </a:r>
          </a:p>
        </p:txBody>
      </p:sp>
      <p:sp>
        <p:nvSpPr>
          <p:cNvPr id="5" name="Oval 4">
            <a:extLst>
              <a:ext uri="{FF2B5EF4-FFF2-40B4-BE49-F238E27FC236}">
                <a16:creationId xmlns:a16="http://schemas.microsoft.com/office/drawing/2014/main" id="{2DA0FA29-BE3E-CB1C-D3F7-A4EBC671817D}"/>
              </a:ext>
            </a:extLst>
          </p:cNvPr>
          <p:cNvSpPr/>
          <p:nvPr/>
        </p:nvSpPr>
        <p:spPr>
          <a:xfrm>
            <a:off x="1866900" y="4000023"/>
            <a:ext cx="1657349" cy="1219677"/>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6" name="Oval 5">
            <a:extLst>
              <a:ext uri="{FF2B5EF4-FFF2-40B4-BE49-F238E27FC236}">
                <a16:creationId xmlns:a16="http://schemas.microsoft.com/office/drawing/2014/main" id="{39266C69-BB94-8B33-2862-587756910E46}"/>
              </a:ext>
            </a:extLst>
          </p:cNvPr>
          <p:cNvSpPr/>
          <p:nvPr/>
        </p:nvSpPr>
        <p:spPr>
          <a:xfrm>
            <a:off x="5581650" y="2914411"/>
            <a:ext cx="1844388" cy="1219677"/>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2243062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6E4C0-7CAD-629C-E8C4-F2D1A98652AE}"/>
              </a:ext>
            </a:extLst>
          </p:cNvPr>
          <p:cNvSpPr txBox="1"/>
          <p:nvPr/>
        </p:nvSpPr>
        <p:spPr>
          <a:xfrm>
            <a:off x="1579419" y="2021761"/>
            <a:ext cx="9653154" cy="3477875"/>
          </a:xfrm>
          <a:prstGeom prst="rect">
            <a:avLst/>
          </a:prstGeom>
          <a:noFill/>
        </p:spPr>
        <p:txBody>
          <a:bodyPr wrap="square">
            <a:spAutoFit/>
          </a:bodyPr>
          <a:lstStyle/>
          <a:p>
            <a:r>
              <a:rPr lang="en-GB" sz="4300" b="1" i="1" dirty="0">
                <a:latin typeface="+mj-lt"/>
              </a:rPr>
              <a:t>Q5. What are the</a:t>
            </a:r>
            <a:r>
              <a:rPr lang="en-GB" sz="4300" b="1" i="1" dirty="0">
                <a:effectLst/>
                <a:latin typeface="+mj-lt"/>
              </a:rPr>
              <a:t> influences of spelling (with three different spellings for Norwegian /ʃ/) &amp; proficiency in both English and Norwegian? </a:t>
            </a:r>
            <a:endParaRPr lang="en-GB" sz="4300" b="1" i="1" dirty="0">
              <a:latin typeface="+mj-lt"/>
            </a:endParaRPr>
          </a:p>
        </p:txBody>
      </p:sp>
    </p:spTree>
    <p:extLst>
      <p:ext uri="{BB962C8B-B14F-4D97-AF65-F5344CB8AC3E}">
        <p14:creationId xmlns:p14="http://schemas.microsoft.com/office/powerpoint/2010/main" val="2042117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FCE667-9CB6-1770-722B-89C07D3989F7}"/>
              </a:ext>
            </a:extLst>
          </p:cNvPr>
          <p:cNvSpPr/>
          <p:nvPr/>
        </p:nvSpPr>
        <p:spPr>
          <a:xfrm>
            <a:off x="6233139" y="1829528"/>
            <a:ext cx="5505132" cy="4385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7" name="Rectangle 6">
            <a:extLst>
              <a:ext uri="{FF2B5EF4-FFF2-40B4-BE49-F238E27FC236}">
                <a16:creationId xmlns:a16="http://schemas.microsoft.com/office/drawing/2014/main" id="{A34AB865-DC53-80CF-446F-F03DECBC919E}"/>
              </a:ext>
            </a:extLst>
          </p:cNvPr>
          <p:cNvSpPr/>
          <p:nvPr/>
        </p:nvSpPr>
        <p:spPr>
          <a:xfrm>
            <a:off x="422557" y="1829528"/>
            <a:ext cx="5673443" cy="4385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755E93CB-9833-F0F7-CEB7-1C42C7DDE515}"/>
              </a:ext>
            </a:extLst>
          </p:cNvPr>
          <p:cNvSpPr>
            <a:spLocks noGrp="1"/>
          </p:cNvSpPr>
          <p:nvPr>
            <p:ph type="title"/>
          </p:nvPr>
        </p:nvSpPr>
        <p:spPr/>
        <p:txBody>
          <a:bodyPr>
            <a:normAutofit fontScale="90000"/>
          </a:bodyPr>
          <a:lstStyle/>
          <a:p>
            <a:r>
              <a:rPr lang="en-PL" b="1" dirty="0"/>
              <a:t>L1 Polish: CoG vs L2 EN proficiency across phonemes </a:t>
            </a:r>
            <a:br>
              <a:rPr lang="en-PL" b="1" dirty="0"/>
            </a:br>
            <a:endParaRPr lang="en-PL" b="1" dirty="0"/>
          </a:p>
        </p:txBody>
      </p:sp>
      <p:pic>
        <p:nvPicPr>
          <p:cNvPr id="6" name="Content Placeholder 5">
            <a:extLst>
              <a:ext uri="{FF2B5EF4-FFF2-40B4-BE49-F238E27FC236}">
                <a16:creationId xmlns:a16="http://schemas.microsoft.com/office/drawing/2014/main" id="{26B41E79-18A1-4C3D-9070-A6D4CB430FB9}"/>
              </a:ext>
            </a:extLst>
          </p:cNvPr>
          <p:cNvPicPr>
            <a:picLocks noGrp="1" noChangeAspect="1"/>
          </p:cNvPicPr>
          <p:nvPr>
            <p:ph idx="1"/>
          </p:nvPr>
        </p:nvPicPr>
        <p:blipFill>
          <a:blip r:embed="rId3"/>
          <a:stretch>
            <a:fillRect/>
          </a:stretch>
        </p:blipFill>
        <p:spPr>
          <a:xfrm>
            <a:off x="6240014" y="2283169"/>
            <a:ext cx="5505131" cy="3932237"/>
          </a:xfrm>
        </p:spPr>
      </p:pic>
      <p:sp>
        <p:nvSpPr>
          <p:cNvPr id="4" name="Slide Number Placeholder 3">
            <a:extLst>
              <a:ext uri="{FF2B5EF4-FFF2-40B4-BE49-F238E27FC236}">
                <a16:creationId xmlns:a16="http://schemas.microsoft.com/office/drawing/2014/main" id="{6D33E012-A327-4F4A-460B-53CD773D0765}"/>
              </a:ext>
            </a:extLst>
          </p:cNvPr>
          <p:cNvSpPr>
            <a:spLocks noGrp="1"/>
          </p:cNvSpPr>
          <p:nvPr>
            <p:ph type="sldNum" sz="quarter" idx="12"/>
          </p:nvPr>
        </p:nvSpPr>
        <p:spPr/>
        <p:txBody>
          <a:bodyPr/>
          <a:lstStyle/>
          <a:p>
            <a:fld id="{D2820A5A-B2AC-F245-ABFF-8AC5B807532A}" type="slidenum">
              <a:rPr lang="en-PL" smtClean="0"/>
              <a:t>48</a:t>
            </a:fld>
            <a:endParaRPr lang="en-PL"/>
          </a:p>
        </p:txBody>
      </p:sp>
      <p:pic>
        <p:nvPicPr>
          <p:cNvPr id="8" name="Picture 7">
            <a:extLst>
              <a:ext uri="{FF2B5EF4-FFF2-40B4-BE49-F238E27FC236}">
                <a16:creationId xmlns:a16="http://schemas.microsoft.com/office/drawing/2014/main" id="{7914683B-212A-EC7F-CF06-C3519D31E747}"/>
              </a:ext>
            </a:extLst>
          </p:cNvPr>
          <p:cNvPicPr>
            <a:picLocks noChangeAspect="1"/>
          </p:cNvPicPr>
          <p:nvPr/>
        </p:nvPicPr>
        <p:blipFill>
          <a:blip r:embed="rId4"/>
          <a:stretch>
            <a:fillRect/>
          </a:stretch>
        </p:blipFill>
        <p:spPr>
          <a:xfrm>
            <a:off x="590868" y="2283169"/>
            <a:ext cx="5505132" cy="3932237"/>
          </a:xfrm>
          <a:prstGeom prst="rect">
            <a:avLst/>
          </a:prstGeom>
        </p:spPr>
      </p:pic>
      <p:sp>
        <p:nvSpPr>
          <p:cNvPr id="5" name="TextBox 4">
            <a:extLst>
              <a:ext uri="{FF2B5EF4-FFF2-40B4-BE49-F238E27FC236}">
                <a16:creationId xmlns:a16="http://schemas.microsoft.com/office/drawing/2014/main" id="{C7E7F5DF-4F4B-FEA9-B841-6905A2002B18}"/>
              </a:ext>
            </a:extLst>
          </p:cNvPr>
          <p:cNvSpPr txBox="1"/>
          <p:nvPr/>
        </p:nvSpPr>
        <p:spPr>
          <a:xfrm>
            <a:off x="2052204" y="1829528"/>
            <a:ext cx="9263495" cy="369332"/>
          </a:xfrm>
          <a:prstGeom prst="rect">
            <a:avLst/>
          </a:prstGeom>
          <a:noFill/>
        </p:spPr>
        <p:txBody>
          <a:bodyPr wrap="square">
            <a:spAutoFit/>
          </a:bodyPr>
          <a:lstStyle/>
          <a:p>
            <a:r>
              <a:rPr lang="en-PL" dirty="0"/>
              <a:t>(Without data points)								(With points)</a:t>
            </a:r>
          </a:p>
        </p:txBody>
      </p:sp>
    </p:spTree>
    <p:extLst>
      <p:ext uri="{BB962C8B-B14F-4D97-AF65-F5344CB8AC3E}">
        <p14:creationId xmlns:p14="http://schemas.microsoft.com/office/powerpoint/2010/main" val="2795762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E0A8AD5-9B50-018C-CF91-682F190B5237}"/>
              </a:ext>
            </a:extLst>
          </p:cNvPr>
          <p:cNvPicPr>
            <a:picLocks noChangeAspect="1"/>
          </p:cNvPicPr>
          <p:nvPr/>
        </p:nvPicPr>
        <p:blipFill rotWithShape="1">
          <a:blip r:embed="rId3"/>
          <a:srcRect l="6739" t="30277" r="7039" b="63523"/>
          <a:stretch/>
        </p:blipFill>
        <p:spPr>
          <a:xfrm>
            <a:off x="1996323" y="1653385"/>
            <a:ext cx="5500524" cy="1271985"/>
          </a:xfrm>
          <a:prstGeom prst="rect">
            <a:avLst/>
          </a:prstGeom>
        </p:spPr>
      </p:pic>
      <p:sp>
        <p:nvSpPr>
          <p:cNvPr id="2" name="Title 1">
            <a:extLst>
              <a:ext uri="{FF2B5EF4-FFF2-40B4-BE49-F238E27FC236}">
                <a16:creationId xmlns:a16="http://schemas.microsoft.com/office/drawing/2014/main" id="{755E93CB-9833-F0F7-CEB7-1C42C7DDE515}"/>
              </a:ext>
            </a:extLst>
          </p:cNvPr>
          <p:cNvSpPr>
            <a:spLocks noGrp="1"/>
          </p:cNvSpPr>
          <p:nvPr>
            <p:ph type="title"/>
          </p:nvPr>
        </p:nvSpPr>
        <p:spPr>
          <a:xfrm>
            <a:off x="1066800" y="597990"/>
            <a:ext cx="10058400" cy="1371600"/>
          </a:xfrm>
        </p:spPr>
        <p:txBody>
          <a:bodyPr>
            <a:normAutofit fontScale="90000"/>
          </a:bodyPr>
          <a:lstStyle/>
          <a:p>
            <a:r>
              <a:rPr lang="en-PL" b="1" dirty="0"/>
              <a:t>CoG vs L2 EN proficiency across phonemes </a:t>
            </a:r>
            <a:br>
              <a:rPr lang="en-PL" b="1" dirty="0"/>
            </a:br>
            <a:endParaRPr lang="en-PL" b="1" dirty="0"/>
          </a:p>
        </p:txBody>
      </p:sp>
      <p:sp>
        <p:nvSpPr>
          <p:cNvPr id="4" name="Slide Number Placeholder 3">
            <a:extLst>
              <a:ext uri="{FF2B5EF4-FFF2-40B4-BE49-F238E27FC236}">
                <a16:creationId xmlns:a16="http://schemas.microsoft.com/office/drawing/2014/main" id="{6D33E012-A327-4F4A-460B-53CD773D0765}"/>
              </a:ext>
            </a:extLst>
          </p:cNvPr>
          <p:cNvSpPr>
            <a:spLocks noGrp="1"/>
          </p:cNvSpPr>
          <p:nvPr>
            <p:ph type="sldNum" sz="quarter" idx="12"/>
          </p:nvPr>
        </p:nvSpPr>
        <p:spPr/>
        <p:txBody>
          <a:bodyPr/>
          <a:lstStyle/>
          <a:p>
            <a:fld id="{D2820A5A-B2AC-F245-ABFF-8AC5B807532A}" type="slidenum">
              <a:rPr lang="en-PL" smtClean="0"/>
              <a:t>49</a:t>
            </a:fld>
            <a:endParaRPr lang="en-PL"/>
          </a:p>
        </p:txBody>
      </p:sp>
      <p:grpSp>
        <p:nvGrpSpPr>
          <p:cNvPr id="13" name="Group 12">
            <a:extLst>
              <a:ext uri="{FF2B5EF4-FFF2-40B4-BE49-F238E27FC236}">
                <a16:creationId xmlns:a16="http://schemas.microsoft.com/office/drawing/2014/main" id="{55E2E13F-011F-85C0-B842-9AC0D8E79AB6}"/>
              </a:ext>
            </a:extLst>
          </p:cNvPr>
          <p:cNvGrpSpPr/>
          <p:nvPr/>
        </p:nvGrpSpPr>
        <p:grpSpPr>
          <a:xfrm>
            <a:off x="1996323" y="2053814"/>
            <a:ext cx="5505132" cy="3932237"/>
            <a:chOff x="6011732" y="2283169"/>
            <a:chExt cx="5505132" cy="3932237"/>
          </a:xfrm>
        </p:grpSpPr>
        <p:pic>
          <p:nvPicPr>
            <p:cNvPr id="8" name="Picture 7">
              <a:extLst>
                <a:ext uri="{FF2B5EF4-FFF2-40B4-BE49-F238E27FC236}">
                  <a16:creationId xmlns:a16="http://schemas.microsoft.com/office/drawing/2014/main" id="{7914683B-212A-EC7F-CF06-C3519D31E747}"/>
                </a:ext>
              </a:extLst>
            </p:cNvPr>
            <p:cNvPicPr>
              <a:picLocks noChangeAspect="1"/>
            </p:cNvPicPr>
            <p:nvPr/>
          </p:nvPicPr>
          <p:blipFill>
            <a:blip r:embed="rId4"/>
            <a:stretch>
              <a:fillRect/>
            </a:stretch>
          </p:blipFill>
          <p:spPr>
            <a:xfrm>
              <a:off x="6011732" y="2283169"/>
              <a:ext cx="5505132" cy="3932237"/>
            </a:xfrm>
            <a:prstGeom prst="rect">
              <a:avLst/>
            </a:prstGeom>
          </p:spPr>
        </p:pic>
        <p:sp>
          <p:nvSpPr>
            <p:cNvPr id="3" name="Oval 2">
              <a:extLst>
                <a:ext uri="{FF2B5EF4-FFF2-40B4-BE49-F238E27FC236}">
                  <a16:creationId xmlns:a16="http://schemas.microsoft.com/office/drawing/2014/main" id="{13DDED7F-84B0-44D8-540C-A4FE4979A43C}"/>
                </a:ext>
              </a:extLst>
            </p:cNvPr>
            <p:cNvSpPr/>
            <p:nvPr/>
          </p:nvSpPr>
          <p:spPr>
            <a:xfrm>
              <a:off x="10238149" y="4510070"/>
              <a:ext cx="394410" cy="351816"/>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5" name="Oval 4">
              <a:extLst>
                <a:ext uri="{FF2B5EF4-FFF2-40B4-BE49-F238E27FC236}">
                  <a16:creationId xmlns:a16="http://schemas.microsoft.com/office/drawing/2014/main" id="{9BF8476E-361E-41B9-076B-491B676C02E2}"/>
                </a:ext>
              </a:extLst>
            </p:cNvPr>
            <p:cNvSpPr/>
            <p:nvPr/>
          </p:nvSpPr>
          <p:spPr>
            <a:xfrm>
              <a:off x="10240776" y="5130861"/>
              <a:ext cx="394410" cy="334272"/>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7" name="Oval 6">
              <a:extLst>
                <a:ext uri="{FF2B5EF4-FFF2-40B4-BE49-F238E27FC236}">
                  <a16:creationId xmlns:a16="http://schemas.microsoft.com/office/drawing/2014/main" id="{B30E9118-EE82-17FD-D868-AA65B57700F0}"/>
                </a:ext>
              </a:extLst>
            </p:cNvPr>
            <p:cNvSpPr/>
            <p:nvPr/>
          </p:nvSpPr>
          <p:spPr>
            <a:xfrm>
              <a:off x="10231061" y="2434856"/>
              <a:ext cx="394410" cy="520995"/>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9" name="Oval 8">
              <a:extLst>
                <a:ext uri="{FF2B5EF4-FFF2-40B4-BE49-F238E27FC236}">
                  <a16:creationId xmlns:a16="http://schemas.microsoft.com/office/drawing/2014/main" id="{6958748C-2F03-D7D2-3103-304848F940C7}"/>
                </a:ext>
              </a:extLst>
            </p:cNvPr>
            <p:cNvSpPr/>
            <p:nvPr/>
          </p:nvSpPr>
          <p:spPr>
            <a:xfrm>
              <a:off x="10272675" y="3047418"/>
              <a:ext cx="394410" cy="520995"/>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grpSp>
      <p:sp>
        <p:nvSpPr>
          <p:cNvPr id="11" name="Content Placeholder 10">
            <a:extLst>
              <a:ext uri="{FF2B5EF4-FFF2-40B4-BE49-F238E27FC236}">
                <a16:creationId xmlns:a16="http://schemas.microsoft.com/office/drawing/2014/main" id="{33525A50-0266-3494-F809-79B20B1455F5}"/>
              </a:ext>
            </a:extLst>
          </p:cNvPr>
          <p:cNvSpPr>
            <a:spLocks noGrp="1"/>
          </p:cNvSpPr>
          <p:nvPr>
            <p:ph idx="1"/>
          </p:nvPr>
        </p:nvSpPr>
        <p:spPr>
          <a:xfrm>
            <a:off x="7743954" y="1855651"/>
            <a:ext cx="3134139" cy="3931920"/>
          </a:xfrm>
        </p:spPr>
        <p:txBody>
          <a:bodyPr/>
          <a:lstStyle/>
          <a:p>
            <a:pPr marL="0" indent="0">
              <a:buNone/>
            </a:pPr>
            <a:r>
              <a:rPr lang="en-PL" dirty="0"/>
              <a:t>Places of Articulation:</a:t>
            </a:r>
          </a:p>
          <a:p>
            <a:r>
              <a:rPr lang="en-PL" dirty="0"/>
              <a:t>Dental</a:t>
            </a:r>
          </a:p>
          <a:p>
            <a:r>
              <a:rPr lang="en-PL" dirty="0"/>
              <a:t>Alveolar</a:t>
            </a:r>
          </a:p>
          <a:p>
            <a:endParaRPr lang="en-PL" dirty="0"/>
          </a:p>
          <a:p>
            <a:endParaRPr lang="en-PL" dirty="0"/>
          </a:p>
          <a:p>
            <a:pPr marL="0" indent="0">
              <a:buNone/>
            </a:pPr>
            <a:endParaRPr lang="en-PL" dirty="0"/>
          </a:p>
          <a:p>
            <a:r>
              <a:rPr lang="en-PL" dirty="0"/>
              <a:t>Palatal</a:t>
            </a:r>
          </a:p>
          <a:p>
            <a:r>
              <a:rPr lang="en-PL" dirty="0"/>
              <a:t>postalveolar</a:t>
            </a:r>
          </a:p>
          <a:p>
            <a:pPr marL="0" indent="0">
              <a:buNone/>
            </a:pPr>
            <a:endParaRPr lang="en-PL" dirty="0"/>
          </a:p>
        </p:txBody>
      </p:sp>
      <p:sp>
        <p:nvSpPr>
          <p:cNvPr id="14" name="Oval 13">
            <a:extLst>
              <a:ext uri="{FF2B5EF4-FFF2-40B4-BE49-F238E27FC236}">
                <a16:creationId xmlns:a16="http://schemas.microsoft.com/office/drawing/2014/main" id="{23B0874F-06DE-3412-8AB3-15342069A231}"/>
              </a:ext>
            </a:extLst>
          </p:cNvPr>
          <p:cNvSpPr/>
          <p:nvPr/>
        </p:nvSpPr>
        <p:spPr>
          <a:xfrm>
            <a:off x="2524279" y="2908005"/>
            <a:ext cx="394410" cy="683334"/>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Oval 14">
            <a:extLst>
              <a:ext uri="{FF2B5EF4-FFF2-40B4-BE49-F238E27FC236}">
                <a16:creationId xmlns:a16="http://schemas.microsoft.com/office/drawing/2014/main" id="{6B056DE8-A89E-18F0-2896-865868F2FC75}"/>
              </a:ext>
            </a:extLst>
          </p:cNvPr>
          <p:cNvSpPr/>
          <p:nvPr/>
        </p:nvSpPr>
        <p:spPr>
          <a:xfrm>
            <a:off x="2524279" y="4808741"/>
            <a:ext cx="394410" cy="346677"/>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Oval 15">
            <a:extLst>
              <a:ext uri="{FF2B5EF4-FFF2-40B4-BE49-F238E27FC236}">
                <a16:creationId xmlns:a16="http://schemas.microsoft.com/office/drawing/2014/main" id="{AC88584F-CAC9-C983-4CC7-B547792ABF58}"/>
              </a:ext>
            </a:extLst>
          </p:cNvPr>
          <p:cNvSpPr/>
          <p:nvPr/>
        </p:nvSpPr>
        <p:spPr>
          <a:xfrm>
            <a:off x="2537531" y="5136709"/>
            <a:ext cx="394410" cy="334273"/>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8" name="TextBox 17">
            <a:extLst>
              <a:ext uri="{FF2B5EF4-FFF2-40B4-BE49-F238E27FC236}">
                <a16:creationId xmlns:a16="http://schemas.microsoft.com/office/drawing/2014/main" id="{75B5A230-A92B-0256-5228-939E5D4A76A6}"/>
              </a:ext>
            </a:extLst>
          </p:cNvPr>
          <p:cNvSpPr txBox="1"/>
          <p:nvPr/>
        </p:nvSpPr>
        <p:spPr>
          <a:xfrm>
            <a:off x="2918689" y="1655364"/>
            <a:ext cx="6096000" cy="369332"/>
          </a:xfrm>
          <a:prstGeom prst="rect">
            <a:avLst/>
          </a:prstGeom>
          <a:noFill/>
        </p:spPr>
        <p:txBody>
          <a:bodyPr wrap="square">
            <a:spAutoFit/>
          </a:bodyPr>
          <a:lstStyle/>
          <a:p>
            <a:r>
              <a:rPr lang="en-PL" dirty="0"/>
              <a:t>Learner Group</a:t>
            </a:r>
          </a:p>
        </p:txBody>
      </p:sp>
    </p:spTree>
    <p:extLst>
      <p:ext uri="{BB962C8B-B14F-4D97-AF65-F5344CB8AC3E}">
        <p14:creationId xmlns:p14="http://schemas.microsoft.com/office/powerpoint/2010/main" val="26750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EB68-A5F4-CD8A-55CB-18DDCF6E5F31}"/>
              </a:ext>
            </a:extLst>
          </p:cNvPr>
          <p:cNvSpPr>
            <a:spLocks noGrp="1"/>
          </p:cNvSpPr>
          <p:nvPr>
            <p:ph type="title"/>
          </p:nvPr>
        </p:nvSpPr>
        <p:spPr/>
        <p:txBody>
          <a:bodyPr/>
          <a:lstStyle/>
          <a:p>
            <a:r>
              <a:rPr lang="en-PL" b="1" dirty="0"/>
              <a:t>Places (of articulation) of interest</a:t>
            </a:r>
          </a:p>
        </p:txBody>
      </p:sp>
      <p:sp>
        <p:nvSpPr>
          <p:cNvPr id="4" name="Slide Number Placeholder 3">
            <a:extLst>
              <a:ext uri="{FF2B5EF4-FFF2-40B4-BE49-F238E27FC236}">
                <a16:creationId xmlns:a16="http://schemas.microsoft.com/office/drawing/2014/main" id="{373F5167-8974-C716-3913-0C50CA79917F}"/>
              </a:ext>
            </a:extLst>
          </p:cNvPr>
          <p:cNvSpPr>
            <a:spLocks noGrp="1"/>
          </p:cNvSpPr>
          <p:nvPr>
            <p:ph type="sldNum" sz="quarter" idx="12"/>
          </p:nvPr>
        </p:nvSpPr>
        <p:spPr/>
        <p:txBody>
          <a:bodyPr/>
          <a:lstStyle/>
          <a:p>
            <a:fld id="{D2820A5A-B2AC-F245-ABFF-8AC5B807532A}" type="slidenum">
              <a:rPr lang="en-PL" smtClean="0"/>
              <a:t>5</a:t>
            </a:fld>
            <a:endParaRPr lang="en-PL"/>
          </a:p>
        </p:txBody>
      </p:sp>
      <p:sp>
        <p:nvSpPr>
          <p:cNvPr id="8" name="TextBox 7">
            <a:extLst>
              <a:ext uri="{FF2B5EF4-FFF2-40B4-BE49-F238E27FC236}">
                <a16:creationId xmlns:a16="http://schemas.microsoft.com/office/drawing/2014/main" id="{AAA4BF48-AE71-50D6-FD8E-8D59181237B3}"/>
              </a:ext>
            </a:extLst>
          </p:cNvPr>
          <p:cNvSpPr txBox="1"/>
          <p:nvPr/>
        </p:nvSpPr>
        <p:spPr>
          <a:xfrm>
            <a:off x="6220691" y="2194460"/>
            <a:ext cx="6096000" cy="707886"/>
          </a:xfrm>
          <a:prstGeom prst="rect">
            <a:avLst/>
          </a:prstGeom>
          <a:noFill/>
        </p:spPr>
        <p:txBody>
          <a:bodyPr wrap="square">
            <a:spAutoFit/>
          </a:bodyPr>
          <a:lstStyle/>
          <a:p>
            <a:r>
              <a:rPr lang="en-PL" sz="1000" b="1" dirty="0">
                <a:latin typeface="Times New Roman" panose="02020603050405020304" pitchFamily="18" charset="0"/>
                <a:cs typeface="Times New Roman" panose="02020603050405020304" pitchFamily="18" charset="0"/>
              </a:rPr>
              <a:t>[</a:t>
            </a:r>
            <a:r>
              <a:rPr lang="en-GB" sz="1000" b="1" i="0" u="none" strike="noStrike" dirty="0">
                <a:solidFill>
                  <a:srgbClr val="000000"/>
                </a:solidFill>
                <a:effectLst/>
                <a:latin typeface="Times New Roman" panose="02020603050405020304" pitchFamily="18" charset="0"/>
                <a:cs typeface="Times New Roman" panose="02020603050405020304" pitchFamily="18" charset="0"/>
              </a:rPr>
              <a:t>s̪</a:t>
            </a:r>
            <a:r>
              <a:rPr lang="en-PL" sz="1000" b="1" dirty="0">
                <a:latin typeface="Times New Roman" panose="02020603050405020304" pitchFamily="18" charset="0"/>
                <a:cs typeface="Times New Roman" panose="02020603050405020304" pitchFamily="18" charset="0"/>
              </a:rPr>
              <a:t>]</a:t>
            </a:r>
          </a:p>
          <a:p>
            <a:r>
              <a:rPr lang="en-PL" sz="1000" b="1" dirty="0">
                <a:latin typeface="Times New Roman" panose="02020603050405020304" pitchFamily="18" charset="0"/>
                <a:cs typeface="Times New Roman" panose="02020603050405020304" pitchFamily="18" charset="0"/>
              </a:rPr>
              <a:t>[s]</a:t>
            </a:r>
          </a:p>
          <a:p>
            <a:r>
              <a:rPr lang="en-PL" sz="1000" b="1" dirty="0">
                <a:latin typeface="Times New Roman" panose="02020603050405020304" pitchFamily="18" charset="0"/>
                <a:cs typeface="Times New Roman" panose="02020603050405020304" pitchFamily="18" charset="0"/>
              </a:rPr>
              <a:t>[</a:t>
            </a:r>
            <a:r>
              <a:rPr lang="en-GB" sz="1000" b="1" i="0" u="none" strike="noStrike" dirty="0">
                <a:solidFill>
                  <a:srgbClr val="000000"/>
                </a:solidFill>
                <a:effectLst/>
                <a:latin typeface="Times New Roman" panose="02020603050405020304" pitchFamily="18" charset="0"/>
                <a:cs typeface="Times New Roman" panose="02020603050405020304" pitchFamily="18" charset="0"/>
              </a:rPr>
              <a:t>ʃ] ([</a:t>
            </a:r>
            <a:r>
              <a:rPr lang="en-GB" sz="1000" b="1" i="0" u="none" strike="noStrike" dirty="0" err="1">
                <a:solidFill>
                  <a:srgbClr val="000000"/>
                </a:solidFill>
                <a:effectLst/>
                <a:latin typeface="Times New Roman" panose="02020603050405020304" pitchFamily="18" charset="0"/>
                <a:cs typeface="Times New Roman" panose="02020603050405020304" pitchFamily="18" charset="0"/>
              </a:rPr>
              <a:t>ʂ</a:t>
            </a:r>
            <a:r>
              <a:rPr lang="en-GB" sz="1000" b="1" i="0" u="none" strike="noStrike" dirty="0">
                <a:solidFill>
                  <a:srgbClr val="000000"/>
                </a:solidFill>
                <a:effectLst/>
                <a:latin typeface="Times New Roman" panose="02020603050405020304" pitchFamily="18" charset="0"/>
                <a:cs typeface="Times New Roman" panose="02020603050405020304" pitchFamily="18" charset="0"/>
              </a:rPr>
              <a:t>])</a:t>
            </a:r>
          </a:p>
          <a:p>
            <a:r>
              <a:rPr lang="en-GB" sz="1000" b="1" i="0" u="none" strike="noStrike" dirty="0">
                <a:solidFill>
                  <a:srgbClr val="000000"/>
                </a:solidFill>
                <a:effectLst/>
                <a:latin typeface="Times New Roman" panose="02020603050405020304" pitchFamily="18" charset="0"/>
                <a:cs typeface="Times New Roman" panose="02020603050405020304" pitchFamily="18" charset="0"/>
              </a:rPr>
              <a:t>[</a:t>
            </a:r>
            <a:r>
              <a:rPr lang="en-GB" sz="1000" b="1" i="0" u="none" strike="noStrike" dirty="0" err="1">
                <a:solidFill>
                  <a:srgbClr val="000000"/>
                </a:solidFill>
                <a:effectLst/>
                <a:latin typeface="Times New Roman" panose="02020603050405020304" pitchFamily="18" charset="0"/>
                <a:cs typeface="Times New Roman" panose="02020603050405020304" pitchFamily="18" charset="0"/>
              </a:rPr>
              <a:t>ɕ</a:t>
            </a:r>
            <a:r>
              <a:rPr lang="en-GB" sz="1000" b="1" i="0" u="none" strike="noStrike" dirty="0">
                <a:solidFill>
                  <a:srgbClr val="000000"/>
                </a:solidFill>
                <a:effectLst/>
                <a:latin typeface="Times New Roman" panose="02020603050405020304" pitchFamily="18" charset="0"/>
                <a:cs typeface="Times New Roman" panose="02020603050405020304" pitchFamily="18" charset="0"/>
              </a:rPr>
              <a:t>] [</a:t>
            </a:r>
            <a:r>
              <a:rPr lang="en-GB" sz="1000" b="1" i="0" u="none" strike="noStrike" dirty="0" err="1">
                <a:solidFill>
                  <a:srgbClr val="000000"/>
                </a:solidFill>
                <a:effectLst/>
                <a:latin typeface="Times New Roman" panose="02020603050405020304" pitchFamily="18" charset="0"/>
                <a:cs typeface="Times New Roman" panose="02020603050405020304" pitchFamily="18" charset="0"/>
              </a:rPr>
              <a:t>ç</a:t>
            </a:r>
            <a:r>
              <a:rPr lang="en-GB" sz="1000" b="1" i="0" u="none" strike="noStrike" dirty="0">
                <a:solidFill>
                  <a:srgbClr val="000000"/>
                </a:solidFill>
                <a:effectLst/>
                <a:latin typeface="Times New Roman" panose="02020603050405020304" pitchFamily="18" charset="0"/>
                <a:cs typeface="Times New Roman" panose="02020603050405020304" pitchFamily="18" charset="0"/>
              </a:rPr>
              <a:t>] </a:t>
            </a:r>
            <a:endParaRPr lang="en-PL" sz="1000" b="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C2064AB4-D340-5ACF-2220-0C78FA7AF339}"/>
              </a:ext>
            </a:extLst>
          </p:cNvPr>
          <p:cNvGrpSpPr/>
          <p:nvPr/>
        </p:nvGrpSpPr>
        <p:grpSpPr>
          <a:xfrm>
            <a:off x="4877109" y="1921927"/>
            <a:ext cx="4549922" cy="4293479"/>
            <a:chOff x="4928615" y="2014193"/>
            <a:chExt cx="4549922" cy="4293479"/>
          </a:xfrm>
        </p:grpSpPr>
        <p:pic>
          <p:nvPicPr>
            <p:cNvPr id="3074" name="Picture 2" descr="enter image description here">
              <a:extLst>
                <a:ext uri="{FF2B5EF4-FFF2-40B4-BE49-F238E27FC236}">
                  <a16:creationId xmlns:a16="http://schemas.microsoft.com/office/drawing/2014/main" id="{9AB35CDB-7880-CB7E-D501-7071C17C0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910" b="23235"/>
            <a:stretch/>
          </p:blipFill>
          <p:spPr bwMode="auto">
            <a:xfrm>
              <a:off x="4928615" y="2014193"/>
              <a:ext cx="4549922" cy="4293479"/>
            </a:xfrm>
            <a:prstGeom prst="rect">
              <a:avLst/>
            </a:prstGeom>
            <a:noFill/>
            <a:extLst>
              <a:ext uri="{909E8E84-426E-40DD-AFC4-6F175D3DCCD1}">
                <a14:hiddenFill xmlns:a14="http://schemas.microsoft.com/office/drawing/2010/main">
                  <a:solidFill>
                    <a:srgbClr val="FFFFFF"/>
                  </a:solidFill>
                </a14:hiddenFill>
              </a:ext>
            </a:extLst>
          </p:spPr>
        </p:pic>
        <p:sp>
          <p:nvSpPr>
            <p:cNvPr id="6" name="Doughnut 5">
              <a:extLst>
                <a:ext uri="{FF2B5EF4-FFF2-40B4-BE49-F238E27FC236}">
                  <a16:creationId xmlns:a16="http://schemas.microsoft.com/office/drawing/2014/main" id="{56F97307-1884-FDDE-77F6-4794B0C46FF7}"/>
                </a:ext>
              </a:extLst>
            </p:cNvPr>
            <p:cNvSpPr/>
            <p:nvPr/>
          </p:nvSpPr>
          <p:spPr>
            <a:xfrm rot="19866272">
              <a:off x="6927958" y="3550334"/>
              <a:ext cx="1433534" cy="554405"/>
            </a:xfrm>
            <a:prstGeom prst="donut">
              <a:avLst>
                <a:gd name="adj" fmla="val 9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solidFill>
                  <a:schemeClr val="tx1"/>
                </a:solidFill>
              </a:endParaRPr>
            </a:p>
          </p:txBody>
        </p:sp>
        <p:sp>
          <p:nvSpPr>
            <p:cNvPr id="9" name="Rectangle 8">
              <a:extLst>
                <a:ext uri="{FF2B5EF4-FFF2-40B4-BE49-F238E27FC236}">
                  <a16:creationId xmlns:a16="http://schemas.microsoft.com/office/drawing/2014/main" id="{0D0FA196-5D13-6447-1841-F3E4D3A9C35A}"/>
                </a:ext>
              </a:extLst>
            </p:cNvPr>
            <p:cNvSpPr/>
            <p:nvPr/>
          </p:nvSpPr>
          <p:spPr>
            <a:xfrm>
              <a:off x="5598278" y="5607993"/>
              <a:ext cx="1522959" cy="607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Rectangle 9">
              <a:extLst>
                <a:ext uri="{FF2B5EF4-FFF2-40B4-BE49-F238E27FC236}">
                  <a16:creationId xmlns:a16="http://schemas.microsoft.com/office/drawing/2014/main" id="{291DC211-EC78-A26A-BC8C-C77631CF9041}"/>
                </a:ext>
              </a:extLst>
            </p:cNvPr>
            <p:cNvSpPr/>
            <p:nvPr/>
          </p:nvSpPr>
          <p:spPr>
            <a:xfrm>
              <a:off x="5075582" y="2097074"/>
              <a:ext cx="1025237" cy="152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1" name="Rectangle 10">
              <a:extLst>
                <a:ext uri="{FF2B5EF4-FFF2-40B4-BE49-F238E27FC236}">
                  <a16:creationId xmlns:a16="http://schemas.microsoft.com/office/drawing/2014/main" id="{C1897CDC-1DCA-DB03-2D1C-75DB624424D9}"/>
                </a:ext>
              </a:extLst>
            </p:cNvPr>
            <p:cNvSpPr/>
            <p:nvPr/>
          </p:nvSpPr>
          <p:spPr>
            <a:xfrm>
              <a:off x="5486399" y="5130306"/>
              <a:ext cx="1025237" cy="879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2" name="Rectangle 11">
              <a:extLst>
                <a:ext uri="{FF2B5EF4-FFF2-40B4-BE49-F238E27FC236}">
                  <a16:creationId xmlns:a16="http://schemas.microsoft.com/office/drawing/2014/main" id="{F0831CF0-CE6B-B905-C568-C6D4A2B7E4AC}"/>
                </a:ext>
              </a:extLst>
            </p:cNvPr>
            <p:cNvSpPr/>
            <p:nvPr/>
          </p:nvSpPr>
          <p:spPr>
            <a:xfrm>
              <a:off x="7897091" y="6010251"/>
              <a:ext cx="1219200" cy="284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3" name="Rectangle 12">
              <a:extLst>
                <a:ext uri="{FF2B5EF4-FFF2-40B4-BE49-F238E27FC236}">
                  <a16:creationId xmlns:a16="http://schemas.microsoft.com/office/drawing/2014/main" id="{59A7AFE6-8196-85EE-6C9E-4728970EF3D2}"/>
                </a:ext>
              </a:extLst>
            </p:cNvPr>
            <p:cNvSpPr/>
            <p:nvPr/>
          </p:nvSpPr>
          <p:spPr>
            <a:xfrm>
              <a:off x="8156823" y="3173388"/>
              <a:ext cx="1025237" cy="157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Rectangle 13">
              <a:extLst>
                <a:ext uri="{FF2B5EF4-FFF2-40B4-BE49-F238E27FC236}">
                  <a16:creationId xmlns:a16="http://schemas.microsoft.com/office/drawing/2014/main" id="{D0DD48B5-6EE4-FD81-5A3D-1FEA3110097E}"/>
                </a:ext>
              </a:extLst>
            </p:cNvPr>
            <p:cNvSpPr/>
            <p:nvPr/>
          </p:nvSpPr>
          <p:spPr>
            <a:xfrm>
              <a:off x="7121237" y="2581253"/>
              <a:ext cx="1360370" cy="707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Rectangle 14">
              <a:extLst>
                <a:ext uri="{FF2B5EF4-FFF2-40B4-BE49-F238E27FC236}">
                  <a16:creationId xmlns:a16="http://schemas.microsoft.com/office/drawing/2014/main" id="{8C88886E-4258-5564-FA69-A323FA9BA9C8}"/>
                </a:ext>
              </a:extLst>
            </p:cNvPr>
            <p:cNvSpPr/>
            <p:nvPr/>
          </p:nvSpPr>
          <p:spPr>
            <a:xfrm>
              <a:off x="8263282" y="2907486"/>
              <a:ext cx="348989" cy="203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7" name="Rectangle 16">
              <a:extLst>
                <a:ext uri="{FF2B5EF4-FFF2-40B4-BE49-F238E27FC236}">
                  <a16:creationId xmlns:a16="http://schemas.microsoft.com/office/drawing/2014/main" id="{10157C48-E888-B190-742D-291CBE1866BD}"/>
                </a:ext>
              </a:extLst>
            </p:cNvPr>
            <p:cNvSpPr/>
            <p:nvPr/>
          </p:nvSpPr>
          <p:spPr>
            <a:xfrm>
              <a:off x="7877107" y="5076520"/>
              <a:ext cx="772350" cy="504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8" name="Rectangle 17">
              <a:extLst>
                <a:ext uri="{FF2B5EF4-FFF2-40B4-BE49-F238E27FC236}">
                  <a16:creationId xmlns:a16="http://schemas.microsoft.com/office/drawing/2014/main" id="{2037BEFE-A28C-0029-8AF2-052A1E4551F4}"/>
                </a:ext>
              </a:extLst>
            </p:cNvPr>
            <p:cNvSpPr/>
            <p:nvPr/>
          </p:nvSpPr>
          <p:spPr>
            <a:xfrm>
              <a:off x="8857059" y="4500157"/>
              <a:ext cx="621478" cy="192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9" name="Rectangle 18">
              <a:extLst>
                <a:ext uri="{FF2B5EF4-FFF2-40B4-BE49-F238E27FC236}">
                  <a16:creationId xmlns:a16="http://schemas.microsoft.com/office/drawing/2014/main" id="{0537315E-CFA8-C7FB-29D1-F958B59DF57C}"/>
                </a:ext>
              </a:extLst>
            </p:cNvPr>
            <p:cNvSpPr/>
            <p:nvPr/>
          </p:nvSpPr>
          <p:spPr>
            <a:xfrm>
              <a:off x="9149389" y="4980028"/>
              <a:ext cx="310739" cy="192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0" name="Rectangle 19">
              <a:extLst>
                <a:ext uri="{FF2B5EF4-FFF2-40B4-BE49-F238E27FC236}">
                  <a16:creationId xmlns:a16="http://schemas.microsoft.com/office/drawing/2014/main" id="{114EFADB-A576-B6EF-F1F2-37C648619E8D}"/>
                </a:ext>
              </a:extLst>
            </p:cNvPr>
            <p:cNvSpPr/>
            <p:nvPr/>
          </p:nvSpPr>
          <p:spPr>
            <a:xfrm>
              <a:off x="9182060" y="5307422"/>
              <a:ext cx="296477" cy="192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1" name="Rectangle 20">
              <a:extLst>
                <a:ext uri="{FF2B5EF4-FFF2-40B4-BE49-F238E27FC236}">
                  <a16:creationId xmlns:a16="http://schemas.microsoft.com/office/drawing/2014/main" id="{7CF1CBDA-C217-EFD3-2470-96B30D8422D2}"/>
                </a:ext>
              </a:extLst>
            </p:cNvPr>
            <p:cNvSpPr/>
            <p:nvPr/>
          </p:nvSpPr>
          <p:spPr>
            <a:xfrm>
              <a:off x="8275026" y="5956906"/>
              <a:ext cx="772350" cy="284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grpSp>
      <p:sp>
        <p:nvSpPr>
          <p:cNvPr id="5" name="TextBox 4">
            <a:extLst>
              <a:ext uri="{FF2B5EF4-FFF2-40B4-BE49-F238E27FC236}">
                <a16:creationId xmlns:a16="http://schemas.microsoft.com/office/drawing/2014/main" id="{3291D02A-CFD0-C9CF-90BA-9E2B83AC7A7A}"/>
              </a:ext>
            </a:extLst>
          </p:cNvPr>
          <p:cNvSpPr txBox="1"/>
          <p:nvPr/>
        </p:nvSpPr>
        <p:spPr>
          <a:xfrm>
            <a:off x="4835626" y="5575444"/>
            <a:ext cx="2234105" cy="584775"/>
          </a:xfrm>
          <a:prstGeom prst="rect">
            <a:avLst/>
          </a:prstGeom>
          <a:noFill/>
        </p:spPr>
        <p:txBody>
          <a:bodyPr wrap="square">
            <a:spAutoFit/>
          </a:bodyPr>
          <a:lstStyle/>
          <a:p>
            <a:r>
              <a:rPr lang="en-GB" sz="1600" b="0" strike="noStrike" dirty="0">
                <a:effectLst/>
              </a:rPr>
              <a:t>Modified from Clark &amp; </a:t>
            </a:r>
            <a:r>
              <a:rPr lang="en-GB" sz="1600" b="0" strike="noStrike" dirty="0" err="1">
                <a:effectLst/>
              </a:rPr>
              <a:t>Yallop</a:t>
            </a:r>
            <a:r>
              <a:rPr lang="en-GB" sz="1600" b="0" strike="noStrike" dirty="0">
                <a:effectLst/>
              </a:rPr>
              <a:t> (1994)</a:t>
            </a:r>
            <a:endParaRPr lang="en-PL" sz="1600" dirty="0"/>
          </a:p>
        </p:txBody>
      </p:sp>
    </p:spTree>
    <p:extLst>
      <p:ext uri="{BB962C8B-B14F-4D97-AF65-F5344CB8AC3E}">
        <p14:creationId xmlns:p14="http://schemas.microsoft.com/office/powerpoint/2010/main" val="1085168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F666DB-F8A4-A09C-47F5-4833263D6A95}"/>
              </a:ext>
            </a:extLst>
          </p:cNvPr>
          <p:cNvPicPr>
            <a:picLocks noChangeAspect="1"/>
          </p:cNvPicPr>
          <p:nvPr/>
        </p:nvPicPr>
        <p:blipFill rotWithShape="1">
          <a:blip r:embed="rId2"/>
          <a:srcRect l="6739" t="30277" r="7039" b="63523"/>
          <a:stretch/>
        </p:blipFill>
        <p:spPr>
          <a:xfrm>
            <a:off x="6213214" y="1916007"/>
            <a:ext cx="5396968" cy="1271985"/>
          </a:xfrm>
          <a:prstGeom prst="rect">
            <a:avLst/>
          </a:prstGeom>
        </p:spPr>
      </p:pic>
      <p:sp>
        <p:nvSpPr>
          <p:cNvPr id="2" name="Title 1">
            <a:extLst>
              <a:ext uri="{FF2B5EF4-FFF2-40B4-BE49-F238E27FC236}">
                <a16:creationId xmlns:a16="http://schemas.microsoft.com/office/drawing/2014/main" id="{B711741F-0B22-20A6-A9EC-A30D8C25D4B5}"/>
              </a:ext>
            </a:extLst>
          </p:cNvPr>
          <p:cNvSpPr>
            <a:spLocks noGrp="1"/>
          </p:cNvSpPr>
          <p:nvPr>
            <p:ph type="title"/>
          </p:nvPr>
        </p:nvSpPr>
        <p:spPr>
          <a:xfrm>
            <a:off x="1054362" y="292878"/>
            <a:ext cx="10058400" cy="1371600"/>
          </a:xfrm>
        </p:spPr>
        <p:txBody>
          <a:bodyPr>
            <a:normAutofit fontScale="90000"/>
          </a:bodyPr>
          <a:lstStyle/>
          <a:p>
            <a:r>
              <a:rPr lang="en-PL" b="1" dirty="0"/>
              <a:t>CoG vs L2 EN proficiency across phonemes</a:t>
            </a:r>
          </a:p>
        </p:txBody>
      </p:sp>
      <p:pic>
        <p:nvPicPr>
          <p:cNvPr id="7" name="Content Placeholder 6">
            <a:extLst>
              <a:ext uri="{FF2B5EF4-FFF2-40B4-BE49-F238E27FC236}">
                <a16:creationId xmlns:a16="http://schemas.microsoft.com/office/drawing/2014/main" id="{864F3E80-73C1-695A-DF72-F21360BEC981}"/>
              </a:ext>
            </a:extLst>
          </p:cNvPr>
          <p:cNvPicPr>
            <a:picLocks noGrp="1" noChangeAspect="1"/>
          </p:cNvPicPr>
          <p:nvPr>
            <p:ph idx="1"/>
          </p:nvPr>
        </p:nvPicPr>
        <p:blipFill>
          <a:blip r:embed="rId3"/>
          <a:stretch>
            <a:fillRect/>
          </a:stretch>
        </p:blipFill>
        <p:spPr>
          <a:xfrm>
            <a:off x="6213214" y="2419896"/>
            <a:ext cx="5396968" cy="3854978"/>
          </a:xfrm>
        </p:spPr>
      </p:pic>
      <p:sp>
        <p:nvSpPr>
          <p:cNvPr id="4" name="Slide Number Placeholder 3">
            <a:extLst>
              <a:ext uri="{FF2B5EF4-FFF2-40B4-BE49-F238E27FC236}">
                <a16:creationId xmlns:a16="http://schemas.microsoft.com/office/drawing/2014/main" id="{2856AE9F-A9C3-06DA-6E3D-53A36DA0FBF9}"/>
              </a:ext>
            </a:extLst>
          </p:cNvPr>
          <p:cNvSpPr>
            <a:spLocks noGrp="1"/>
          </p:cNvSpPr>
          <p:nvPr>
            <p:ph type="sldNum" sz="quarter" idx="12"/>
          </p:nvPr>
        </p:nvSpPr>
        <p:spPr/>
        <p:txBody>
          <a:bodyPr/>
          <a:lstStyle/>
          <a:p>
            <a:fld id="{D2820A5A-B2AC-F245-ABFF-8AC5B807532A}" type="slidenum">
              <a:rPr lang="en-PL" smtClean="0"/>
              <a:t>50</a:t>
            </a:fld>
            <a:endParaRPr lang="en-PL"/>
          </a:p>
        </p:txBody>
      </p:sp>
      <p:grpSp>
        <p:nvGrpSpPr>
          <p:cNvPr id="12" name="Group 11">
            <a:extLst>
              <a:ext uri="{FF2B5EF4-FFF2-40B4-BE49-F238E27FC236}">
                <a16:creationId xmlns:a16="http://schemas.microsoft.com/office/drawing/2014/main" id="{DB4B81AE-8A6A-EB17-9093-0FFF47C6DDFA}"/>
              </a:ext>
            </a:extLst>
          </p:cNvPr>
          <p:cNvGrpSpPr/>
          <p:nvPr/>
        </p:nvGrpSpPr>
        <p:grpSpPr>
          <a:xfrm>
            <a:off x="427919" y="1916007"/>
            <a:ext cx="5727635" cy="4358869"/>
            <a:chOff x="427919" y="2114549"/>
            <a:chExt cx="5727635" cy="4358869"/>
          </a:xfrm>
        </p:grpSpPr>
        <p:pic>
          <p:nvPicPr>
            <p:cNvPr id="11" name="Picture 10">
              <a:extLst>
                <a:ext uri="{FF2B5EF4-FFF2-40B4-BE49-F238E27FC236}">
                  <a16:creationId xmlns:a16="http://schemas.microsoft.com/office/drawing/2014/main" id="{30C295B9-839E-10FC-8F91-7222159C4172}"/>
                </a:ext>
              </a:extLst>
            </p:cNvPr>
            <p:cNvPicPr>
              <a:picLocks noChangeAspect="1"/>
            </p:cNvPicPr>
            <p:nvPr/>
          </p:nvPicPr>
          <p:blipFill rotWithShape="1">
            <a:blip r:embed="rId2"/>
            <a:srcRect l="6739" t="30277" r="7039" b="63523"/>
            <a:stretch/>
          </p:blipFill>
          <p:spPr>
            <a:xfrm>
              <a:off x="427919" y="2114549"/>
              <a:ext cx="5727635" cy="1271985"/>
            </a:xfrm>
            <a:prstGeom prst="rect">
              <a:avLst/>
            </a:prstGeom>
          </p:spPr>
        </p:pic>
        <p:pic>
          <p:nvPicPr>
            <p:cNvPr id="6" name="Picture 5">
              <a:extLst>
                <a:ext uri="{FF2B5EF4-FFF2-40B4-BE49-F238E27FC236}">
                  <a16:creationId xmlns:a16="http://schemas.microsoft.com/office/drawing/2014/main" id="{04CAFDCA-C5DD-266F-E8F5-99F77C5DC3E0}"/>
                </a:ext>
              </a:extLst>
            </p:cNvPr>
            <p:cNvPicPr>
              <a:picLocks noChangeAspect="1"/>
            </p:cNvPicPr>
            <p:nvPr/>
          </p:nvPicPr>
          <p:blipFill>
            <a:blip r:embed="rId4"/>
            <a:stretch>
              <a:fillRect/>
            </a:stretch>
          </p:blipFill>
          <p:spPr>
            <a:xfrm>
              <a:off x="427919" y="2382251"/>
              <a:ext cx="5727635" cy="4091167"/>
            </a:xfrm>
            <a:prstGeom prst="rect">
              <a:avLst/>
            </a:prstGeom>
          </p:spPr>
        </p:pic>
      </p:grpSp>
      <p:sp>
        <p:nvSpPr>
          <p:cNvPr id="14" name="TextBox 13">
            <a:extLst>
              <a:ext uri="{FF2B5EF4-FFF2-40B4-BE49-F238E27FC236}">
                <a16:creationId xmlns:a16="http://schemas.microsoft.com/office/drawing/2014/main" id="{C991DFB1-86C2-15D7-6742-1CAD42263E37}"/>
              </a:ext>
            </a:extLst>
          </p:cNvPr>
          <p:cNvSpPr txBox="1"/>
          <p:nvPr/>
        </p:nvSpPr>
        <p:spPr>
          <a:xfrm>
            <a:off x="1952626" y="1955314"/>
            <a:ext cx="8181974" cy="369332"/>
          </a:xfrm>
          <a:prstGeom prst="rect">
            <a:avLst/>
          </a:prstGeom>
          <a:noFill/>
        </p:spPr>
        <p:txBody>
          <a:bodyPr wrap="square">
            <a:spAutoFit/>
          </a:bodyPr>
          <a:lstStyle/>
          <a:p>
            <a:r>
              <a:rPr lang="en-PL" dirty="0"/>
              <a:t>Learner Group										Native Controls</a:t>
            </a:r>
          </a:p>
        </p:txBody>
      </p:sp>
    </p:spTree>
    <p:extLst>
      <p:ext uri="{BB962C8B-B14F-4D97-AF65-F5344CB8AC3E}">
        <p14:creationId xmlns:p14="http://schemas.microsoft.com/office/powerpoint/2010/main" val="792661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2F3F5D-4F48-FB53-CC17-6FCCDB3BF62B}"/>
              </a:ext>
            </a:extLst>
          </p:cNvPr>
          <p:cNvPicPr>
            <a:picLocks noChangeAspect="1"/>
          </p:cNvPicPr>
          <p:nvPr/>
        </p:nvPicPr>
        <p:blipFill rotWithShape="1">
          <a:blip r:embed="rId3"/>
          <a:srcRect l="6739" t="30277" r="7039" b="63523"/>
          <a:stretch/>
        </p:blipFill>
        <p:spPr>
          <a:xfrm>
            <a:off x="5905944" y="1770858"/>
            <a:ext cx="5295456" cy="1271985"/>
          </a:xfrm>
          <a:prstGeom prst="rect">
            <a:avLst/>
          </a:prstGeom>
        </p:spPr>
      </p:pic>
      <p:pic>
        <p:nvPicPr>
          <p:cNvPr id="9" name="Picture 8">
            <a:extLst>
              <a:ext uri="{FF2B5EF4-FFF2-40B4-BE49-F238E27FC236}">
                <a16:creationId xmlns:a16="http://schemas.microsoft.com/office/drawing/2014/main" id="{52DD129E-E09A-CCF8-A546-428661A54969}"/>
              </a:ext>
            </a:extLst>
          </p:cNvPr>
          <p:cNvPicPr>
            <a:picLocks noChangeAspect="1"/>
          </p:cNvPicPr>
          <p:nvPr/>
        </p:nvPicPr>
        <p:blipFill rotWithShape="1">
          <a:blip r:embed="rId3"/>
          <a:srcRect l="6739" t="30277" r="7039" b="63523"/>
          <a:stretch/>
        </p:blipFill>
        <p:spPr>
          <a:xfrm>
            <a:off x="614315" y="1770858"/>
            <a:ext cx="5257356" cy="1271985"/>
          </a:xfrm>
          <a:prstGeom prst="rect">
            <a:avLst/>
          </a:prstGeom>
        </p:spPr>
      </p:pic>
      <p:sp>
        <p:nvSpPr>
          <p:cNvPr id="4" name="Slide Number Placeholder 3">
            <a:extLst>
              <a:ext uri="{FF2B5EF4-FFF2-40B4-BE49-F238E27FC236}">
                <a16:creationId xmlns:a16="http://schemas.microsoft.com/office/drawing/2014/main" id="{D0A0AE9B-BDF8-398D-055D-5DE878684468}"/>
              </a:ext>
            </a:extLst>
          </p:cNvPr>
          <p:cNvSpPr>
            <a:spLocks noGrp="1"/>
          </p:cNvSpPr>
          <p:nvPr>
            <p:ph type="sldNum" sz="quarter" idx="12"/>
          </p:nvPr>
        </p:nvSpPr>
        <p:spPr/>
        <p:txBody>
          <a:bodyPr/>
          <a:lstStyle/>
          <a:p>
            <a:fld id="{D2820A5A-B2AC-F245-ABFF-8AC5B807532A}" type="slidenum">
              <a:rPr lang="en-PL" smtClean="0"/>
              <a:t>51</a:t>
            </a:fld>
            <a:endParaRPr lang="en-PL"/>
          </a:p>
        </p:txBody>
      </p:sp>
      <p:pic>
        <p:nvPicPr>
          <p:cNvPr id="12" name="Content Placeholder 11">
            <a:extLst>
              <a:ext uri="{FF2B5EF4-FFF2-40B4-BE49-F238E27FC236}">
                <a16:creationId xmlns:a16="http://schemas.microsoft.com/office/drawing/2014/main" id="{792EA4DA-D14B-C84C-0FF3-179A4929B084}"/>
              </a:ext>
            </a:extLst>
          </p:cNvPr>
          <p:cNvPicPr>
            <a:picLocks noGrp="1" noChangeAspect="1"/>
          </p:cNvPicPr>
          <p:nvPr>
            <p:ph idx="1"/>
          </p:nvPr>
        </p:nvPicPr>
        <p:blipFill rotWithShape="1">
          <a:blip r:embed="rId4"/>
          <a:srcRect l="3264" r="1236"/>
          <a:stretch/>
        </p:blipFill>
        <p:spPr>
          <a:xfrm>
            <a:off x="5944044" y="2208945"/>
            <a:ext cx="5257356" cy="3932237"/>
          </a:xfrm>
        </p:spPr>
      </p:pic>
      <p:grpSp>
        <p:nvGrpSpPr>
          <p:cNvPr id="8" name="Group 7">
            <a:extLst>
              <a:ext uri="{FF2B5EF4-FFF2-40B4-BE49-F238E27FC236}">
                <a16:creationId xmlns:a16="http://schemas.microsoft.com/office/drawing/2014/main" id="{3912589F-C786-9C9F-5818-0FA76D368C89}"/>
              </a:ext>
            </a:extLst>
          </p:cNvPr>
          <p:cNvGrpSpPr/>
          <p:nvPr/>
        </p:nvGrpSpPr>
        <p:grpSpPr>
          <a:xfrm>
            <a:off x="614316" y="2208945"/>
            <a:ext cx="5257357" cy="3967629"/>
            <a:chOff x="920930" y="2208945"/>
            <a:chExt cx="5257357" cy="3967629"/>
          </a:xfrm>
        </p:grpSpPr>
        <p:pic>
          <p:nvPicPr>
            <p:cNvPr id="7" name="Picture 6">
              <a:extLst>
                <a:ext uri="{FF2B5EF4-FFF2-40B4-BE49-F238E27FC236}">
                  <a16:creationId xmlns:a16="http://schemas.microsoft.com/office/drawing/2014/main" id="{32E48F3D-9247-6E37-E18A-D2BC02E531F7}"/>
                </a:ext>
              </a:extLst>
            </p:cNvPr>
            <p:cNvPicPr>
              <a:picLocks noChangeAspect="1"/>
            </p:cNvPicPr>
            <p:nvPr/>
          </p:nvPicPr>
          <p:blipFill rotWithShape="1">
            <a:blip r:embed="rId3"/>
            <a:srcRect t="30277" r="7039" b="63523"/>
            <a:stretch/>
          </p:blipFill>
          <p:spPr>
            <a:xfrm flipV="1">
              <a:off x="920930" y="2208945"/>
              <a:ext cx="5257356" cy="591656"/>
            </a:xfrm>
            <a:prstGeom prst="rect">
              <a:avLst/>
            </a:prstGeom>
          </p:spPr>
        </p:pic>
        <p:pic>
          <p:nvPicPr>
            <p:cNvPr id="6" name="Picture 5">
              <a:extLst>
                <a:ext uri="{FF2B5EF4-FFF2-40B4-BE49-F238E27FC236}">
                  <a16:creationId xmlns:a16="http://schemas.microsoft.com/office/drawing/2014/main" id="{6DB104E9-D612-51E7-5D16-9ED6D9377110}"/>
                </a:ext>
              </a:extLst>
            </p:cNvPr>
            <p:cNvPicPr>
              <a:picLocks noChangeAspect="1"/>
            </p:cNvPicPr>
            <p:nvPr/>
          </p:nvPicPr>
          <p:blipFill rotWithShape="1">
            <a:blip r:embed="rId3"/>
            <a:srcRect t="30277" r="7039" b="63523"/>
            <a:stretch/>
          </p:blipFill>
          <p:spPr>
            <a:xfrm flipV="1">
              <a:off x="920931" y="5584918"/>
              <a:ext cx="5257356" cy="591656"/>
            </a:xfrm>
            <a:prstGeom prst="rect">
              <a:avLst/>
            </a:prstGeom>
          </p:spPr>
        </p:pic>
        <p:pic>
          <p:nvPicPr>
            <p:cNvPr id="5" name="Picture 4">
              <a:extLst>
                <a:ext uri="{FF2B5EF4-FFF2-40B4-BE49-F238E27FC236}">
                  <a16:creationId xmlns:a16="http://schemas.microsoft.com/office/drawing/2014/main" id="{98B35614-351C-305E-22C7-891E20E6D86B}"/>
                </a:ext>
              </a:extLst>
            </p:cNvPr>
            <p:cNvPicPr>
              <a:picLocks noChangeAspect="1"/>
            </p:cNvPicPr>
            <p:nvPr/>
          </p:nvPicPr>
          <p:blipFill>
            <a:blip r:embed="rId5"/>
            <a:stretch>
              <a:fillRect/>
            </a:stretch>
          </p:blipFill>
          <p:spPr>
            <a:xfrm>
              <a:off x="920930" y="2570671"/>
              <a:ext cx="5257356" cy="3416061"/>
            </a:xfrm>
            <a:prstGeom prst="rect">
              <a:avLst/>
            </a:prstGeom>
          </p:spPr>
        </p:pic>
      </p:grpSp>
      <p:sp>
        <p:nvSpPr>
          <p:cNvPr id="3" name="TextBox 2">
            <a:extLst>
              <a:ext uri="{FF2B5EF4-FFF2-40B4-BE49-F238E27FC236}">
                <a16:creationId xmlns:a16="http://schemas.microsoft.com/office/drawing/2014/main" id="{E677937D-2690-2594-9846-BC44BBD7BD2F}"/>
              </a:ext>
            </a:extLst>
          </p:cNvPr>
          <p:cNvSpPr txBox="1"/>
          <p:nvPr/>
        </p:nvSpPr>
        <p:spPr>
          <a:xfrm>
            <a:off x="1952626" y="1888408"/>
            <a:ext cx="8181974" cy="369332"/>
          </a:xfrm>
          <a:prstGeom prst="rect">
            <a:avLst/>
          </a:prstGeom>
          <a:noFill/>
        </p:spPr>
        <p:txBody>
          <a:bodyPr wrap="square">
            <a:spAutoFit/>
          </a:bodyPr>
          <a:lstStyle/>
          <a:p>
            <a:r>
              <a:rPr lang="en-PL" dirty="0"/>
              <a:t>Learner Group										Native Controls</a:t>
            </a:r>
          </a:p>
        </p:txBody>
      </p:sp>
      <p:sp>
        <p:nvSpPr>
          <p:cNvPr id="14" name="Title 1">
            <a:extLst>
              <a:ext uri="{FF2B5EF4-FFF2-40B4-BE49-F238E27FC236}">
                <a16:creationId xmlns:a16="http://schemas.microsoft.com/office/drawing/2014/main" id="{563A3028-E948-FCA2-AE17-703B0A462592}"/>
              </a:ext>
            </a:extLst>
          </p:cNvPr>
          <p:cNvSpPr txBox="1">
            <a:spLocks/>
          </p:cNvSpPr>
          <p:nvPr/>
        </p:nvSpPr>
        <p:spPr>
          <a:xfrm>
            <a:off x="281354" y="282204"/>
            <a:ext cx="11910646" cy="1371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PL" sz="4300" b="1" dirty="0"/>
              <a:t>Phoneme trajectories by Norwegian proficiency</a:t>
            </a:r>
            <a:endParaRPr lang="en-PL" sz="4300" dirty="0"/>
          </a:p>
        </p:txBody>
      </p:sp>
    </p:spTree>
    <p:extLst>
      <p:ext uri="{BB962C8B-B14F-4D97-AF65-F5344CB8AC3E}">
        <p14:creationId xmlns:p14="http://schemas.microsoft.com/office/powerpoint/2010/main" val="1642594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9437AC-4DD9-DEC3-093A-D57392AC9D7B}"/>
              </a:ext>
            </a:extLst>
          </p:cNvPr>
          <p:cNvSpPr/>
          <p:nvPr/>
        </p:nvSpPr>
        <p:spPr>
          <a:xfrm>
            <a:off x="5936494" y="1801941"/>
            <a:ext cx="5315063" cy="4385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9" name="Rectangle 28">
            <a:extLst>
              <a:ext uri="{FF2B5EF4-FFF2-40B4-BE49-F238E27FC236}">
                <a16:creationId xmlns:a16="http://schemas.microsoft.com/office/drawing/2014/main" id="{1E98CD58-E1F3-DB5C-739B-7BC3DAC91F45}"/>
              </a:ext>
            </a:extLst>
          </p:cNvPr>
          <p:cNvSpPr/>
          <p:nvPr/>
        </p:nvSpPr>
        <p:spPr>
          <a:xfrm>
            <a:off x="541944" y="1808746"/>
            <a:ext cx="5315063" cy="4385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4" name="Slide Number Placeholder 3">
            <a:extLst>
              <a:ext uri="{FF2B5EF4-FFF2-40B4-BE49-F238E27FC236}">
                <a16:creationId xmlns:a16="http://schemas.microsoft.com/office/drawing/2014/main" id="{D0A0AE9B-BDF8-398D-055D-5DE878684468}"/>
              </a:ext>
            </a:extLst>
          </p:cNvPr>
          <p:cNvSpPr>
            <a:spLocks noGrp="1"/>
          </p:cNvSpPr>
          <p:nvPr>
            <p:ph type="sldNum" sz="quarter" idx="12"/>
          </p:nvPr>
        </p:nvSpPr>
        <p:spPr/>
        <p:txBody>
          <a:bodyPr/>
          <a:lstStyle/>
          <a:p>
            <a:fld id="{D2820A5A-B2AC-F245-ABFF-8AC5B807532A}" type="slidenum">
              <a:rPr lang="en-PL" smtClean="0"/>
              <a:t>52</a:t>
            </a:fld>
            <a:endParaRPr lang="en-PL"/>
          </a:p>
        </p:txBody>
      </p:sp>
      <p:pic>
        <p:nvPicPr>
          <p:cNvPr id="12" name="Content Placeholder 11">
            <a:extLst>
              <a:ext uri="{FF2B5EF4-FFF2-40B4-BE49-F238E27FC236}">
                <a16:creationId xmlns:a16="http://schemas.microsoft.com/office/drawing/2014/main" id="{792EA4DA-D14B-C84C-0FF3-179A4929B084}"/>
              </a:ext>
            </a:extLst>
          </p:cNvPr>
          <p:cNvPicPr>
            <a:picLocks noGrp="1" noChangeAspect="1"/>
          </p:cNvPicPr>
          <p:nvPr>
            <p:ph idx="1"/>
          </p:nvPr>
        </p:nvPicPr>
        <p:blipFill rotWithShape="1">
          <a:blip r:embed="rId3"/>
          <a:srcRect l="3264" r="1236"/>
          <a:stretch/>
        </p:blipFill>
        <p:spPr>
          <a:xfrm>
            <a:off x="5944044" y="2208945"/>
            <a:ext cx="5257356" cy="3932237"/>
          </a:xfrm>
        </p:spPr>
      </p:pic>
      <p:grpSp>
        <p:nvGrpSpPr>
          <p:cNvPr id="8" name="Group 7">
            <a:extLst>
              <a:ext uri="{FF2B5EF4-FFF2-40B4-BE49-F238E27FC236}">
                <a16:creationId xmlns:a16="http://schemas.microsoft.com/office/drawing/2014/main" id="{3912589F-C786-9C9F-5818-0FA76D368C89}"/>
              </a:ext>
            </a:extLst>
          </p:cNvPr>
          <p:cNvGrpSpPr/>
          <p:nvPr/>
        </p:nvGrpSpPr>
        <p:grpSpPr>
          <a:xfrm>
            <a:off x="614316" y="2208945"/>
            <a:ext cx="5257357" cy="3967629"/>
            <a:chOff x="920930" y="2208945"/>
            <a:chExt cx="5257357" cy="3967629"/>
          </a:xfrm>
        </p:grpSpPr>
        <p:pic>
          <p:nvPicPr>
            <p:cNvPr id="7" name="Picture 6">
              <a:extLst>
                <a:ext uri="{FF2B5EF4-FFF2-40B4-BE49-F238E27FC236}">
                  <a16:creationId xmlns:a16="http://schemas.microsoft.com/office/drawing/2014/main" id="{32E48F3D-9247-6E37-E18A-D2BC02E531F7}"/>
                </a:ext>
              </a:extLst>
            </p:cNvPr>
            <p:cNvPicPr>
              <a:picLocks noChangeAspect="1"/>
            </p:cNvPicPr>
            <p:nvPr/>
          </p:nvPicPr>
          <p:blipFill rotWithShape="1">
            <a:blip r:embed="rId4"/>
            <a:srcRect t="30277" r="7039" b="63523"/>
            <a:stretch/>
          </p:blipFill>
          <p:spPr>
            <a:xfrm flipV="1">
              <a:off x="920930" y="2208945"/>
              <a:ext cx="5257356" cy="591656"/>
            </a:xfrm>
            <a:prstGeom prst="rect">
              <a:avLst/>
            </a:prstGeom>
          </p:spPr>
        </p:pic>
        <p:pic>
          <p:nvPicPr>
            <p:cNvPr id="6" name="Picture 5">
              <a:extLst>
                <a:ext uri="{FF2B5EF4-FFF2-40B4-BE49-F238E27FC236}">
                  <a16:creationId xmlns:a16="http://schemas.microsoft.com/office/drawing/2014/main" id="{6DB104E9-D612-51E7-5D16-9ED6D9377110}"/>
                </a:ext>
              </a:extLst>
            </p:cNvPr>
            <p:cNvPicPr>
              <a:picLocks noChangeAspect="1"/>
            </p:cNvPicPr>
            <p:nvPr/>
          </p:nvPicPr>
          <p:blipFill rotWithShape="1">
            <a:blip r:embed="rId4"/>
            <a:srcRect t="30277" r="7039" b="63523"/>
            <a:stretch/>
          </p:blipFill>
          <p:spPr>
            <a:xfrm flipV="1">
              <a:off x="920931" y="5584918"/>
              <a:ext cx="5257356" cy="591656"/>
            </a:xfrm>
            <a:prstGeom prst="rect">
              <a:avLst/>
            </a:prstGeom>
          </p:spPr>
        </p:pic>
        <p:pic>
          <p:nvPicPr>
            <p:cNvPr id="5" name="Picture 4">
              <a:extLst>
                <a:ext uri="{FF2B5EF4-FFF2-40B4-BE49-F238E27FC236}">
                  <a16:creationId xmlns:a16="http://schemas.microsoft.com/office/drawing/2014/main" id="{98B35614-351C-305E-22C7-891E20E6D86B}"/>
                </a:ext>
              </a:extLst>
            </p:cNvPr>
            <p:cNvPicPr>
              <a:picLocks noChangeAspect="1"/>
            </p:cNvPicPr>
            <p:nvPr/>
          </p:nvPicPr>
          <p:blipFill>
            <a:blip r:embed="rId5"/>
            <a:stretch>
              <a:fillRect/>
            </a:stretch>
          </p:blipFill>
          <p:spPr>
            <a:xfrm>
              <a:off x="920930" y="2570671"/>
              <a:ext cx="5257356" cy="3416061"/>
            </a:xfrm>
            <a:prstGeom prst="rect">
              <a:avLst/>
            </a:prstGeom>
          </p:spPr>
        </p:pic>
      </p:grpSp>
      <p:sp>
        <p:nvSpPr>
          <p:cNvPr id="9" name="Oval 8">
            <a:extLst>
              <a:ext uri="{FF2B5EF4-FFF2-40B4-BE49-F238E27FC236}">
                <a16:creationId xmlns:a16="http://schemas.microsoft.com/office/drawing/2014/main" id="{39073F90-D2E7-EE94-26B5-1C73E7281D5B}"/>
              </a:ext>
            </a:extLst>
          </p:cNvPr>
          <p:cNvSpPr/>
          <p:nvPr/>
        </p:nvSpPr>
        <p:spPr>
          <a:xfrm>
            <a:off x="1766532" y="4505737"/>
            <a:ext cx="463463" cy="410820"/>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0" name="Oval 9">
            <a:extLst>
              <a:ext uri="{FF2B5EF4-FFF2-40B4-BE49-F238E27FC236}">
                <a16:creationId xmlns:a16="http://schemas.microsoft.com/office/drawing/2014/main" id="{DD7CC577-E8FC-A715-75B5-1974297CFDED}"/>
              </a:ext>
            </a:extLst>
          </p:cNvPr>
          <p:cNvSpPr/>
          <p:nvPr/>
        </p:nvSpPr>
        <p:spPr>
          <a:xfrm>
            <a:off x="1766532" y="4980109"/>
            <a:ext cx="463463" cy="591656"/>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1" name="Oval 10">
            <a:extLst>
              <a:ext uri="{FF2B5EF4-FFF2-40B4-BE49-F238E27FC236}">
                <a16:creationId xmlns:a16="http://schemas.microsoft.com/office/drawing/2014/main" id="{9DE1036C-2BCA-E5B0-49A9-D6EC28F2E937}"/>
              </a:ext>
            </a:extLst>
          </p:cNvPr>
          <p:cNvSpPr/>
          <p:nvPr/>
        </p:nvSpPr>
        <p:spPr>
          <a:xfrm>
            <a:off x="1730405" y="2856755"/>
            <a:ext cx="463463" cy="747835"/>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3" name="Oval 12">
            <a:extLst>
              <a:ext uri="{FF2B5EF4-FFF2-40B4-BE49-F238E27FC236}">
                <a16:creationId xmlns:a16="http://schemas.microsoft.com/office/drawing/2014/main" id="{1E24ABE3-9BBA-A41C-90EA-B42EF8DEA1D0}"/>
              </a:ext>
            </a:extLst>
          </p:cNvPr>
          <p:cNvSpPr/>
          <p:nvPr/>
        </p:nvSpPr>
        <p:spPr>
          <a:xfrm>
            <a:off x="4542865" y="2750186"/>
            <a:ext cx="463463" cy="490331"/>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Oval 13">
            <a:extLst>
              <a:ext uri="{FF2B5EF4-FFF2-40B4-BE49-F238E27FC236}">
                <a16:creationId xmlns:a16="http://schemas.microsoft.com/office/drawing/2014/main" id="{D740B2CC-8E9B-E2AD-7CA4-FBD69FEA19AF}"/>
              </a:ext>
            </a:extLst>
          </p:cNvPr>
          <p:cNvSpPr/>
          <p:nvPr/>
        </p:nvSpPr>
        <p:spPr>
          <a:xfrm>
            <a:off x="4625009" y="4424855"/>
            <a:ext cx="341563" cy="356074"/>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Oval 14">
            <a:extLst>
              <a:ext uri="{FF2B5EF4-FFF2-40B4-BE49-F238E27FC236}">
                <a16:creationId xmlns:a16="http://schemas.microsoft.com/office/drawing/2014/main" id="{37D27EEE-6748-7F90-6206-0239B727C733}"/>
              </a:ext>
            </a:extLst>
          </p:cNvPr>
          <p:cNvSpPr/>
          <p:nvPr/>
        </p:nvSpPr>
        <p:spPr>
          <a:xfrm>
            <a:off x="4542865" y="4838267"/>
            <a:ext cx="463463" cy="490331"/>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Oval 15">
            <a:extLst>
              <a:ext uri="{FF2B5EF4-FFF2-40B4-BE49-F238E27FC236}">
                <a16:creationId xmlns:a16="http://schemas.microsoft.com/office/drawing/2014/main" id="{2D9DFFE4-9055-74E1-413B-F862D015FD02}"/>
              </a:ext>
            </a:extLst>
          </p:cNvPr>
          <p:cNvSpPr/>
          <p:nvPr/>
        </p:nvSpPr>
        <p:spPr>
          <a:xfrm>
            <a:off x="10037889" y="2923015"/>
            <a:ext cx="365068" cy="413413"/>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7" name="Oval 16">
            <a:extLst>
              <a:ext uri="{FF2B5EF4-FFF2-40B4-BE49-F238E27FC236}">
                <a16:creationId xmlns:a16="http://schemas.microsoft.com/office/drawing/2014/main" id="{87B76B50-7469-D89B-FF3F-622D115C3901}"/>
              </a:ext>
            </a:extLst>
          </p:cNvPr>
          <p:cNvSpPr/>
          <p:nvPr/>
        </p:nvSpPr>
        <p:spPr>
          <a:xfrm>
            <a:off x="9948935" y="4371847"/>
            <a:ext cx="463463" cy="413412"/>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8" name="Oval 17">
            <a:extLst>
              <a:ext uri="{FF2B5EF4-FFF2-40B4-BE49-F238E27FC236}">
                <a16:creationId xmlns:a16="http://schemas.microsoft.com/office/drawing/2014/main" id="{151FCE24-D185-54E5-672E-84E91504B86B}"/>
              </a:ext>
            </a:extLst>
          </p:cNvPr>
          <p:cNvSpPr/>
          <p:nvPr/>
        </p:nvSpPr>
        <p:spPr>
          <a:xfrm>
            <a:off x="9962005" y="4865132"/>
            <a:ext cx="463463" cy="490331"/>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9" name="TextBox 18">
            <a:extLst>
              <a:ext uri="{FF2B5EF4-FFF2-40B4-BE49-F238E27FC236}">
                <a16:creationId xmlns:a16="http://schemas.microsoft.com/office/drawing/2014/main" id="{70B454BC-24CD-F4D0-F520-27DE019B901E}"/>
              </a:ext>
            </a:extLst>
          </p:cNvPr>
          <p:cNvSpPr txBox="1"/>
          <p:nvPr/>
        </p:nvSpPr>
        <p:spPr>
          <a:xfrm>
            <a:off x="1090945" y="2234417"/>
            <a:ext cx="1758815" cy="338554"/>
          </a:xfrm>
          <a:prstGeom prst="rect">
            <a:avLst/>
          </a:prstGeom>
          <a:noFill/>
        </p:spPr>
        <p:txBody>
          <a:bodyPr wrap="none" rtlCol="0">
            <a:spAutoFit/>
          </a:bodyPr>
          <a:lstStyle/>
          <a:p>
            <a:r>
              <a:rPr lang="en-PL" sz="1600" dirty="0"/>
              <a:t>Low proficiency</a:t>
            </a:r>
          </a:p>
        </p:txBody>
      </p:sp>
      <p:sp>
        <p:nvSpPr>
          <p:cNvPr id="20" name="TextBox 19">
            <a:extLst>
              <a:ext uri="{FF2B5EF4-FFF2-40B4-BE49-F238E27FC236}">
                <a16:creationId xmlns:a16="http://schemas.microsoft.com/office/drawing/2014/main" id="{A03E4A8B-D3AD-1A31-1E16-279A7E5A6DD7}"/>
              </a:ext>
            </a:extLst>
          </p:cNvPr>
          <p:cNvSpPr txBox="1"/>
          <p:nvPr/>
        </p:nvSpPr>
        <p:spPr>
          <a:xfrm>
            <a:off x="3771901" y="2231103"/>
            <a:ext cx="2013494" cy="369332"/>
          </a:xfrm>
          <a:prstGeom prst="rect">
            <a:avLst/>
          </a:prstGeom>
          <a:noFill/>
        </p:spPr>
        <p:txBody>
          <a:bodyPr wrap="square" rtlCol="0">
            <a:spAutoFit/>
          </a:bodyPr>
          <a:lstStyle/>
          <a:p>
            <a:r>
              <a:rPr lang="en-PL" dirty="0"/>
              <a:t>High proficiency</a:t>
            </a:r>
          </a:p>
        </p:txBody>
      </p:sp>
      <p:sp>
        <p:nvSpPr>
          <p:cNvPr id="21" name="Oval 20">
            <a:extLst>
              <a:ext uri="{FF2B5EF4-FFF2-40B4-BE49-F238E27FC236}">
                <a16:creationId xmlns:a16="http://schemas.microsoft.com/office/drawing/2014/main" id="{B6246ADC-157C-9686-431A-9C46874A9FE5}"/>
              </a:ext>
            </a:extLst>
          </p:cNvPr>
          <p:cNvSpPr/>
          <p:nvPr/>
        </p:nvSpPr>
        <p:spPr>
          <a:xfrm>
            <a:off x="3164364" y="2757193"/>
            <a:ext cx="463463" cy="747835"/>
          </a:xfrm>
          <a:prstGeom prst="ellipse">
            <a:avLst/>
          </a:prstGeom>
          <a:noFill/>
          <a:ln w="285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2" name="Oval 21">
            <a:extLst>
              <a:ext uri="{FF2B5EF4-FFF2-40B4-BE49-F238E27FC236}">
                <a16:creationId xmlns:a16="http://schemas.microsoft.com/office/drawing/2014/main" id="{A8FED243-BB54-7D48-F77A-CED93D52098B}"/>
              </a:ext>
            </a:extLst>
          </p:cNvPr>
          <p:cNvSpPr/>
          <p:nvPr/>
        </p:nvSpPr>
        <p:spPr>
          <a:xfrm>
            <a:off x="3149236" y="5090419"/>
            <a:ext cx="463463" cy="347052"/>
          </a:xfrm>
          <a:prstGeom prst="ellipse">
            <a:avLst/>
          </a:prstGeom>
          <a:noFill/>
          <a:ln w="285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3" name="Oval 22">
            <a:extLst>
              <a:ext uri="{FF2B5EF4-FFF2-40B4-BE49-F238E27FC236}">
                <a16:creationId xmlns:a16="http://schemas.microsoft.com/office/drawing/2014/main" id="{E0366912-9B4B-1D61-FF44-A1E12FBBB57A}"/>
              </a:ext>
            </a:extLst>
          </p:cNvPr>
          <p:cNvSpPr/>
          <p:nvPr/>
        </p:nvSpPr>
        <p:spPr>
          <a:xfrm>
            <a:off x="3149236" y="4617145"/>
            <a:ext cx="478591" cy="410820"/>
          </a:xfrm>
          <a:prstGeom prst="ellipse">
            <a:avLst/>
          </a:prstGeom>
          <a:noFill/>
          <a:ln w="28575">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8" name="TextBox 27">
            <a:extLst>
              <a:ext uri="{FF2B5EF4-FFF2-40B4-BE49-F238E27FC236}">
                <a16:creationId xmlns:a16="http://schemas.microsoft.com/office/drawing/2014/main" id="{E1499312-5FD6-9D25-0B82-E0763245E735}"/>
              </a:ext>
            </a:extLst>
          </p:cNvPr>
          <p:cNvSpPr txBox="1"/>
          <p:nvPr/>
        </p:nvSpPr>
        <p:spPr>
          <a:xfrm>
            <a:off x="1243245" y="1799317"/>
            <a:ext cx="9401597" cy="369332"/>
          </a:xfrm>
          <a:prstGeom prst="rect">
            <a:avLst/>
          </a:prstGeom>
          <a:noFill/>
        </p:spPr>
        <p:txBody>
          <a:bodyPr wrap="square">
            <a:spAutoFit/>
          </a:bodyPr>
          <a:lstStyle/>
          <a:p>
            <a:r>
              <a:rPr lang="en-PL" dirty="0"/>
              <a:t>L1 Polish learners		 					L1 learners + Norwegian ccontrols</a:t>
            </a:r>
          </a:p>
        </p:txBody>
      </p:sp>
      <p:sp>
        <p:nvSpPr>
          <p:cNvPr id="30" name="TextBox 29">
            <a:extLst>
              <a:ext uri="{FF2B5EF4-FFF2-40B4-BE49-F238E27FC236}">
                <a16:creationId xmlns:a16="http://schemas.microsoft.com/office/drawing/2014/main" id="{B76DB526-A6BB-79AC-2DE6-44D0C589BD07}"/>
              </a:ext>
            </a:extLst>
          </p:cNvPr>
          <p:cNvSpPr txBox="1"/>
          <p:nvPr/>
        </p:nvSpPr>
        <p:spPr>
          <a:xfrm>
            <a:off x="8934877" y="2363245"/>
            <a:ext cx="2484268" cy="369332"/>
          </a:xfrm>
          <a:prstGeom prst="rect">
            <a:avLst/>
          </a:prstGeom>
          <a:noFill/>
        </p:spPr>
        <p:txBody>
          <a:bodyPr wrap="square" rtlCol="0">
            <a:spAutoFit/>
          </a:bodyPr>
          <a:lstStyle/>
          <a:p>
            <a:r>
              <a:rPr lang="en-PL" dirty="0"/>
              <a:t>Native proficiency</a:t>
            </a:r>
          </a:p>
        </p:txBody>
      </p:sp>
      <p:sp>
        <p:nvSpPr>
          <p:cNvPr id="26" name="Title 1">
            <a:extLst>
              <a:ext uri="{FF2B5EF4-FFF2-40B4-BE49-F238E27FC236}">
                <a16:creationId xmlns:a16="http://schemas.microsoft.com/office/drawing/2014/main" id="{91683AEF-7B65-2D45-AEEA-E8D671E2CB4C}"/>
              </a:ext>
            </a:extLst>
          </p:cNvPr>
          <p:cNvSpPr txBox="1">
            <a:spLocks/>
          </p:cNvSpPr>
          <p:nvPr/>
        </p:nvSpPr>
        <p:spPr>
          <a:xfrm>
            <a:off x="281354" y="282204"/>
            <a:ext cx="11910646" cy="1371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PL" sz="4300" b="1" dirty="0"/>
              <a:t>Phoneme trajectories by Norwegian proficiency</a:t>
            </a:r>
            <a:endParaRPr lang="en-PL" sz="4300" dirty="0"/>
          </a:p>
        </p:txBody>
      </p:sp>
    </p:spTree>
    <p:extLst>
      <p:ext uri="{BB962C8B-B14F-4D97-AF65-F5344CB8AC3E}">
        <p14:creationId xmlns:p14="http://schemas.microsoft.com/office/powerpoint/2010/main" val="3234872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B74A-A61F-43D4-FA6B-28AB938BA337}"/>
              </a:ext>
            </a:extLst>
          </p:cNvPr>
          <p:cNvSpPr>
            <a:spLocks noGrp="1"/>
          </p:cNvSpPr>
          <p:nvPr>
            <p:ph type="title"/>
          </p:nvPr>
        </p:nvSpPr>
        <p:spPr>
          <a:xfrm>
            <a:off x="1066800" y="331763"/>
            <a:ext cx="10058400" cy="1371600"/>
          </a:xfrm>
        </p:spPr>
        <p:txBody>
          <a:bodyPr/>
          <a:lstStyle/>
          <a:p>
            <a:r>
              <a:rPr lang="en-PL" b="1" dirty="0"/>
              <a:t>Discussion</a:t>
            </a:r>
          </a:p>
        </p:txBody>
      </p:sp>
      <p:sp>
        <p:nvSpPr>
          <p:cNvPr id="3" name="Content Placeholder 2">
            <a:extLst>
              <a:ext uri="{FF2B5EF4-FFF2-40B4-BE49-F238E27FC236}">
                <a16:creationId xmlns:a16="http://schemas.microsoft.com/office/drawing/2014/main" id="{5F9C3632-68DE-BA9D-C03F-B55CAB080297}"/>
              </a:ext>
            </a:extLst>
          </p:cNvPr>
          <p:cNvSpPr>
            <a:spLocks noGrp="1"/>
          </p:cNvSpPr>
          <p:nvPr>
            <p:ph idx="1"/>
          </p:nvPr>
        </p:nvSpPr>
        <p:spPr>
          <a:xfrm>
            <a:off x="1066800" y="1703363"/>
            <a:ext cx="10058400" cy="3931920"/>
          </a:xfrm>
        </p:spPr>
        <p:txBody>
          <a:bodyPr>
            <a:noAutofit/>
          </a:bodyPr>
          <a:lstStyle/>
          <a:p>
            <a:r>
              <a:rPr lang="en-GB" sz="2400" b="1" dirty="0">
                <a:effectLst/>
              </a:rPr>
              <a:t>Q1. Do learners have distinct categories for /</a:t>
            </a:r>
            <a:r>
              <a:rPr lang="en-GB" sz="2400" b="1" dirty="0" err="1">
                <a:effectLst/>
              </a:rPr>
              <a:t>ʃ~ʂ</a:t>
            </a:r>
            <a:r>
              <a:rPr lang="en-GB" sz="2400" b="1" dirty="0">
                <a:effectLst/>
              </a:rPr>
              <a:t>/ (the non-alveolar, non-palatal sibilants) across the three languages? </a:t>
            </a:r>
          </a:p>
          <a:p>
            <a:pPr lvl="1"/>
            <a:r>
              <a:rPr lang="en-GB" sz="2400" i="1" u="sng" dirty="0"/>
              <a:t>Possibly?</a:t>
            </a:r>
            <a:r>
              <a:rPr lang="en-GB" sz="2400" dirty="0"/>
              <a:t> One caveat is spelling, the other is proficiency (1 on the test equates to roughly B1~B2; 1 for Learners =/= 1 for Norwegian)</a:t>
            </a:r>
          </a:p>
          <a:p>
            <a:pPr lvl="1"/>
            <a:r>
              <a:rPr lang="en-GB" sz="2400" dirty="0"/>
              <a:t>There are statistically significant differences</a:t>
            </a:r>
            <a:br>
              <a:rPr lang="en-GB" sz="2400" dirty="0"/>
            </a:br>
            <a:endParaRPr lang="en-GB" sz="2400" dirty="0"/>
          </a:p>
          <a:p>
            <a:pPr lvl="1"/>
            <a:r>
              <a:rPr lang="en-GB" sz="2400" b="1" dirty="0">
                <a:effectLst/>
              </a:rPr>
              <a:t>Q2. Does transfer occur between the phonological systems of the three languages? </a:t>
            </a:r>
          </a:p>
          <a:p>
            <a:r>
              <a:rPr lang="en-GB" sz="2400" i="1" u="sng" dirty="0">
                <a:effectLst/>
              </a:rPr>
              <a:t>Yes, with caveats.</a:t>
            </a:r>
            <a:r>
              <a:rPr lang="en-GB" sz="2400" dirty="0">
                <a:effectLst/>
              </a:rPr>
              <a:t> It depends on proficiency, and phoneme/orthography. </a:t>
            </a:r>
          </a:p>
          <a:p>
            <a:endParaRPr lang="en-PL" sz="2400" dirty="0"/>
          </a:p>
        </p:txBody>
      </p:sp>
      <p:sp>
        <p:nvSpPr>
          <p:cNvPr id="4" name="Slide Number Placeholder 3">
            <a:extLst>
              <a:ext uri="{FF2B5EF4-FFF2-40B4-BE49-F238E27FC236}">
                <a16:creationId xmlns:a16="http://schemas.microsoft.com/office/drawing/2014/main" id="{0FE5A179-16D9-AC5D-79D4-16601141EE32}"/>
              </a:ext>
            </a:extLst>
          </p:cNvPr>
          <p:cNvSpPr>
            <a:spLocks noGrp="1"/>
          </p:cNvSpPr>
          <p:nvPr>
            <p:ph type="sldNum" sz="quarter" idx="12"/>
          </p:nvPr>
        </p:nvSpPr>
        <p:spPr/>
        <p:txBody>
          <a:bodyPr/>
          <a:lstStyle/>
          <a:p>
            <a:fld id="{D2820A5A-B2AC-F245-ABFF-8AC5B807532A}" type="slidenum">
              <a:rPr lang="en-PL" smtClean="0"/>
              <a:t>53</a:t>
            </a:fld>
            <a:endParaRPr lang="en-PL"/>
          </a:p>
        </p:txBody>
      </p:sp>
    </p:spTree>
    <p:extLst>
      <p:ext uri="{BB962C8B-B14F-4D97-AF65-F5344CB8AC3E}">
        <p14:creationId xmlns:p14="http://schemas.microsoft.com/office/powerpoint/2010/main" val="1779433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C3632-68DE-BA9D-C03F-B55CAB080297}"/>
              </a:ext>
            </a:extLst>
          </p:cNvPr>
          <p:cNvSpPr>
            <a:spLocks noGrp="1"/>
          </p:cNvSpPr>
          <p:nvPr>
            <p:ph idx="1"/>
          </p:nvPr>
        </p:nvSpPr>
        <p:spPr>
          <a:xfrm>
            <a:off x="1066800" y="1710598"/>
            <a:ext cx="10058400" cy="3931920"/>
          </a:xfrm>
        </p:spPr>
        <p:txBody>
          <a:bodyPr>
            <a:noAutofit/>
          </a:bodyPr>
          <a:lstStyle/>
          <a:p>
            <a:r>
              <a:rPr lang="en-GB" sz="2400" b="1" dirty="0">
                <a:effectLst/>
              </a:rPr>
              <a:t>Q3. Is L3 Norwegian /ç/ distinct from L1 Polish /</a:t>
            </a:r>
            <a:r>
              <a:rPr lang="en-GB" sz="2400" b="1" dirty="0" err="1">
                <a:effectLst/>
              </a:rPr>
              <a:t>ɕ</a:t>
            </a:r>
            <a:r>
              <a:rPr lang="en-GB" sz="2400" b="1" dirty="0">
                <a:effectLst/>
              </a:rPr>
              <a:t>/, or is there a one-to-one mapping, as described for Polish learners of German (</a:t>
            </a:r>
            <a:r>
              <a:rPr lang="en-GB" sz="2400" b="1" dirty="0" err="1">
                <a:effectLst/>
              </a:rPr>
              <a:t>Morciniec</a:t>
            </a:r>
            <a:r>
              <a:rPr lang="en-GB" sz="2400" b="1" dirty="0">
                <a:effectLst/>
              </a:rPr>
              <a:t> &amp; </a:t>
            </a:r>
            <a:r>
              <a:rPr lang="en-GB" sz="2400" b="1" dirty="0" err="1">
                <a:effectLst/>
              </a:rPr>
              <a:t>Prędota</a:t>
            </a:r>
            <a:r>
              <a:rPr lang="en-GB" sz="2400" b="1" dirty="0">
                <a:effectLst/>
              </a:rPr>
              <a:t>, 2005)?</a:t>
            </a:r>
          </a:p>
          <a:p>
            <a:r>
              <a:rPr lang="en-GB" sz="2400" dirty="0"/>
              <a:t>They are acoustically distinct (p &lt;0.039).Whether or not learners are aware (they perceive) that </a:t>
            </a:r>
            <a:r>
              <a:rPr lang="en-GB" sz="2400" i="1" u="sng" dirty="0"/>
              <a:t>the sibilant productions are distinct in the separate languages of learners</a:t>
            </a:r>
            <a:r>
              <a:rPr lang="en-GB" sz="2400" dirty="0"/>
              <a:t>.</a:t>
            </a:r>
            <a:endParaRPr lang="en-GB" sz="2400" dirty="0">
              <a:effectLst/>
            </a:endParaRPr>
          </a:p>
          <a:p>
            <a:r>
              <a:rPr lang="en-GB" sz="2400" b="1" dirty="0">
                <a:effectLst/>
              </a:rPr>
              <a:t>Q4. What are the acoustics of /s/ across the three languages of the multilingual learners</a:t>
            </a:r>
            <a:r>
              <a:rPr lang="en-GB" sz="2400" b="1" dirty="0"/>
              <a:t>?</a:t>
            </a:r>
          </a:p>
          <a:p>
            <a:pPr lvl="1"/>
            <a:r>
              <a:rPr lang="en-GB" sz="2400" dirty="0"/>
              <a:t>The evidence seems to suggest that </a:t>
            </a:r>
            <a:r>
              <a:rPr lang="en-GB" sz="2400" i="1" u="sng" dirty="0"/>
              <a:t>Polish and Norwegian are more acoustically similar (dental) </a:t>
            </a:r>
            <a:r>
              <a:rPr lang="en-GB" sz="2400" dirty="0"/>
              <a:t>whereas the CoG of </a:t>
            </a:r>
            <a:r>
              <a:rPr lang="en-GB" sz="2400" u="sng" dirty="0"/>
              <a:t>English /s/ is significantly lower, (possibly, alveolar)</a:t>
            </a:r>
          </a:p>
        </p:txBody>
      </p:sp>
      <p:sp>
        <p:nvSpPr>
          <p:cNvPr id="4" name="Slide Number Placeholder 3">
            <a:extLst>
              <a:ext uri="{FF2B5EF4-FFF2-40B4-BE49-F238E27FC236}">
                <a16:creationId xmlns:a16="http://schemas.microsoft.com/office/drawing/2014/main" id="{0FE5A179-16D9-AC5D-79D4-16601141EE32}"/>
              </a:ext>
            </a:extLst>
          </p:cNvPr>
          <p:cNvSpPr>
            <a:spLocks noGrp="1"/>
          </p:cNvSpPr>
          <p:nvPr>
            <p:ph type="sldNum" sz="quarter" idx="12"/>
          </p:nvPr>
        </p:nvSpPr>
        <p:spPr/>
        <p:txBody>
          <a:bodyPr/>
          <a:lstStyle/>
          <a:p>
            <a:fld id="{D2820A5A-B2AC-F245-ABFF-8AC5B807532A}" type="slidenum">
              <a:rPr lang="en-PL" smtClean="0"/>
              <a:t>54</a:t>
            </a:fld>
            <a:endParaRPr lang="en-PL"/>
          </a:p>
        </p:txBody>
      </p:sp>
      <p:sp>
        <p:nvSpPr>
          <p:cNvPr id="7" name="Title 1">
            <a:extLst>
              <a:ext uri="{FF2B5EF4-FFF2-40B4-BE49-F238E27FC236}">
                <a16:creationId xmlns:a16="http://schemas.microsoft.com/office/drawing/2014/main" id="{EF2CFC1A-674B-0395-F211-E8353BD23B07}"/>
              </a:ext>
            </a:extLst>
          </p:cNvPr>
          <p:cNvSpPr>
            <a:spLocks noGrp="1"/>
          </p:cNvSpPr>
          <p:nvPr>
            <p:ph type="title"/>
          </p:nvPr>
        </p:nvSpPr>
        <p:spPr>
          <a:xfrm>
            <a:off x="1066800" y="341512"/>
            <a:ext cx="10058400" cy="1371600"/>
          </a:xfrm>
        </p:spPr>
        <p:txBody>
          <a:bodyPr/>
          <a:lstStyle/>
          <a:p>
            <a:r>
              <a:rPr lang="en-PL" b="1" dirty="0"/>
              <a:t>Discussion</a:t>
            </a:r>
          </a:p>
        </p:txBody>
      </p:sp>
    </p:spTree>
    <p:extLst>
      <p:ext uri="{BB962C8B-B14F-4D97-AF65-F5344CB8AC3E}">
        <p14:creationId xmlns:p14="http://schemas.microsoft.com/office/powerpoint/2010/main" val="238698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1863-ADD2-7B4E-ABB1-51BE2C281881}"/>
              </a:ext>
            </a:extLst>
          </p:cNvPr>
          <p:cNvSpPr>
            <a:spLocks noGrp="1"/>
          </p:cNvSpPr>
          <p:nvPr>
            <p:ph type="title"/>
          </p:nvPr>
        </p:nvSpPr>
        <p:spPr>
          <a:xfrm>
            <a:off x="1066800" y="341513"/>
            <a:ext cx="10058400" cy="1371600"/>
          </a:xfrm>
        </p:spPr>
        <p:txBody>
          <a:bodyPr/>
          <a:lstStyle/>
          <a:p>
            <a:r>
              <a:rPr lang="en-PL" b="1" dirty="0"/>
              <a:t>Discussion</a:t>
            </a:r>
          </a:p>
        </p:txBody>
      </p:sp>
      <p:sp>
        <p:nvSpPr>
          <p:cNvPr id="3" name="Content Placeholder 2">
            <a:extLst>
              <a:ext uri="{FF2B5EF4-FFF2-40B4-BE49-F238E27FC236}">
                <a16:creationId xmlns:a16="http://schemas.microsoft.com/office/drawing/2014/main" id="{12E23C7D-3BED-69FE-C4FB-07C4C4FECA79}"/>
              </a:ext>
            </a:extLst>
          </p:cNvPr>
          <p:cNvSpPr>
            <a:spLocks noGrp="1"/>
          </p:cNvSpPr>
          <p:nvPr>
            <p:ph idx="1"/>
          </p:nvPr>
        </p:nvSpPr>
        <p:spPr>
          <a:xfrm>
            <a:off x="1066800" y="1802039"/>
            <a:ext cx="10058400" cy="3931920"/>
          </a:xfrm>
        </p:spPr>
        <p:txBody>
          <a:bodyPr>
            <a:normAutofit lnSpcReduction="10000"/>
          </a:bodyPr>
          <a:lstStyle/>
          <a:p>
            <a:r>
              <a:rPr lang="en-GB" sz="2400" b="1" dirty="0"/>
              <a:t>Q5 What is the</a:t>
            </a:r>
            <a:r>
              <a:rPr lang="en-GB" sz="2400" b="1" dirty="0">
                <a:effectLst/>
              </a:rPr>
              <a:t> influence of spelling (with three different spellings for Norwegian /ʃ/), vowel context, and proficiency in both English and Norwegian? </a:t>
            </a:r>
          </a:p>
          <a:p>
            <a:r>
              <a:rPr lang="en-GB" sz="2400" dirty="0"/>
              <a:t>In the non-linear regression, the rust-orange-brown line suggested that there was an orthographic effect /s/ at low proficiency, and /</a:t>
            </a:r>
            <a:r>
              <a:rPr lang="en-GB" sz="2400" dirty="0">
                <a:effectLst/>
              </a:rPr>
              <a:t>ʃ</a:t>
            </a:r>
            <a:r>
              <a:rPr lang="en-GB" sz="2400" dirty="0"/>
              <a:t>/ at high proficiency levels, converging towards the native controls which preferred /</a:t>
            </a:r>
            <a:r>
              <a:rPr lang="en-GB" sz="2400" dirty="0">
                <a:effectLst/>
              </a:rPr>
              <a:t>ʃ</a:t>
            </a:r>
            <a:r>
              <a:rPr lang="en-GB" sz="2400" dirty="0"/>
              <a:t>/</a:t>
            </a:r>
          </a:p>
          <a:p>
            <a:r>
              <a:rPr lang="en-GB" sz="2400" i="1" u="sng" dirty="0"/>
              <a:t>Yes. There is inference from spelling</a:t>
            </a:r>
            <a:r>
              <a:rPr lang="en-GB" sz="2400" dirty="0"/>
              <a:t> (Polish &lt;</a:t>
            </a:r>
            <a:r>
              <a:rPr lang="en-GB" sz="2400" dirty="0" err="1"/>
              <a:t>rs</a:t>
            </a:r>
            <a:r>
              <a:rPr lang="en-GB" sz="2400" dirty="0"/>
              <a:t>&gt; /</a:t>
            </a:r>
            <a:r>
              <a:rPr lang="en-GB" sz="2400" dirty="0" err="1"/>
              <a:t>rs</a:t>
            </a:r>
            <a:r>
              <a:rPr lang="en-GB" sz="2400" dirty="0"/>
              <a:t>/ vs Norwegian &lt;</a:t>
            </a:r>
            <a:r>
              <a:rPr lang="en-GB" sz="2400" dirty="0" err="1"/>
              <a:t>rs</a:t>
            </a:r>
            <a:r>
              <a:rPr lang="en-GB" sz="2400" dirty="0"/>
              <a:t>&gt; /</a:t>
            </a:r>
            <a:r>
              <a:rPr lang="en-GB" sz="2400" dirty="0">
                <a:effectLst/>
              </a:rPr>
              <a:t>ʃ</a:t>
            </a:r>
            <a:r>
              <a:rPr lang="en-GB" sz="2400" dirty="0"/>
              <a:t>/; Polish &lt;</a:t>
            </a:r>
            <a:r>
              <a:rPr lang="en-GB" sz="2400" dirty="0" err="1"/>
              <a:t>si</a:t>
            </a:r>
            <a:r>
              <a:rPr lang="en-GB" sz="2400" dirty="0"/>
              <a:t>&gt; /</a:t>
            </a:r>
            <a:r>
              <a:rPr lang="en-GB" sz="2400" i="0" u="none" strike="noStrike" dirty="0" err="1">
                <a:solidFill>
                  <a:srgbClr val="000000"/>
                </a:solidFill>
                <a:effectLst/>
                <a:cs typeface="Times New Roman" panose="02020603050405020304" pitchFamily="18" charset="0"/>
              </a:rPr>
              <a:t>ɕ</a:t>
            </a:r>
            <a:r>
              <a:rPr lang="en-GB" sz="2400" dirty="0">
                <a:solidFill>
                  <a:srgbClr val="000000"/>
                </a:solidFill>
                <a:cs typeface="Times New Roman" panose="02020603050405020304" pitchFamily="18" charset="0"/>
              </a:rPr>
              <a:t>/ vs Norwegian &lt;</a:t>
            </a:r>
            <a:r>
              <a:rPr lang="en-GB" sz="2400" dirty="0" err="1">
                <a:solidFill>
                  <a:srgbClr val="000000"/>
                </a:solidFill>
                <a:cs typeface="Times New Roman" panose="02020603050405020304" pitchFamily="18" charset="0"/>
              </a:rPr>
              <a:t>sj</a:t>
            </a:r>
            <a:r>
              <a:rPr lang="en-GB" sz="2400" dirty="0">
                <a:solidFill>
                  <a:srgbClr val="000000"/>
                </a:solidFill>
                <a:cs typeface="Times New Roman" panose="02020603050405020304" pitchFamily="18" charset="0"/>
              </a:rPr>
              <a:t>&gt; &lt;</a:t>
            </a:r>
            <a:r>
              <a:rPr lang="en-GB" sz="2400" dirty="0" err="1">
                <a:solidFill>
                  <a:srgbClr val="000000"/>
                </a:solidFill>
                <a:cs typeface="Times New Roman" panose="02020603050405020304" pitchFamily="18" charset="0"/>
              </a:rPr>
              <a:t>skj</a:t>
            </a:r>
            <a:r>
              <a:rPr lang="en-GB" sz="2400" dirty="0">
                <a:solidFill>
                  <a:srgbClr val="000000"/>
                </a:solidFill>
                <a:cs typeface="Times New Roman" panose="02020603050405020304" pitchFamily="18" charset="0"/>
              </a:rPr>
              <a:t>&gt; /</a:t>
            </a:r>
            <a:r>
              <a:rPr lang="en-GB" sz="2400" dirty="0" err="1">
                <a:effectLst/>
              </a:rPr>
              <a:t>ʃ~ʂ</a:t>
            </a:r>
            <a:r>
              <a:rPr lang="en-GB" sz="2400" dirty="0">
                <a:effectLst/>
              </a:rPr>
              <a:t>/</a:t>
            </a:r>
            <a:r>
              <a:rPr lang="en-GB" sz="2400" dirty="0">
                <a:cs typeface="Times New Roman" panose="02020603050405020304" pitchFamily="18" charset="0"/>
              </a:rPr>
              <a:t> an</a:t>
            </a:r>
            <a:r>
              <a:rPr lang="en-GB" sz="2400" dirty="0"/>
              <a:t>d yes, it improves with exposure/language experience.</a:t>
            </a:r>
            <a:endParaRPr lang="en-PL" sz="2400" dirty="0"/>
          </a:p>
        </p:txBody>
      </p:sp>
      <p:sp>
        <p:nvSpPr>
          <p:cNvPr id="4" name="Slide Number Placeholder 3">
            <a:extLst>
              <a:ext uri="{FF2B5EF4-FFF2-40B4-BE49-F238E27FC236}">
                <a16:creationId xmlns:a16="http://schemas.microsoft.com/office/drawing/2014/main" id="{0CC0429C-BAAE-8132-B005-DFE1D2BA166A}"/>
              </a:ext>
            </a:extLst>
          </p:cNvPr>
          <p:cNvSpPr>
            <a:spLocks noGrp="1"/>
          </p:cNvSpPr>
          <p:nvPr>
            <p:ph type="sldNum" sz="quarter" idx="12"/>
          </p:nvPr>
        </p:nvSpPr>
        <p:spPr/>
        <p:txBody>
          <a:bodyPr/>
          <a:lstStyle/>
          <a:p>
            <a:fld id="{D2820A5A-B2AC-F245-ABFF-8AC5B807532A}" type="slidenum">
              <a:rPr lang="en-PL" smtClean="0"/>
              <a:t>55</a:t>
            </a:fld>
            <a:endParaRPr lang="en-PL"/>
          </a:p>
        </p:txBody>
      </p:sp>
    </p:spTree>
    <p:extLst>
      <p:ext uri="{BB962C8B-B14F-4D97-AF65-F5344CB8AC3E}">
        <p14:creationId xmlns:p14="http://schemas.microsoft.com/office/powerpoint/2010/main" val="1038017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A8AE-DB9C-5A5E-CA33-D3A67C84DBDF}"/>
              </a:ext>
            </a:extLst>
          </p:cNvPr>
          <p:cNvSpPr>
            <a:spLocks noGrp="1"/>
          </p:cNvSpPr>
          <p:nvPr>
            <p:ph type="title"/>
          </p:nvPr>
        </p:nvSpPr>
        <p:spPr>
          <a:xfrm>
            <a:off x="1066800" y="430722"/>
            <a:ext cx="10058400" cy="1371600"/>
          </a:xfrm>
        </p:spPr>
        <p:txBody>
          <a:bodyPr/>
          <a:lstStyle/>
          <a:p>
            <a:r>
              <a:rPr lang="en-PL" b="1" dirty="0"/>
              <a:t>References</a:t>
            </a:r>
          </a:p>
        </p:txBody>
      </p:sp>
      <p:sp>
        <p:nvSpPr>
          <p:cNvPr id="3" name="Content Placeholder 2">
            <a:extLst>
              <a:ext uri="{FF2B5EF4-FFF2-40B4-BE49-F238E27FC236}">
                <a16:creationId xmlns:a16="http://schemas.microsoft.com/office/drawing/2014/main" id="{7EC16E58-B380-B8BC-920E-83B8C1854FFB}"/>
              </a:ext>
            </a:extLst>
          </p:cNvPr>
          <p:cNvSpPr>
            <a:spLocks noGrp="1"/>
          </p:cNvSpPr>
          <p:nvPr>
            <p:ph idx="1"/>
          </p:nvPr>
        </p:nvSpPr>
        <p:spPr>
          <a:xfrm>
            <a:off x="1066800" y="1891248"/>
            <a:ext cx="10058400" cy="3931920"/>
          </a:xfrm>
        </p:spPr>
        <p:txBody>
          <a:bodyPr>
            <a:normAutofit/>
          </a:bodyPr>
          <a:lstStyle/>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US" sz="1600" dirty="0" err="1">
                <a:solidFill>
                  <a:srgbClr val="000000"/>
                </a:solidFill>
                <a:effectLst/>
                <a:ea typeface="Times New Roman" panose="02020603050405020304" pitchFamily="18" charset="0"/>
                <a:cs typeface="Times New Roman" panose="02020603050405020304" pitchFamily="18" charset="0"/>
              </a:rPr>
              <a:t>Czaplicki</a:t>
            </a:r>
            <a:r>
              <a:rPr lang="en-US" sz="1600" dirty="0">
                <a:solidFill>
                  <a:srgbClr val="000000"/>
                </a:solidFill>
                <a:effectLst/>
                <a:ea typeface="Times New Roman" panose="02020603050405020304" pitchFamily="18" charset="0"/>
                <a:cs typeface="Times New Roman" panose="02020603050405020304" pitchFamily="18" charset="0"/>
              </a:rPr>
              <a:t>, B., Żygis, M., Pape, D., &amp; Jesus, L. M. (2016). </a:t>
            </a:r>
            <a:r>
              <a:rPr lang="en-GB" sz="1600" dirty="0">
                <a:solidFill>
                  <a:srgbClr val="000000"/>
                </a:solidFill>
                <a:effectLst/>
                <a:ea typeface="Times New Roman" panose="02020603050405020304" pitchFamily="18" charset="0"/>
                <a:cs typeface="Times New Roman" panose="02020603050405020304" pitchFamily="18" charset="0"/>
              </a:rPr>
              <a:t>Acoustic evidence of new sibilants in the pronunciation of young Polish women. </a:t>
            </a:r>
            <a:r>
              <a:rPr lang="en-GB" sz="1600" i="1" dirty="0">
                <a:solidFill>
                  <a:srgbClr val="000000"/>
                </a:solidFill>
                <a:effectLst/>
                <a:ea typeface="Times New Roman" panose="02020603050405020304" pitchFamily="18" charset="0"/>
                <a:cs typeface="Times New Roman" panose="02020603050405020304" pitchFamily="18" charset="0"/>
              </a:rPr>
              <a:t>Poznan Studies in Contemporary Linguistics</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i="1" dirty="0">
                <a:solidFill>
                  <a:srgbClr val="000000"/>
                </a:solidFill>
                <a:effectLst/>
                <a:ea typeface="Times New Roman" panose="02020603050405020304" pitchFamily="18" charset="0"/>
                <a:cs typeface="Times New Roman" panose="02020603050405020304" pitchFamily="18" charset="0"/>
              </a:rPr>
              <a:t>52</a:t>
            </a:r>
            <a:r>
              <a:rPr lang="en-GB" sz="1600" dirty="0">
                <a:solidFill>
                  <a:srgbClr val="000000"/>
                </a:solidFill>
                <a:effectLst/>
                <a:ea typeface="Times New Roman" panose="02020603050405020304" pitchFamily="18" charset="0"/>
                <a:cs typeface="Times New Roman" panose="02020603050405020304" pitchFamily="18" charset="0"/>
              </a:rPr>
              <a:t>(1), 1-42.</a:t>
            </a:r>
            <a:endParaRPr lang="en-PL" sz="1600" dirty="0">
              <a:effectLst/>
              <a:ea typeface="Times New Roman" panose="02020603050405020304" pitchFamily="18" charset="0"/>
              <a:cs typeface="Times New Roman" panose="02020603050405020304" pitchFamily="18" charset="0"/>
            </a:endParaRP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GB" sz="1600" dirty="0">
                <a:solidFill>
                  <a:srgbClr val="000000"/>
                </a:solidFill>
                <a:effectLst/>
                <a:ea typeface="Times New Roman" panose="02020603050405020304" pitchFamily="18" charset="0"/>
                <a:cs typeface="Times New Roman" panose="02020603050405020304" pitchFamily="18" charset="0"/>
              </a:rPr>
              <a:t>van </a:t>
            </a:r>
            <a:r>
              <a:rPr lang="en-GB" sz="1600" dirty="0" err="1">
                <a:solidFill>
                  <a:srgbClr val="000000"/>
                </a:solidFill>
                <a:effectLst/>
                <a:ea typeface="Times New Roman" panose="02020603050405020304" pitchFamily="18" charset="0"/>
                <a:cs typeface="Times New Roman" panose="02020603050405020304" pitchFamily="18" charset="0"/>
              </a:rPr>
              <a:t>Dommelen</a:t>
            </a:r>
            <a:r>
              <a:rPr lang="en-GB" sz="1600" dirty="0">
                <a:solidFill>
                  <a:srgbClr val="000000"/>
                </a:solidFill>
                <a:effectLst/>
                <a:ea typeface="Times New Roman" panose="02020603050405020304" pitchFamily="18" charset="0"/>
                <a:cs typeface="Times New Roman" panose="02020603050405020304" pitchFamily="18" charset="0"/>
              </a:rPr>
              <a:t>, W. A. (2019). IS THE VOICELESS PALATAL FRICATIVE DISAPPEARING FROM SPOKEN NORWEGIAN?. In </a:t>
            </a:r>
            <a:r>
              <a:rPr lang="en-GB" sz="1600" i="1" dirty="0">
                <a:solidFill>
                  <a:srgbClr val="000000"/>
                </a:solidFill>
                <a:effectLst/>
                <a:ea typeface="Times New Roman" panose="02020603050405020304" pitchFamily="18" charset="0"/>
                <a:cs typeface="Times New Roman" panose="02020603050405020304" pitchFamily="18" charset="0"/>
              </a:rPr>
              <a:t>Proceedings of the 19th International Congress of Phonetic Sciences, Melbourne, Australia</a:t>
            </a:r>
            <a:r>
              <a:rPr lang="en-GB" sz="1600" dirty="0">
                <a:solidFill>
                  <a:srgbClr val="000000"/>
                </a:solidFill>
                <a:effectLst/>
                <a:ea typeface="Times New Roman" panose="02020603050405020304" pitchFamily="18" charset="0"/>
                <a:cs typeface="Times New Roman" panose="02020603050405020304" pitchFamily="18" charset="0"/>
              </a:rPr>
              <a:t>.</a:t>
            </a:r>
            <a:endParaRPr lang="en-PL" sz="1600" dirty="0">
              <a:effectLst/>
              <a:ea typeface="Times New Roman" panose="02020603050405020304" pitchFamily="18" charset="0"/>
              <a:cs typeface="Times New Roman" panose="02020603050405020304" pitchFamily="18" charset="0"/>
            </a:endParaRP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GB" sz="1600" dirty="0">
                <a:solidFill>
                  <a:srgbClr val="000000"/>
                </a:solidFill>
                <a:effectLst/>
                <a:ea typeface="Times New Roman" panose="02020603050405020304" pitchFamily="18" charset="0"/>
                <a:cs typeface="Times New Roman" panose="02020603050405020304" pitchFamily="18" charset="0"/>
              </a:rPr>
              <a:t>Jassem, W. (2003). Polish. </a:t>
            </a:r>
            <a:r>
              <a:rPr lang="en-GB" sz="1600" i="1" dirty="0">
                <a:solidFill>
                  <a:srgbClr val="000000"/>
                </a:solidFill>
                <a:effectLst/>
                <a:ea typeface="Times New Roman" panose="02020603050405020304" pitchFamily="18" charset="0"/>
                <a:cs typeface="Times New Roman" panose="02020603050405020304" pitchFamily="18" charset="0"/>
              </a:rPr>
              <a:t>Journal of the international Phonetic Association</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i="1" dirty="0">
                <a:solidFill>
                  <a:srgbClr val="000000"/>
                </a:solidFill>
                <a:effectLst/>
                <a:ea typeface="Times New Roman" panose="02020603050405020304" pitchFamily="18" charset="0"/>
                <a:cs typeface="Times New Roman" panose="02020603050405020304" pitchFamily="18" charset="0"/>
              </a:rPr>
              <a:t>33</a:t>
            </a:r>
            <a:r>
              <a:rPr lang="en-GB" sz="1600" dirty="0">
                <a:solidFill>
                  <a:srgbClr val="000000"/>
                </a:solidFill>
                <a:effectLst/>
                <a:ea typeface="Times New Roman" panose="02020603050405020304" pitchFamily="18" charset="0"/>
                <a:cs typeface="Times New Roman" panose="02020603050405020304" pitchFamily="18" charset="0"/>
              </a:rPr>
              <a:t>(1), 103-107.</a:t>
            </a:r>
            <a:endParaRPr lang="en-PL" sz="1600" dirty="0">
              <a:effectLst/>
              <a:ea typeface="Times New Roman" panose="02020603050405020304" pitchFamily="18" charset="0"/>
              <a:cs typeface="Times New Roman" panose="02020603050405020304" pitchFamily="18" charset="0"/>
            </a:endParaRP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GB" sz="1600" dirty="0" err="1">
                <a:solidFill>
                  <a:srgbClr val="000000"/>
                </a:solidFill>
                <a:effectLst/>
                <a:ea typeface="Times New Roman" panose="02020603050405020304" pitchFamily="18" charset="0"/>
                <a:cs typeface="Times New Roman" panose="02020603050405020304" pitchFamily="18" charset="0"/>
              </a:rPr>
              <a:t>Jongman</a:t>
            </a:r>
            <a:r>
              <a:rPr lang="en-GB" sz="1600" dirty="0">
                <a:solidFill>
                  <a:srgbClr val="000000"/>
                </a:solidFill>
                <a:effectLst/>
                <a:ea typeface="Times New Roman" panose="02020603050405020304" pitchFamily="18" charset="0"/>
                <a:cs typeface="Times New Roman" panose="02020603050405020304" pitchFamily="18" charset="0"/>
              </a:rPr>
              <a:t>, A., Wayland, R., &amp; Wong, S. (2000). Acoustic characteristics of English fricatives. </a:t>
            </a:r>
            <a:r>
              <a:rPr lang="en-GB" sz="1600" i="1" dirty="0">
                <a:solidFill>
                  <a:srgbClr val="000000"/>
                </a:solidFill>
                <a:effectLst/>
                <a:ea typeface="Times New Roman" panose="02020603050405020304" pitchFamily="18" charset="0"/>
                <a:cs typeface="Times New Roman" panose="02020603050405020304" pitchFamily="18" charset="0"/>
              </a:rPr>
              <a:t>The Journal of the Acoustical Society of America</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i="1" dirty="0">
                <a:solidFill>
                  <a:srgbClr val="000000"/>
                </a:solidFill>
                <a:effectLst/>
                <a:ea typeface="Times New Roman" panose="02020603050405020304" pitchFamily="18" charset="0"/>
                <a:cs typeface="Times New Roman" panose="02020603050405020304" pitchFamily="18" charset="0"/>
              </a:rPr>
              <a:t>108</a:t>
            </a:r>
            <a:r>
              <a:rPr lang="en-GB" sz="1600" dirty="0">
                <a:solidFill>
                  <a:srgbClr val="000000"/>
                </a:solidFill>
                <a:effectLst/>
                <a:ea typeface="Times New Roman" panose="02020603050405020304" pitchFamily="18" charset="0"/>
                <a:cs typeface="Times New Roman" panose="02020603050405020304" pitchFamily="18" charset="0"/>
              </a:rPr>
              <a:t>(3), 1252-1263.</a:t>
            </a: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GB" sz="1600" b="0" i="0" u="none" strike="noStrike" dirty="0" err="1">
                <a:solidFill>
                  <a:srgbClr val="000000"/>
                </a:solidFill>
                <a:effectLst/>
                <a:cs typeface="Times New Roman" panose="02020603050405020304" pitchFamily="18" charset="0"/>
              </a:rPr>
              <a:t>Kisler,T</a:t>
            </a:r>
            <a:r>
              <a:rPr lang="en-GB" sz="1600" b="0" i="0" u="none" strike="noStrike" dirty="0">
                <a:solidFill>
                  <a:srgbClr val="000000"/>
                </a:solidFill>
                <a:effectLst/>
                <a:cs typeface="Times New Roman" panose="02020603050405020304" pitchFamily="18" charset="0"/>
              </a:rPr>
              <a:t>., Reichel, U., &amp; </a:t>
            </a:r>
            <a:r>
              <a:rPr lang="en-GB" sz="1600" b="0" i="0" u="none" strike="noStrike" dirty="0" err="1">
                <a:solidFill>
                  <a:srgbClr val="000000"/>
                </a:solidFill>
                <a:effectLst/>
                <a:cs typeface="Times New Roman" panose="02020603050405020304" pitchFamily="18" charset="0"/>
              </a:rPr>
              <a:t>Schiel</a:t>
            </a:r>
            <a:r>
              <a:rPr lang="en-GB" sz="1600" b="0" i="0" u="none" strike="noStrike" dirty="0">
                <a:solidFill>
                  <a:srgbClr val="000000"/>
                </a:solidFill>
                <a:effectLst/>
                <a:cs typeface="Times New Roman" panose="02020603050405020304" pitchFamily="18" charset="0"/>
              </a:rPr>
              <a:t>, F. (2017). </a:t>
            </a:r>
            <a:r>
              <a:rPr lang="en-GB" sz="1600" i="0" u="none" strike="noStrike" dirty="0">
                <a:solidFill>
                  <a:srgbClr val="000000"/>
                </a:solidFill>
                <a:effectLst/>
                <a:cs typeface="Times New Roman" panose="02020603050405020304" pitchFamily="18" charset="0"/>
              </a:rPr>
              <a:t>Multilingual processing of speech via web services.</a:t>
            </a:r>
            <a:r>
              <a:rPr lang="en-GB" sz="1600" b="0" i="0" u="none" strike="noStrike" dirty="0">
                <a:solidFill>
                  <a:srgbClr val="000000"/>
                </a:solidFill>
                <a:effectLst/>
                <a:cs typeface="Times New Roman" panose="02020603050405020304" pitchFamily="18" charset="0"/>
              </a:rPr>
              <a:t> </a:t>
            </a:r>
            <a:r>
              <a:rPr lang="en-GB" sz="1600" b="0" i="1" u="none" strike="noStrike" dirty="0">
                <a:solidFill>
                  <a:srgbClr val="000000"/>
                </a:solidFill>
                <a:effectLst/>
                <a:cs typeface="Times New Roman" panose="02020603050405020304" pitchFamily="18" charset="0"/>
              </a:rPr>
              <a:t>Computer Speech &amp; Language, Volume </a:t>
            </a:r>
            <a:r>
              <a:rPr lang="en-GB" sz="1600" b="0" i="0" u="none" strike="noStrike" dirty="0">
                <a:solidFill>
                  <a:srgbClr val="000000"/>
                </a:solidFill>
                <a:effectLst/>
                <a:cs typeface="Times New Roman" panose="02020603050405020304" pitchFamily="18" charset="0"/>
              </a:rPr>
              <a:t>45, September 2017, p. 326–347.</a:t>
            </a:r>
            <a:endParaRPr lang="en-PL" sz="1600" dirty="0">
              <a:effectLst/>
              <a:ea typeface="Times New Roman" panose="02020603050405020304" pitchFamily="18" charset="0"/>
              <a:cs typeface="Times New Roman" panose="02020603050405020304" pitchFamily="18" charset="0"/>
            </a:endParaRP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GB" sz="1600" dirty="0" err="1">
                <a:solidFill>
                  <a:srgbClr val="000000"/>
                </a:solidFill>
                <a:effectLst/>
                <a:ea typeface="Times New Roman" panose="02020603050405020304" pitchFamily="18" charset="0"/>
                <a:cs typeface="Times New Roman" panose="02020603050405020304" pitchFamily="18" charset="0"/>
              </a:rPr>
              <a:t>Kristoffersen</a:t>
            </a:r>
            <a:r>
              <a:rPr lang="en-GB" sz="1600" dirty="0">
                <a:solidFill>
                  <a:srgbClr val="000000"/>
                </a:solidFill>
                <a:effectLst/>
                <a:ea typeface="Times New Roman" panose="02020603050405020304" pitchFamily="18" charset="0"/>
                <a:cs typeface="Times New Roman" panose="02020603050405020304" pitchFamily="18" charset="0"/>
              </a:rPr>
              <a:t>, G. (2000). </a:t>
            </a:r>
            <a:r>
              <a:rPr lang="en-GB" sz="1600" i="1" dirty="0">
                <a:solidFill>
                  <a:srgbClr val="000000"/>
                </a:solidFill>
                <a:effectLst/>
                <a:ea typeface="Times New Roman" panose="02020603050405020304" pitchFamily="18" charset="0"/>
                <a:cs typeface="Times New Roman" panose="02020603050405020304" pitchFamily="18" charset="0"/>
              </a:rPr>
              <a:t>The phonology of Norwegian</a:t>
            </a:r>
            <a:r>
              <a:rPr lang="en-GB" sz="1600" dirty="0">
                <a:solidFill>
                  <a:srgbClr val="000000"/>
                </a:solidFill>
                <a:effectLst/>
                <a:ea typeface="Times New Roman" panose="02020603050405020304" pitchFamily="18" charset="0"/>
                <a:cs typeface="Times New Roman" panose="02020603050405020304" pitchFamily="18" charset="0"/>
              </a:rPr>
              <a:t>. OUP Oxford.</a:t>
            </a:r>
            <a:endParaRPr lang="en-PL" sz="1600" dirty="0">
              <a:effectLst/>
              <a:ea typeface="Times New Roman" panose="02020603050405020304" pitchFamily="18" charset="0"/>
              <a:cs typeface="Times New Roman" panose="02020603050405020304" pitchFamily="18" charset="0"/>
            </a:endParaRP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GB" sz="1600" dirty="0">
                <a:solidFill>
                  <a:srgbClr val="000000"/>
                </a:solidFill>
                <a:effectLst/>
                <a:ea typeface="Times New Roman" panose="02020603050405020304" pitchFamily="18" charset="0"/>
                <a:cs typeface="Times New Roman" panose="02020603050405020304" pitchFamily="18" charset="0"/>
              </a:rPr>
              <a:t>Lee, S., &amp; Lee, S. (2020). Spectral analysis of English fricatives /s/ and /ʃ/ produced by people with profound hearing loss. </a:t>
            </a:r>
            <a:r>
              <a:rPr lang="en-US" sz="1600" i="1" dirty="0">
                <a:solidFill>
                  <a:srgbClr val="000000"/>
                </a:solidFill>
                <a:effectLst/>
                <a:ea typeface="Times New Roman" panose="02020603050405020304" pitchFamily="18" charset="0"/>
                <a:cs typeface="Times New Roman" panose="02020603050405020304" pitchFamily="18" charset="0"/>
              </a:rPr>
              <a:t>Clinical Archives of Communication Disorders</a:t>
            </a:r>
            <a:r>
              <a:rPr lang="en-US" sz="1600" dirty="0">
                <a:solidFill>
                  <a:srgbClr val="000000"/>
                </a:solidFill>
                <a:effectLst/>
                <a:ea typeface="Times New Roman" panose="02020603050405020304" pitchFamily="18" charset="0"/>
                <a:cs typeface="Times New Roman" panose="02020603050405020304" pitchFamily="18" charset="0"/>
              </a:rPr>
              <a:t>, </a:t>
            </a:r>
            <a:r>
              <a:rPr lang="en-US" sz="1600" i="1" dirty="0">
                <a:solidFill>
                  <a:srgbClr val="000000"/>
                </a:solidFill>
                <a:effectLst/>
                <a:ea typeface="Times New Roman" panose="02020603050405020304" pitchFamily="18" charset="0"/>
                <a:cs typeface="Times New Roman" panose="02020603050405020304" pitchFamily="18" charset="0"/>
              </a:rPr>
              <a:t>5</a:t>
            </a:r>
            <a:r>
              <a:rPr lang="en-US" sz="1600" dirty="0">
                <a:solidFill>
                  <a:srgbClr val="000000"/>
                </a:solidFill>
                <a:effectLst/>
                <a:ea typeface="Times New Roman" panose="02020603050405020304" pitchFamily="18" charset="0"/>
                <a:cs typeface="Times New Roman" panose="02020603050405020304" pitchFamily="18" charset="0"/>
              </a:rPr>
              <a:t>(3), 147-153.</a:t>
            </a:r>
            <a:endParaRPr lang="en-PL" sz="1600" dirty="0">
              <a:effectLst/>
              <a:ea typeface="Times New Roman" panose="02020603050405020304" pitchFamily="18" charset="0"/>
              <a:cs typeface="Times New Roman" panose="02020603050405020304" pitchFamily="18" charset="0"/>
            </a:endParaRP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US" sz="1600" dirty="0" err="1">
                <a:solidFill>
                  <a:srgbClr val="000000"/>
                </a:solidFill>
                <a:effectLst/>
                <a:ea typeface="Times New Roman" panose="02020603050405020304" pitchFamily="18" charset="0"/>
                <a:cs typeface="Times New Roman" panose="02020603050405020304" pitchFamily="18" charset="0"/>
              </a:rPr>
              <a:t>Morciniec</a:t>
            </a:r>
            <a:r>
              <a:rPr lang="en-US" sz="1600" dirty="0">
                <a:solidFill>
                  <a:srgbClr val="000000"/>
                </a:solidFill>
                <a:effectLst/>
                <a:ea typeface="Times New Roman" panose="02020603050405020304" pitchFamily="18" charset="0"/>
                <a:cs typeface="Times New Roman" panose="02020603050405020304" pitchFamily="18" charset="0"/>
              </a:rPr>
              <a:t>, N., &amp; </a:t>
            </a:r>
            <a:r>
              <a:rPr lang="en-US" sz="1600" dirty="0" err="1">
                <a:solidFill>
                  <a:srgbClr val="000000"/>
                </a:solidFill>
                <a:effectLst/>
                <a:ea typeface="Times New Roman" panose="02020603050405020304" pitchFamily="18" charset="0"/>
                <a:cs typeface="Times New Roman" panose="02020603050405020304" pitchFamily="18" charset="0"/>
              </a:rPr>
              <a:t>Prędota</a:t>
            </a:r>
            <a:r>
              <a:rPr lang="en-US" sz="1600" dirty="0">
                <a:solidFill>
                  <a:srgbClr val="000000"/>
                </a:solidFill>
                <a:effectLst/>
                <a:ea typeface="Times New Roman" panose="02020603050405020304" pitchFamily="18" charset="0"/>
                <a:cs typeface="Times New Roman" panose="02020603050405020304" pitchFamily="18" charset="0"/>
              </a:rPr>
              <a:t>, S. (2005). </a:t>
            </a:r>
            <a:r>
              <a:rPr lang="en-US" sz="1600" i="1" dirty="0" err="1">
                <a:solidFill>
                  <a:srgbClr val="000000"/>
                </a:solidFill>
                <a:effectLst/>
                <a:ea typeface="Times New Roman" panose="02020603050405020304" pitchFamily="18" charset="0"/>
                <a:cs typeface="Times New Roman" panose="02020603050405020304" pitchFamily="18" charset="0"/>
              </a:rPr>
              <a:t>Podręcznik</a:t>
            </a:r>
            <a:r>
              <a:rPr lang="en-US" sz="1600" i="1" dirty="0">
                <a:solidFill>
                  <a:srgbClr val="000000"/>
                </a:solidFill>
                <a:effectLst/>
                <a:ea typeface="Times New Roman" panose="02020603050405020304" pitchFamily="18" charset="0"/>
                <a:cs typeface="Times New Roman" panose="02020603050405020304" pitchFamily="18" charset="0"/>
              </a:rPr>
              <a:t> </a:t>
            </a:r>
            <a:r>
              <a:rPr lang="en-US" sz="1600" i="1" dirty="0" err="1">
                <a:solidFill>
                  <a:srgbClr val="000000"/>
                </a:solidFill>
                <a:effectLst/>
                <a:ea typeface="Times New Roman" panose="02020603050405020304" pitchFamily="18" charset="0"/>
                <a:cs typeface="Times New Roman" panose="02020603050405020304" pitchFamily="18" charset="0"/>
              </a:rPr>
              <a:t>wymowy</a:t>
            </a:r>
            <a:r>
              <a:rPr lang="en-US" sz="1600" i="1" dirty="0">
                <a:solidFill>
                  <a:srgbClr val="000000"/>
                </a:solidFill>
                <a:effectLst/>
                <a:ea typeface="Times New Roman" panose="02020603050405020304" pitchFamily="18" charset="0"/>
                <a:cs typeface="Times New Roman" panose="02020603050405020304" pitchFamily="18" charset="0"/>
              </a:rPr>
              <a:t> </a:t>
            </a:r>
            <a:r>
              <a:rPr lang="en-US" sz="1600" i="1" dirty="0" err="1">
                <a:solidFill>
                  <a:srgbClr val="000000"/>
                </a:solidFill>
                <a:effectLst/>
                <a:ea typeface="Times New Roman" panose="02020603050405020304" pitchFamily="18" charset="0"/>
                <a:cs typeface="Times New Roman" panose="02020603050405020304" pitchFamily="18" charset="0"/>
              </a:rPr>
              <a:t>niemieckiej</a:t>
            </a:r>
            <a:r>
              <a:rPr lang="en-US" sz="1600" i="1" dirty="0">
                <a:solidFill>
                  <a:srgbClr val="000000"/>
                </a:solidFill>
                <a:effectLst/>
                <a:ea typeface="Times New Roman" panose="02020603050405020304" pitchFamily="18" charset="0"/>
                <a:cs typeface="Times New Roman" panose="02020603050405020304" pitchFamily="18" charset="0"/>
              </a:rPr>
              <a:t> </a:t>
            </a:r>
            <a:r>
              <a:rPr lang="en-US" sz="1600" dirty="0">
                <a:solidFill>
                  <a:srgbClr val="000000"/>
                </a:solidFill>
                <a:effectLst/>
                <a:ea typeface="Times New Roman" panose="02020603050405020304" pitchFamily="18" charset="0"/>
                <a:cs typeface="Times New Roman" panose="02020603050405020304" pitchFamily="18" charset="0"/>
              </a:rPr>
              <a:t>[</a:t>
            </a:r>
            <a:r>
              <a:rPr lang="en-US" sz="1600" i="1" dirty="0">
                <a:solidFill>
                  <a:srgbClr val="000000"/>
                </a:solidFill>
                <a:effectLst/>
                <a:ea typeface="Times New Roman" panose="02020603050405020304" pitchFamily="18" charset="0"/>
                <a:cs typeface="Times New Roman" panose="02020603050405020304" pitchFamily="18" charset="0"/>
              </a:rPr>
              <a:t>A handbook of German pronunciation</a:t>
            </a:r>
            <a:r>
              <a:rPr lang="en-US" sz="1600" dirty="0">
                <a:solidFill>
                  <a:srgbClr val="000000"/>
                </a:solidFill>
                <a:effectLst/>
                <a:ea typeface="Times New Roman" panose="02020603050405020304" pitchFamily="18" charset="0"/>
                <a:cs typeface="Times New Roman" panose="02020603050405020304" pitchFamily="18" charset="0"/>
              </a:rPr>
              <a:t>]. </a:t>
            </a:r>
            <a:r>
              <a:rPr lang="en-GB" sz="1600" dirty="0">
                <a:solidFill>
                  <a:srgbClr val="000000"/>
                </a:solidFill>
                <a:effectLst/>
                <a:ea typeface="Times New Roman" panose="02020603050405020304" pitchFamily="18" charset="0"/>
                <a:cs typeface="Times New Roman" panose="02020603050405020304" pitchFamily="18" charset="0"/>
              </a:rPr>
              <a:t>Warsaw: </a:t>
            </a:r>
            <a:r>
              <a:rPr lang="en-GB" sz="1600" dirty="0" err="1">
                <a:solidFill>
                  <a:srgbClr val="000000"/>
                </a:solidFill>
                <a:effectLst/>
                <a:ea typeface="Times New Roman" panose="02020603050405020304" pitchFamily="18" charset="0"/>
                <a:cs typeface="Times New Roman" panose="02020603050405020304" pitchFamily="18" charset="0"/>
              </a:rPr>
              <a:t>Wydawnictwo</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dirty="0" err="1">
                <a:solidFill>
                  <a:srgbClr val="000000"/>
                </a:solidFill>
                <a:effectLst/>
                <a:ea typeface="Times New Roman" panose="02020603050405020304" pitchFamily="18" charset="0"/>
                <a:cs typeface="Times New Roman" panose="02020603050405020304" pitchFamily="18" charset="0"/>
              </a:rPr>
              <a:t>Naukowe</a:t>
            </a:r>
            <a:r>
              <a:rPr lang="en-GB" sz="1600" dirty="0">
                <a:solidFill>
                  <a:srgbClr val="000000"/>
                </a:solidFill>
                <a:effectLst/>
                <a:ea typeface="Times New Roman" panose="02020603050405020304" pitchFamily="18" charset="0"/>
                <a:cs typeface="Times New Roman" panose="02020603050405020304" pitchFamily="18" charset="0"/>
              </a:rPr>
              <a:t> PWN.</a:t>
            </a:r>
            <a:endParaRPr lang="en-PL" sz="1600" dirty="0">
              <a:effectLst/>
              <a:ea typeface="Times New Roman" panose="02020603050405020304" pitchFamily="18" charset="0"/>
              <a:cs typeface="Times New Roman" panose="02020603050405020304" pitchFamily="18" charset="0"/>
            </a:endParaRPr>
          </a:p>
          <a:p>
            <a:pPr algn="just">
              <a:lnSpc>
                <a:spcPts val="1400"/>
              </a:lnSpc>
              <a:spcBef>
                <a:spcPts val="600"/>
              </a:spcBef>
              <a:tabLst>
                <a:tab pos="215900" algn="l"/>
                <a:tab pos="431800" algn="l"/>
                <a:tab pos="648335" algn="l"/>
                <a:tab pos="864235" algn="l"/>
                <a:tab pos="1296035" algn="l"/>
                <a:tab pos="1511935" algn="l"/>
                <a:tab pos="1728470" algn="l"/>
                <a:tab pos="1944370" algn="l"/>
              </a:tabLst>
            </a:pPr>
            <a:r>
              <a:rPr lang="en-GB" sz="1600" dirty="0" err="1">
                <a:solidFill>
                  <a:srgbClr val="000000"/>
                </a:solidFill>
                <a:effectLst/>
                <a:ea typeface="Times New Roman" panose="02020603050405020304" pitchFamily="18" charset="0"/>
                <a:cs typeface="Times New Roman" panose="02020603050405020304" pitchFamily="18" charset="0"/>
              </a:rPr>
              <a:t>Nirgianaki</a:t>
            </a:r>
            <a:r>
              <a:rPr lang="en-GB" sz="1600" dirty="0">
                <a:solidFill>
                  <a:srgbClr val="000000"/>
                </a:solidFill>
                <a:effectLst/>
                <a:ea typeface="Times New Roman" panose="02020603050405020304" pitchFamily="18" charset="0"/>
                <a:cs typeface="Times New Roman" panose="02020603050405020304" pitchFamily="18" charset="0"/>
              </a:rPr>
              <a:t>, E. (2014). Acoustic characteristics of Greek fricatives. </a:t>
            </a:r>
            <a:r>
              <a:rPr lang="en-GB" sz="1600" i="1" dirty="0">
                <a:solidFill>
                  <a:srgbClr val="000000"/>
                </a:solidFill>
                <a:effectLst/>
                <a:ea typeface="Times New Roman" panose="02020603050405020304" pitchFamily="18" charset="0"/>
                <a:cs typeface="Times New Roman" panose="02020603050405020304" pitchFamily="18" charset="0"/>
              </a:rPr>
              <a:t>The Journal of the Acoustical Society of America</a:t>
            </a:r>
            <a:r>
              <a:rPr lang="en-GB" sz="1600" dirty="0">
                <a:solidFill>
                  <a:srgbClr val="000000"/>
                </a:solidFill>
                <a:effectLst/>
                <a:ea typeface="Times New Roman" panose="02020603050405020304" pitchFamily="18" charset="0"/>
                <a:cs typeface="Times New Roman" panose="02020603050405020304" pitchFamily="18" charset="0"/>
              </a:rPr>
              <a:t>, </a:t>
            </a:r>
            <a:r>
              <a:rPr lang="en-GB" sz="1600" i="1" dirty="0">
                <a:solidFill>
                  <a:srgbClr val="000000"/>
                </a:solidFill>
                <a:effectLst/>
                <a:ea typeface="Times New Roman" panose="02020603050405020304" pitchFamily="18" charset="0"/>
                <a:cs typeface="Times New Roman" panose="02020603050405020304" pitchFamily="18" charset="0"/>
              </a:rPr>
              <a:t>135</a:t>
            </a:r>
            <a:r>
              <a:rPr lang="en-GB" sz="1600" dirty="0">
                <a:solidFill>
                  <a:srgbClr val="000000"/>
                </a:solidFill>
                <a:effectLst/>
                <a:ea typeface="Times New Roman" panose="02020603050405020304" pitchFamily="18" charset="0"/>
                <a:cs typeface="Times New Roman" panose="02020603050405020304" pitchFamily="18" charset="0"/>
              </a:rPr>
              <a:t>(5), 2964-2976.</a:t>
            </a:r>
            <a:endParaRPr lang="en-PL" sz="1600" dirty="0">
              <a:effectLst/>
              <a:ea typeface="Times New Roman" panose="02020603050405020304" pitchFamily="18" charset="0"/>
              <a:cs typeface="Times New Roman" panose="02020603050405020304" pitchFamily="18" charset="0"/>
            </a:endParaRPr>
          </a:p>
          <a:p>
            <a:endParaRPr lang="en-PL" sz="1600" dirty="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389D89-ACA8-61B4-5666-D8BDD5DB9F7D}"/>
              </a:ext>
            </a:extLst>
          </p:cNvPr>
          <p:cNvSpPr>
            <a:spLocks noGrp="1"/>
          </p:cNvSpPr>
          <p:nvPr>
            <p:ph type="sldNum" sz="quarter" idx="12"/>
          </p:nvPr>
        </p:nvSpPr>
        <p:spPr/>
        <p:txBody>
          <a:bodyPr/>
          <a:lstStyle/>
          <a:p>
            <a:fld id="{D2820A5A-B2AC-F245-ABFF-8AC5B807532A}" type="slidenum">
              <a:rPr lang="en-PL" smtClean="0"/>
              <a:t>56</a:t>
            </a:fld>
            <a:endParaRPr lang="en-PL"/>
          </a:p>
        </p:txBody>
      </p:sp>
    </p:spTree>
    <p:extLst>
      <p:ext uri="{BB962C8B-B14F-4D97-AF65-F5344CB8AC3E}">
        <p14:creationId xmlns:p14="http://schemas.microsoft.com/office/powerpoint/2010/main" val="3408156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9927C1-66A3-2E8A-08F3-E51C5EAA6063}"/>
              </a:ext>
            </a:extLst>
          </p:cNvPr>
          <p:cNvSpPr/>
          <p:nvPr/>
        </p:nvSpPr>
        <p:spPr>
          <a:xfrm>
            <a:off x="566008" y="540665"/>
            <a:ext cx="11039708" cy="5794717"/>
          </a:xfrm>
          <a:prstGeom prst="rect">
            <a:avLst/>
          </a:prstGeom>
          <a:solidFill>
            <a:srgbClr val="FEFF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2EBF7527-1440-953E-0908-FC5EB36041BA}"/>
              </a:ext>
            </a:extLst>
          </p:cNvPr>
          <p:cNvSpPr>
            <a:spLocks noGrp="1"/>
          </p:cNvSpPr>
          <p:nvPr>
            <p:ph type="title"/>
          </p:nvPr>
        </p:nvSpPr>
        <p:spPr/>
        <p:txBody>
          <a:bodyPr/>
          <a:lstStyle/>
          <a:p>
            <a:r>
              <a:rPr lang="en-PL" b="1" dirty="0"/>
              <a:t>Acknowledgement</a:t>
            </a:r>
          </a:p>
        </p:txBody>
      </p:sp>
      <p:sp>
        <p:nvSpPr>
          <p:cNvPr id="3" name="Content Placeholder 2">
            <a:extLst>
              <a:ext uri="{FF2B5EF4-FFF2-40B4-BE49-F238E27FC236}">
                <a16:creationId xmlns:a16="http://schemas.microsoft.com/office/drawing/2014/main" id="{E1AF7439-D1CF-7DEA-1F92-94550EAD03F5}"/>
              </a:ext>
            </a:extLst>
          </p:cNvPr>
          <p:cNvSpPr>
            <a:spLocks noGrp="1"/>
          </p:cNvSpPr>
          <p:nvPr>
            <p:ph idx="1"/>
          </p:nvPr>
        </p:nvSpPr>
        <p:spPr>
          <a:xfrm>
            <a:off x="5153890" y="2103120"/>
            <a:ext cx="6276110" cy="3931920"/>
          </a:xfrm>
        </p:spPr>
        <p:txBody>
          <a:bodyPr>
            <a:normAutofit/>
          </a:bodyPr>
          <a:lstStyle/>
          <a:p>
            <a:r>
              <a:rPr lang="en-PL" sz="2200" b="1" dirty="0"/>
              <a:t>This research is supported by a grant from the Polish National Science Center (NCN) OPUS-19-HS (UMO-2020/37/B/HS2/00617) CLIMAD: “Cross-linguistic influence in multilingualism across domains: Phonology and syntax”</a:t>
            </a:r>
          </a:p>
        </p:txBody>
      </p:sp>
      <p:sp>
        <p:nvSpPr>
          <p:cNvPr id="4" name="Slide Number Placeholder 3">
            <a:extLst>
              <a:ext uri="{FF2B5EF4-FFF2-40B4-BE49-F238E27FC236}">
                <a16:creationId xmlns:a16="http://schemas.microsoft.com/office/drawing/2014/main" id="{898309CC-2C67-2736-6381-A2EEE0968A27}"/>
              </a:ext>
            </a:extLst>
          </p:cNvPr>
          <p:cNvSpPr>
            <a:spLocks noGrp="1"/>
          </p:cNvSpPr>
          <p:nvPr>
            <p:ph type="sldNum" sz="quarter" idx="12"/>
          </p:nvPr>
        </p:nvSpPr>
        <p:spPr/>
        <p:txBody>
          <a:bodyPr/>
          <a:lstStyle/>
          <a:p>
            <a:fld id="{D2820A5A-B2AC-F245-ABFF-8AC5B807532A}" type="slidenum">
              <a:rPr lang="en-PL" smtClean="0"/>
              <a:t>57</a:t>
            </a:fld>
            <a:endParaRPr lang="en-PL"/>
          </a:p>
        </p:txBody>
      </p:sp>
      <p:pic>
        <p:nvPicPr>
          <p:cNvPr id="5" name="Picture 4">
            <a:extLst>
              <a:ext uri="{FF2B5EF4-FFF2-40B4-BE49-F238E27FC236}">
                <a16:creationId xmlns:a16="http://schemas.microsoft.com/office/drawing/2014/main" id="{30D68248-4284-F8EE-F653-3BC4A6ECCE66}"/>
              </a:ext>
            </a:extLst>
          </p:cNvPr>
          <p:cNvPicPr>
            <a:picLocks noChangeAspect="1"/>
          </p:cNvPicPr>
          <p:nvPr/>
        </p:nvPicPr>
        <p:blipFill>
          <a:blip r:embed="rId2"/>
          <a:stretch>
            <a:fillRect/>
          </a:stretch>
        </p:blipFill>
        <p:spPr>
          <a:xfrm>
            <a:off x="1267522" y="2332133"/>
            <a:ext cx="3657600" cy="3657600"/>
          </a:xfrm>
          <a:prstGeom prst="rect">
            <a:avLst/>
          </a:prstGeom>
        </p:spPr>
      </p:pic>
      <p:pic>
        <p:nvPicPr>
          <p:cNvPr id="7" name="Picture 6">
            <a:extLst>
              <a:ext uri="{FF2B5EF4-FFF2-40B4-BE49-F238E27FC236}">
                <a16:creationId xmlns:a16="http://schemas.microsoft.com/office/drawing/2014/main" id="{5B5C185D-B965-51EE-8BA7-3F0B61DBE07D}"/>
              </a:ext>
            </a:extLst>
          </p:cNvPr>
          <p:cNvPicPr>
            <a:picLocks noChangeAspect="1"/>
          </p:cNvPicPr>
          <p:nvPr/>
        </p:nvPicPr>
        <p:blipFill rotWithShape="1">
          <a:blip r:embed="rId3"/>
          <a:srcRect t="16089" b="23155"/>
          <a:stretch/>
        </p:blipFill>
        <p:spPr>
          <a:xfrm>
            <a:off x="5915537" y="4414873"/>
            <a:ext cx="4373880" cy="1328678"/>
          </a:xfrm>
          <a:prstGeom prst="rect">
            <a:avLst/>
          </a:prstGeom>
        </p:spPr>
      </p:pic>
    </p:spTree>
    <p:extLst>
      <p:ext uri="{BB962C8B-B14F-4D97-AF65-F5344CB8AC3E}">
        <p14:creationId xmlns:p14="http://schemas.microsoft.com/office/powerpoint/2010/main" val="875926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67D-27F4-198A-391D-C1FD25C587C6}"/>
              </a:ext>
            </a:extLst>
          </p:cNvPr>
          <p:cNvSpPr>
            <a:spLocks noGrp="1"/>
          </p:cNvSpPr>
          <p:nvPr>
            <p:ph type="title"/>
          </p:nvPr>
        </p:nvSpPr>
        <p:spPr/>
        <p:txBody>
          <a:bodyPr>
            <a:normAutofit/>
          </a:bodyPr>
          <a:lstStyle/>
          <a:p>
            <a:r>
              <a:rPr lang="en-PL" b="1" dirty="0"/>
              <a:t>Thank you! Dziękuję! Tusen takk!</a:t>
            </a:r>
          </a:p>
        </p:txBody>
      </p:sp>
      <p:sp>
        <p:nvSpPr>
          <p:cNvPr id="4" name="Slide Number Placeholder 3">
            <a:extLst>
              <a:ext uri="{FF2B5EF4-FFF2-40B4-BE49-F238E27FC236}">
                <a16:creationId xmlns:a16="http://schemas.microsoft.com/office/drawing/2014/main" id="{D7B1C957-0DDA-6EC7-15D7-D3D2A87EA5EC}"/>
              </a:ext>
            </a:extLst>
          </p:cNvPr>
          <p:cNvSpPr>
            <a:spLocks noGrp="1"/>
          </p:cNvSpPr>
          <p:nvPr>
            <p:ph type="sldNum" sz="quarter" idx="12"/>
          </p:nvPr>
        </p:nvSpPr>
        <p:spPr/>
        <p:txBody>
          <a:bodyPr/>
          <a:lstStyle/>
          <a:p>
            <a:fld id="{D2820A5A-B2AC-F245-ABFF-8AC5B807532A}" type="slidenum">
              <a:rPr lang="en-PL" smtClean="0"/>
              <a:t>58</a:t>
            </a:fld>
            <a:endParaRPr lang="en-PL"/>
          </a:p>
        </p:txBody>
      </p:sp>
      <p:pic>
        <p:nvPicPr>
          <p:cNvPr id="6" name="Picture 5">
            <a:extLst>
              <a:ext uri="{FF2B5EF4-FFF2-40B4-BE49-F238E27FC236}">
                <a16:creationId xmlns:a16="http://schemas.microsoft.com/office/drawing/2014/main" id="{9C732D6E-EA92-260C-E668-FF66D4F6E4EF}"/>
              </a:ext>
            </a:extLst>
          </p:cNvPr>
          <p:cNvPicPr>
            <a:picLocks noChangeAspect="1"/>
          </p:cNvPicPr>
          <p:nvPr/>
        </p:nvPicPr>
        <p:blipFill>
          <a:blip r:embed="rId3"/>
          <a:stretch>
            <a:fillRect/>
          </a:stretch>
        </p:blipFill>
        <p:spPr>
          <a:xfrm>
            <a:off x="1267522" y="2332133"/>
            <a:ext cx="3657600" cy="3657600"/>
          </a:xfrm>
          <a:prstGeom prst="rect">
            <a:avLst/>
          </a:prstGeom>
        </p:spPr>
      </p:pic>
    </p:spTree>
    <p:extLst>
      <p:ext uri="{BB962C8B-B14F-4D97-AF65-F5344CB8AC3E}">
        <p14:creationId xmlns:p14="http://schemas.microsoft.com/office/powerpoint/2010/main" val="637432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5E4D-9255-73C3-F135-A49BFB63F058}"/>
              </a:ext>
            </a:extLst>
          </p:cNvPr>
          <p:cNvSpPr>
            <a:spLocks noGrp="1"/>
          </p:cNvSpPr>
          <p:nvPr>
            <p:ph type="title"/>
          </p:nvPr>
        </p:nvSpPr>
        <p:spPr/>
        <p:txBody>
          <a:bodyPr/>
          <a:lstStyle/>
          <a:p>
            <a:r>
              <a:rPr lang="en-PL" b="1" dirty="0"/>
              <a:t>Supplemental Slides</a:t>
            </a:r>
          </a:p>
        </p:txBody>
      </p:sp>
      <p:sp>
        <p:nvSpPr>
          <p:cNvPr id="3" name="Content Placeholder 2">
            <a:extLst>
              <a:ext uri="{FF2B5EF4-FFF2-40B4-BE49-F238E27FC236}">
                <a16:creationId xmlns:a16="http://schemas.microsoft.com/office/drawing/2014/main" id="{E570CDE0-B3A7-2C3A-3C33-5BCECD1F0EDE}"/>
              </a:ext>
            </a:extLst>
          </p:cNvPr>
          <p:cNvSpPr>
            <a:spLocks noGrp="1"/>
          </p:cNvSpPr>
          <p:nvPr>
            <p:ph idx="1"/>
          </p:nvPr>
        </p:nvSpPr>
        <p:spPr/>
        <p:txBody>
          <a:bodyPr/>
          <a:lstStyle/>
          <a:p>
            <a:endParaRPr lang="en-PL" dirty="0"/>
          </a:p>
        </p:txBody>
      </p:sp>
      <p:sp>
        <p:nvSpPr>
          <p:cNvPr id="4" name="Slide Number Placeholder 3">
            <a:extLst>
              <a:ext uri="{FF2B5EF4-FFF2-40B4-BE49-F238E27FC236}">
                <a16:creationId xmlns:a16="http://schemas.microsoft.com/office/drawing/2014/main" id="{0BE408D4-DD50-77A3-C7EC-E29098A58042}"/>
              </a:ext>
            </a:extLst>
          </p:cNvPr>
          <p:cNvSpPr>
            <a:spLocks noGrp="1"/>
          </p:cNvSpPr>
          <p:nvPr>
            <p:ph type="sldNum" sz="quarter" idx="12"/>
          </p:nvPr>
        </p:nvSpPr>
        <p:spPr/>
        <p:txBody>
          <a:bodyPr/>
          <a:lstStyle/>
          <a:p>
            <a:fld id="{D2820A5A-B2AC-F245-ABFF-8AC5B807532A}" type="slidenum">
              <a:rPr lang="en-PL" smtClean="0"/>
              <a:t>59</a:t>
            </a:fld>
            <a:endParaRPr lang="en-PL"/>
          </a:p>
        </p:txBody>
      </p:sp>
    </p:spTree>
    <p:extLst>
      <p:ext uri="{BB962C8B-B14F-4D97-AF65-F5344CB8AC3E}">
        <p14:creationId xmlns:p14="http://schemas.microsoft.com/office/powerpoint/2010/main" val="1329022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FCA1-9735-9FD2-7269-4ECF9E8561BC}"/>
              </a:ext>
            </a:extLst>
          </p:cNvPr>
          <p:cNvSpPr>
            <a:spLocks noGrp="1"/>
          </p:cNvSpPr>
          <p:nvPr>
            <p:ph type="title"/>
          </p:nvPr>
        </p:nvSpPr>
        <p:spPr>
          <a:xfrm>
            <a:off x="1066799" y="642594"/>
            <a:ext cx="10540701" cy="1371600"/>
          </a:xfrm>
        </p:spPr>
        <p:txBody>
          <a:bodyPr>
            <a:normAutofit fontScale="90000"/>
          </a:bodyPr>
          <a:lstStyle/>
          <a:p>
            <a:r>
              <a:rPr lang="en-PL" b="1" dirty="0"/>
              <a:t>Descriptions of sibilant inventories in Polish, Norwegian and English</a:t>
            </a:r>
          </a:p>
        </p:txBody>
      </p:sp>
      <p:sp>
        <p:nvSpPr>
          <p:cNvPr id="3" name="Content Placeholder 2">
            <a:extLst>
              <a:ext uri="{FF2B5EF4-FFF2-40B4-BE49-F238E27FC236}">
                <a16:creationId xmlns:a16="http://schemas.microsoft.com/office/drawing/2014/main" id="{00BFFBFB-AACE-2A49-F165-53EDA8C37930}"/>
              </a:ext>
            </a:extLst>
          </p:cNvPr>
          <p:cNvSpPr>
            <a:spLocks noGrp="1"/>
          </p:cNvSpPr>
          <p:nvPr>
            <p:ph idx="1"/>
          </p:nvPr>
        </p:nvSpPr>
        <p:spPr/>
        <p:txBody>
          <a:bodyPr>
            <a:noAutofit/>
          </a:bodyPr>
          <a:lstStyle/>
          <a:p>
            <a:r>
              <a:rPr lang="en-GB" sz="2400" b="1" dirty="0">
                <a:effectLst/>
              </a:rPr>
              <a:t>/ʃ ~ </a:t>
            </a:r>
            <a:r>
              <a:rPr lang="en-GB" sz="2400" b="1" dirty="0" err="1">
                <a:effectLst/>
              </a:rPr>
              <a:t>ʂ</a:t>
            </a:r>
            <a:r>
              <a:rPr lang="en-GB" sz="2400" b="1" dirty="0">
                <a:effectLst/>
              </a:rPr>
              <a:t>/ in Polish:</a:t>
            </a:r>
          </a:p>
          <a:p>
            <a:pPr lvl="1"/>
            <a:r>
              <a:rPr lang="en-GB" sz="2400" dirty="0">
                <a:effectLst/>
              </a:rPr>
              <a:t>/s/, /ʃ/, /</a:t>
            </a:r>
            <a:r>
              <a:rPr lang="en-GB" sz="2400" dirty="0" err="1">
                <a:effectLst/>
              </a:rPr>
              <a:t>ɕ</a:t>
            </a:r>
            <a:r>
              <a:rPr lang="en-GB" sz="2400" dirty="0">
                <a:effectLst/>
              </a:rPr>
              <a:t>/ (in traditional representations, e.g., Jassem, 2003) </a:t>
            </a:r>
          </a:p>
          <a:p>
            <a:pPr lvl="1"/>
            <a:r>
              <a:rPr lang="en-GB" sz="2400" dirty="0">
                <a:effectLst/>
              </a:rPr>
              <a:t>/s/, /</a:t>
            </a:r>
            <a:r>
              <a:rPr lang="en-GB" sz="2400" dirty="0" err="1">
                <a:effectLst/>
              </a:rPr>
              <a:t>ʂ</a:t>
            </a:r>
            <a:r>
              <a:rPr lang="en-GB" sz="2400" dirty="0">
                <a:effectLst/>
              </a:rPr>
              <a:t>/, /</a:t>
            </a:r>
            <a:r>
              <a:rPr lang="en-GB" sz="2400" dirty="0" err="1">
                <a:effectLst/>
              </a:rPr>
              <a:t>ɕ</a:t>
            </a:r>
            <a:r>
              <a:rPr lang="en-GB" sz="2400" dirty="0">
                <a:effectLst/>
              </a:rPr>
              <a:t>/  (</a:t>
            </a:r>
            <a:r>
              <a:rPr lang="en-GB" sz="2400" dirty="0" err="1">
                <a:effectLst/>
              </a:rPr>
              <a:t>Czaplicki</a:t>
            </a:r>
            <a:r>
              <a:rPr lang="en-GB" sz="2400" dirty="0">
                <a:effectLst/>
              </a:rPr>
              <a:t> et al. 2016)</a:t>
            </a:r>
            <a:br>
              <a:rPr lang="en-GB" sz="2400" dirty="0">
                <a:effectLst/>
              </a:rPr>
            </a:br>
            <a:endParaRPr lang="en-GB" sz="2400" dirty="0">
              <a:effectLst/>
            </a:endParaRPr>
          </a:p>
          <a:p>
            <a:r>
              <a:rPr lang="en-GB" sz="2400" b="1" dirty="0"/>
              <a:t>/</a:t>
            </a:r>
            <a:r>
              <a:rPr lang="en-GB" sz="2400" b="1" dirty="0" err="1">
                <a:effectLst/>
              </a:rPr>
              <a:t>ʂ</a:t>
            </a:r>
            <a:r>
              <a:rPr lang="en-GB" sz="2400" b="1" dirty="0"/>
              <a:t> ~ </a:t>
            </a:r>
            <a:r>
              <a:rPr lang="en-GB" sz="2400" b="1" dirty="0">
                <a:effectLst/>
              </a:rPr>
              <a:t>ʃ/ in Norwegian: </a:t>
            </a:r>
          </a:p>
          <a:p>
            <a:pPr lvl="1"/>
            <a:r>
              <a:rPr lang="en-GB" sz="2400" dirty="0">
                <a:effectLst/>
              </a:rPr>
              <a:t>/s/, /</a:t>
            </a:r>
            <a:r>
              <a:rPr lang="en-GB" sz="2400" dirty="0" err="1">
                <a:effectLst/>
              </a:rPr>
              <a:t>ʂ</a:t>
            </a:r>
            <a:r>
              <a:rPr lang="en-GB" sz="2400" dirty="0">
                <a:effectLst/>
              </a:rPr>
              <a:t>/, /</a:t>
            </a:r>
            <a:r>
              <a:rPr lang="en-GB" sz="2400" dirty="0" err="1">
                <a:effectLst/>
              </a:rPr>
              <a:t>ç</a:t>
            </a:r>
            <a:r>
              <a:rPr lang="en-GB" sz="2400" dirty="0">
                <a:effectLst/>
              </a:rPr>
              <a:t>/ </a:t>
            </a:r>
            <a:r>
              <a:rPr lang="en-GB" sz="2400" dirty="0"/>
              <a:t>(</a:t>
            </a:r>
            <a:r>
              <a:rPr lang="en-GB" sz="2400" dirty="0" err="1">
                <a:effectLst/>
              </a:rPr>
              <a:t>Kristoffersen</a:t>
            </a:r>
            <a:r>
              <a:rPr lang="en-GB" sz="2400" dirty="0">
                <a:effectLst/>
              </a:rPr>
              <a:t>, 2000)</a:t>
            </a:r>
          </a:p>
          <a:p>
            <a:pPr lvl="1"/>
            <a:r>
              <a:rPr lang="en-GB" sz="2400" dirty="0">
                <a:effectLst/>
              </a:rPr>
              <a:t>/s/, /ʃ/, /</a:t>
            </a:r>
            <a:r>
              <a:rPr lang="en-GB" sz="2400" dirty="0" err="1">
                <a:effectLst/>
              </a:rPr>
              <a:t>ç</a:t>
            </a:r>
            <a:r>
              <a:rPr lang="en-GB" sz="2400" dirty="0">
                <a:effectLst/>
              </a:rPr>
              <a:t>/ (in other sources, e.g., van </a:t>
            </a:r>
            <a:r>
              <a:rPr lang="en-GB" sz="2400" dirty="0" err="1">
                <a:effectLst/>
              </a:rPr>
              <a:t>Dommelen</a:t>
            </a:r>
            <a:r>
              <a:rPr lang="en-GB" sz="2400" dirty="0">
                <a:effectLst/>
              </a:rPr>
              <a:t>, 2019). </a:t>
            </a:r>
            <a:br>
              <a:rPr lang="en-GB" sz="2400" dirty="0">
                <a:effectLst/>
              </a:rPr>
            </a:br>
            <a:endParaRPr lang="en-GB" sz="2400" dirty="0"/>
          </a:p>
          <a:p>
            <a:r>
              <a:rPr lang="en-GB" sz="2400" b="1" dirty="0">
                <a:effectLst/>
              </a:rPr>
              <a:t>/ʃ/ in English: </a:t>
            </a:r>
          </a:p>
          <a:p>
            <a:pPr lvl="1"/>
            <a:r>
              <a:rPr lang="en-GB" sz="2400" dirty="0">
                <a:effectLst/>
              </a:rPr>
              <a:t>/s/, /ʃ/ </a:t>
            </a:r>
            <a:endParaRPr lang="en-GB" sz="2400" dirty="0"/>
          </a:p>
          <a:p>
            <a:endParaRPr lang="en-PL" sz="2400" dirty="0"/>
          </a:p>
        </p:txBody>
      </p:sp>
      <p:sp>
        <p:nvSpPr>
          <p:cNvPr id="4" name="Slide Number Placeholder 3">
            <a:extLst>
              <a:ext uri="{FF2B5EF4-FFF2-40B4-BE49-F238E27FC236}">
                <a16:creationId xmlns:a16="http://schemas.microsoft.com/office/drawing/2014/main" id="{CFBE8FE6-0B9C-694B-CA37-0EB1B75971BD}"/>
              </a:ext>
            </a:extLst>
          </p:cNvPr>
          <p:cNvSpPr>
            <a:spLocks noGrp="1"/>
          </p:cNvSpPr>
          <p:nvPr>
            <p:ph type="sldNum" sz="quarter" idx="12"/>
          </p:nvPr>
        </p:nvSpPr>
        <p:spPr/>
        <p:txBody>
          <a:bodyPr/>
          <a:lstStyle/>
          <a:p>
            <a:fld id="{D2820A5A-B2AC-F245-ABFF-8AC5B807532A}" type="slidenum">
              <a:rPr lang="en-PL" smtClean="0"/>
              <a:t>6</a:t>
            </a:fld>
            <a:endParaRPr lang="en-PL"/>
          </a:p>
        </p:txBody>
      </p:sp>
    </p:spTree>
    <p:extLst>
      <p:ext uri="{BB962C8B-B14F-4D97-AF65-F5344CB8AC3E}">
        <p14:creationId xmlns:p14="http://schemas.microsoft.com/office/powerpoint/2010/main" val="2881378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60</a:t>
            </a:fld>
            <a:endParaRPr lang="en-PL"/>
          </a:p>
        </p:txBody>
      </p:sp>
      <p:pic>
        <p:nvPicPr>
          <p:cNvPr id="11" name="Picture 10">
            <a:extLst>
              <a:ext uri="{FF2B5EF4-FFF2-40B4-BE49-F238E27FC236}">
                <a16:creationId xmlns:a16="http://schemas.microsoft.com/office/drawing/2014/main" id="{23D10248-D41E-5A2C-2598-7FF96B9EACFC}"/>
              </a:ext>
            </a:extLst>
          </p:cNvPr>
          <p:cNvPicPr>
            <a:picLocks noChangeAspect="1"/>
          </p:cNvPicPr>
          <p:nvPr/>
        </p:nvPicPr>
        <p:blipFill>
          <a:blip r:embed="rId2"/>
          <a:stretch>
            <a:fillRect/>
          </a:stretch>
        </p:blipFill>
        <p:spPr>
          <a:xfrm>
            <a:off x="6272463" y="2288864"/>
            <a:ext cx="5101390" cy="3643850"/>
          </a:xfrm>
          <a:prstGeom prst="rect">
            <a:avLst/>
          </a:prstGeom>
        </p:spPr>
      </p:pic>
      <p:pic>
        <p:nvPicPr>
          <p:cNvPr id="13" name="Picture 12">
            <a:extLst>
              <a:ext uri="{FF2B5EF4-FFF2-40B4-BE49-F238E27FC236}">
                <a16:creationId xmlns:a16="http://schemas.microsoft.com/office/drawing/2014/main" id="{3B7A9A12-F20E-085D-CCB3-94B4BD63C4D5}"/>
              </a:ext>
            </a:extLst>
          </p:cNvPr>
          <p:cNvPicPr>
            <a:picLocks noChangeAspect="1"/>
          </p:cNvPicPr>
          <p:nvPr/>
        </p:nvPicPr>
        <p:blipFill>
          <a:blip r:embed="rId3"/>
          <a:stretch>
            <a:fillRect/>
          </a:stretch>
        </p:blipFill>
        <p:spPr>
          <a:xfrm>
            <a:off x="818147" y="2288864"/>
            <a:ext cx="5101390" cy="3643850"/>
          </a:xfrm>
          <a:prstGeom prst="rect">
            <a:avLst/>
          </a:prstGeom>
        </p:spPr>
      </p:pic>
    </p:spTree>
    <p:extLst>
      <p:ext uri="{BB962C8B-B14F-4D97-AF65-F5344CB8AC3E}">
        <p14:creationId xmlns:p14="http://schemas.microsoft.com/office/powerpoint/2010/main" val="157161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61</a:t>
            </a:fld>
            <a:endParaRPr lang="en-PL"/>
          </a:p>
        </p:txBody>
      </p:sp>
      <p:pic>
        <p:nvPicPr>
          <p:cNvPr id="6" name="Picture 5">
            <a:extLst>
              <a:ext uri="{FF2B5EF4-FFF2-40B4-BE49-F238E27FC236}">
                <a16:creationId xmlns:a16="http://schemas.microsoft.com/office/drawing/2014/main" id="{08491206-6049-57DD-F500-2663A718E943}"/>
              </a:ext>
            </a:extLst>
          </p:cNvPr>
          <p:cNvPicPr>
            <a:picLocks noChangeAspect="1"/>
          </p:cNvPicPr>
          <p:nvPr/>
        </p:nvPicPr>
        <p:blipFill>
          <a:blip r:embed="rId2"/>
          <a:stretch>
            <a:fillRect/>
          </a:stretch>
        </p:blipFill>
        <p:spPr>
          <a:xfrm>
            <a:off x="430466" y="2249903"/>
            <a:ext cx="5139089" cy="3670778"/>
          </a:xfrm>
          <a:prstGeom prst="rect">
            <a:avLst/>
          </a:prstGeom>
        </p:spPr>
      </p:pic>
      <p:pic>
        <p:nvPicPr>
          <p:cNvPr id="16" name="Picture 15">
            <a:extLst>
              <a:ext uri="{FF2B5EF4-FFF2-40B4-BE49-F238E27FC236}">
                <a16:creationId xmlns:a16="http://schemas.microsoft.com/office/drawing/2014/main" id="{F4B816B0-240D-ABE2-4207-B578DE60074C}"/>
              </a:ext>
            </a:extLst>
          </p:cNvPr>
          <p:cNvPicPr>
            <a:picLocks noChangeAspect="1"/>
          </p:cNvPicPr>
          <p:nvPr/>
        </p:nvPicPr>
        <p:blipFill>
          <a:blip r:embed="rId3"/>
          <a:stretch>
            <a:fillRect/>
          </a:stretch>
        </p:blipFill>
        <p:spPr>
          <a:xfrm>
            <a:off x="5986112" y="2261936"/>
            <a:ext cx="5139088" cy="3670777"/>
          </a:xfrm>
          <a:prstGeom prst="rect">
            <a:avLst/>
          </a:prstGeom>
        </p:spPr>
      </p:pic>
    </p:spTree>
    <p:extLst>
      <p:ext uri="{BB962C8B-B14F-4D97-AF65-F5344CB8AC3E}">
        <p14:creationId xmlns:p14="http://schemas.microsoft.com/office/powerpoint/2010/main" val="2970243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62</a:t>
            </a:fld>
            <a:endParaRPr lang="en-PL"/>
          </a:p>
        </p:txBody>
      </p:sp>
      <p:pic>
        <p:nvPicPr>
          <p:cNvPr id="5" name="Picture 4">
            <a:extLst>
              <a:ext uri="{FF2B5EF4-FFF2-40B4-BE49-F238E27FC236}">
                <a16:creationId xmlns:a16="http://schemas.microsoft.com/office/drawing/2014/main" id="{7FCA25D9-8DDE-662F-7B0D-5AA2E1BF0412}"/>
              </a:ext>
            </a:extLst>
          </p:cNvPr>
          <p:cNvPicPr>
            <a:picLocks noChangeAspect="1"/>
          </p:cNvPicPr>
          <p:nvPr/>
        </p:nvPicPr>
        <p:blipFill>
          <a:blip r:embed="rId2"/>
          <a:stretch>
            <a:fillRect/>
          </a:stretch>
        </p:blipFill>
        <p:spPr>
          <a:xfrm>
            <a:off x="6132893" y="2166592"/>
            <a:ext cx="5497160" cy="3926542"/>
          </a:xfrm>
          <a:prstGeom prst="rect">
            <a:avLst/>
          </a:prstGeom>
        </p:spPr>
      </p:pic>
      <p:pic>
        <p:nvPicPr>
          <p:cNvPr id="11" name="Picture 10">
            <a:extLst>
              <a:ext uri="{FF2B5EF4-FFF2-40B4-BE49-F238E27FC236}">
                <a16:creationId xmlns:a16="http://schemas.microsoft.com/office/drawing/2014/main" id="{3DD3BB4A-C734-34A0-74E5-D14F05B966B4}"/>
              </a:ext>
            </a:extLst>
          </p:cNvPr>
          <p:cNvPicPr>
            <a:picLocks noChangeAspect="1"/>
          </p:cNvPicPr>
          <p:nvPr/>
        </p:nvPicPr>
        <p:blipFill>
          <a:blip r:embed="rId3"/>
          <a:stretch>
            <a:fillRect/>
          </a:stretch>
        </p:blipFill>
        <p:spPr>
          <a:xfrm>
            <a:off x="593559" y="2288864"/>
            <a:ext cx="5325978" cy="3804270"/>
          </a:xfrm>
          <a:prstGeom prst="rect">
            <a:avLst/>
          </a:prstGeom>
        </p:spPr>
      </p:pic>
    </p:spTree>
    <p:extLst>
      <p:ext uri="{BB962C8B-B14F-4D97-AF65-F5344CB8AC3E}">
        <p14:creationId xmlns:p14="http://schemas.microsoft.com/office/powerpoint/2010/main" val="1598516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63</a:t>
            </a:fld>
            <a:endParaRPr lang="en-PL"/>
          </a:p>
        </p:txBody>
      </p:sp>
      <p:pic>
        <p:nvPicPr>
          <p:cNvPr id="5" name="Picture 4">
            <a:extLst>
              <a:ext uri="{FF2B5EF4-FFF2-40B4-BE49-F238E27FC236}">
                <a16:creationId xmlns:a16="http://schemas.microsoft.com/office/drawing/2014/main" id="{231762C9-E868-37D2-17F8-0E822B4D463F}"/>
              </a:ext>
            </a:extLst>
          </p:cNvPr>
          <p:cNvPicPr>
            <a:picLocks noChangeAspect="1"/>
          </p:cNvPicPr>
          <p:nvPr/>
        </p:nvPicPr>
        <p:blipFill>
          <a:blip r:embed="rId2"/>
          <a:stretch>
            <a:fillRect/>
          </a:stretch>
        </p:blipFill>
        <p:spPr>
          <a:xfrm>
            <a:off x="6184229" y="1927917"/>
            <a:ext cx="5606716" cy="4004797"/>
          </a:xfrm>
          <a:prstGeom prst="rect">
            <a:avLst/>
          </a:prstGeom>
        </p:spPr>
      </p:pic>
      <p:pic>
        <p:nvPicPr>
          <p:cNvPr id="7" name="Picture 6">
            <a:extLst>
              <a:ext uri="{FF2B5EF4-FFF2-40B4-BE49-F238E27FC236}">
                <a16:creationId xmlns:a16="http://schemas.microsoft.com/office/drawing/2014/main" id="{B7606507-0390-2077-C7F3-576C5292D45C}"/>
              </a:ext>
            </a:extLst>
          </p:cNvPr>
          <p:cNvPicPr>
            <a:picLocks noChangeAspect="1"/>
          </p:cNvPicPr>
          <p:nvPr/>
        </p:nvPicPr>
        <p:blipFill>
          <a:blip r:embed="rId3"/>
          <a:stretch>
            <a:fillRect/>
          </a:stretch>
        </p:blipFill>
        <p:spPr>
          <a:xfrm>
            <a:off x="368968" y="1927916"/>
            <a:ext cx="5606717" cy="4004798"/>
          </a:xfrm>
          <a:prstGeom prst="rect">
            <a:avLst/>
          </a:prstGeom>
        </p:spPr>
      </p:pic>
    </p:spTree>
    <p:extLst>
      <p:ext uri="{BB962C8B-B14F-4D97-AF65-F5344CB8AC3E}">
        <p14:creationId xmlns:p14="http://schemas.microsoft.com/office/powerpoint/2010/main" val="158911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64</a:t>
            </a:fld>
            <a:endParaRPr lang="en-PL"/>
          </a:p>
        </p:txBody>
      </p:sp>
      <p:pic>
        <p:nvPicPr>
          <p:cNvPr id="5" name="Picture 4">
            <a:extLst>
              <a:ext uri="{FF2B5EF4-FFF2-40B4-BE49-F238E27FC236}">
                <a16:creationId xmlns:a16="http://schemas.microsoft.com/office/drawing/2014/main" id="{49A0A381-C041-425D-D1BE-32389C7B591B}"/>
              </a:ext>
            </a:extLst>
          </p:cNvPr>
          <p:cNvPicPr>
            <a:picLocks noChangeAspect="1"/>
          </p:cNvPicPr>
          <p:nvPr/>
        </p:nvPicPr>
        <p:blipFill>
          <a:blip r:embed="rId2"/>
          <a:stretch>
            <a:fillRect/>
          </a:stretch>
        </p:blipFill>
        <p:spPr>
          <a:xfrm>
            <a:off x="2791326" y="1580637"/>
            <a:ext cx="6809874" cy="4864195"/>
          </a:xfrm>
          <a:prstGeom prst="rect">
            <a:avLst/>
          </a:prstGeom>
        </p:spPr>
      </p:pic>
    </p:spTree>
    <p:extLst>
      <p:ext uri="{BB962C8B-B14F-4D97-AF65-F5344CB8AC3E}">
        <p14:creationId xmlns:p14="http://schemas.microsoft.com/office/powerpoint/2010/main" val="270199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65</a:t>
            </a:fld>
            <a:endParaRPr lang="en-PL"/>
          </a:p>
        </p:txBody>
      </p:sp>
    </p:spTree>
    <p:extLst>
      <p:ext uri="{BB962C8B-B14F-4D97-AF65-F5344CB8AC3E}">
        <p14:creationId xmlns:p14="http://schemas.microsoft.com/office/powerpoint/2010/main" val="4287331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66</a:t>
            </a:fld>
            <a:endParaRPr lang="en-PL"/>
          </a:p>
        </p:txBody>
      </p:sp>
    </p:spTree>
    <p:extLst>
      <p:ext uri="{BB962C8B-B14F-4D97-AF65-F5344CB8AC3E}">
        <p14:creationId xmlns:p14="http://schemas.microsoft.com/office/powerpoint/2010/main" val="112360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A6389-E2D0-A80B-7820-B76F0F2B40D9}"/>
              </a:ext>
            </a:extLst>
          </p:cNvPr>
          <p:cNvSpPr>
            <a:spLocks noGrp="1"/>
          </p:cNvSpPr>
          <p:nvPr>
            <p:ph type="title"/>
          </p:nvPr>
        </p:nvSpPr>
        <p:spPr/>
        <p:txBody>
          <a:bodyPr>
            <a:normAutofit fontScale="90000"/>
          </a:bodyPr>
          <a:lstStyle/>
          <a:p>
            <a:r>
              <a:rPr lang="en-PL" b="1" dirty="0"/>
              <a:t>Figures if we exclude outliers &lt;2000 Hz</a:t>
            </a:r>
          </a:p>
        </p:txBody>
      </p:sp>
      <p:sp>
        <p:nvSpPr>
          <p:cNvPr id="4" name="Slide Number Placeholder 3">
            <a:extLst>
              <a:ext uri="{FF2B5EF4-FFF2-40B4-BE49-F238E27FC236}">
                <a16:creationId xmlns:a16="http://schemas.microsoft.com/office/drawing/2014/main" id="{BD09AF83-4FCE-5098-D584-85F11D159DC0}"/>
              </a:ext>
            </a:extLst>
          </p:cNvPr>
          <p:cNvSpPr>
            <a:spLocks noGrp="1"/>
          </p:cNvSpPr>
          <p:nvPr>
            <p:ph type="sldNum" sz="quarter" idx="12"/>
          </p:nvPr>
        </p:nvSpPr>
        <p:spPr/>
        <p:txBody>
          <a:bodyPr/>
          <a:lstStyle/>
          <a:p>
            <a:fld id="{D2820A5A-B2AC-F245-ABFF-8AC5B807532A}" type="slidenum">
              <a:rPr lang="en-PL" smtClean="0"/>
              <a:t>67</a:t>
            </a:fld>
            <a:endParaRPr lang="en-PL"/>
          </a:p>
        </p:txBody>
      </p:sp>
    </p:spTree>
    <p:extLst>
      <p:ext uri="{BB962C8B-B14F-4D97-AF65-F5344CB8AC3E}">
        <p14:creationId xmlns:p14="http://schemas.microsoft.com/office/powerpoint/2010/main" val="40395412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6E03C5-25BC-7055-0652-5F0334015301}"/>
              </a:ext>
            </a:extLst>
          </p:cNvPr>
          <p:cNvSpPr/>
          <p:nvPr/>
        </p:nvSpPr>
        <p:spPr>
          <a:xfrm>
            <a:off x="590868" y="1907427"/>
            <a:ext cx="5505131" cy="42525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3" name="Rectangle 2">
            <a:extLst>
              <a:ext uri="{FF2B5EF4-FFF2-40B4-BE49-F238E27FC236}">
                <a16:creationId xmlns:a16="http://schemas.microsoft.com/office/drawing/2014/main" id="{AFC02965-C88F-DD62-C52E-CD2746C77408}"/>
              </a:ext>
            </a:extLst>
          </p:cNvPr>
          <p:cNvSpPr/>
          <p:nvPr/>
        </p:nvSpPr>
        <p:spPr>
          <a:xfrm>
            <a:off x="6322280" y="1907427"/>
            <a:ext cx="5278852" cy="42525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C225D69D-BBD3-4A84-5FD2-61BA0CF08C7B}"/>
              </a:ext>
            </a:extLst>
          </p:cNvPr>
          <p:cNvSpPr>
            <a:spLocks noGrp="1"/>
          </p:cNvSpPr>
          <p:nvPr>
            <p:ph type="title"/>
          </p:nvPr>
        </p:nvSpPr>
        <p:spPr>
          <a:xfrm>
            <a:off x="1066800" y="698036"/>
            <a:ext cx="10058400" cy="1316157"/>
          </a:xfrm>
        </p:spPr>
        <p:txBody>
          <a:bodyPr>
            <a:normAutofit fontScale="90000"/>
          </a:bodyPr>
          <a:lstStyle/>
          <a:p>
            <a:r>
              <a:rPr lang="en-PL" b="1" dirty="0"/>
              <a:t>CoG vs Phoneme (</a:t>
            </a:r>
            <a:r>
              <a:rPr lang="en-GB" sz="4800" b="1" dirty="0">
                <a:effectLst/>
                <a:latin typeface="TimesNewRomanPSMT"/>
              </a:rPr>
              <a:t>/</a:t>
            </a:r>
            <a:r>
              <a:rPr lang="en-GB" sz="4800" b="1" dirty="0" err="1">
                <a:effectLst/>
                <a:latin typeface="TimesNewRomanPSMT"/>
              </a:rPr>
              <a:t>ʃ~ʂ</a:t>
            </a:r>
            <a:r>
              <a:rPr lang="en-GB" sz="4800" b="1" dirty="0">
                <a:effectLst/>
                <a:latin typeface="TimesNewRomanPSMT"/>
              </a:rPr>
              <a:t>/</a:t>
            </a:r>
            <a:r>
              <a:rPr lang="en-PL" b="1" dirty="0"/>
              <a:t>)</a:t>
            </a:r>
            <a:br>
              <a:rPr lang="en-PL" dirty="0"/>
            </a:br>
            <a:endParaRPr lang="en-PL" dirty="0"/>
          </a:p>
        </p:txBody>
      </p:sp>
      <p:pic>
        <p:nvPicPr>
          <p:cNvPr id="6" name="Content Placeholder 5">
            <a:extLst>
              <a:ext uri="{FF2B5EF4-FFF2-40B4-BE49-F238E27FC236}">
                <a16:creationId xmlns:a16="http://schemas.microsoft.com/office/drawing/2014/main" id="{D5DF3B93-38C1-D2FC-00D5-6DD7C5321724}"/>
              </a:ext>
            </a:extLst>
          </p:cNvPr>
          <p:cNvPicPr>
            <a:picLocks noGrp="1" noChangeAspect="1"/>
          </p:cNvPicPr>
          <p:nvPr>
            <p:ph idx="1"/>
          </p:nvPr>
        </p:nvPicPr>
        <p:blipFill>
          <a:blip r:embed="rId3"/>
          <a:stretch>
            <a:fillRect/>
          </a:stretch>
        </p:blipFill>
        <p:spPr>
          <a:xfrm>
            <a:off x="6322280" y="2444730"/>
            <a:ext cx="5108561" cy="3648972"/>
          </a:xfrm>
        </p:spPr>
      </p:pic>
      <p:sp>
        <p:nvSpPr>
          <p:cNvPr id="4" name="Slide Number Placeholder 3">
            <a:extLst>
              <a:ext uri="{FF2B5EF4-FFF2-40B4-BE49-F238E27FC236}">
                <a16:creationId xmlns:a16="http://schemas.microsoft.com/office/drawing/2014/main" id="{A4F64331-CE22-87E6-9395-0B1C214F234B}"/>
              </a:ext>
            </a:extLst>
          </p:cNvPr>
          <p:cNvSpPr>
            <a:spLocks noGrp="1"/>
          </p:cNvSpPr>
          <p:nvPr>
            <p:ph type="sldNum" sz="quarter" idx="12"/>
          </p:nvPr>
        </p:nvSpPr>
        <p:spPr/>
        <p:txBody>
          <a:bodyPr/>
          <a:lstStyle/>
          <a:p>
            <a:fld id="{D2820A5A-B2AC-F245-ABFF-8AC5B807532A}" type="slidenum">
              <a:rPr lang="en-PL" smtClean="0"/>
              <a:t>68</a:t>
            </a:fld>
            <a:endParaRPr lang="en-PL"/>
          </a:p>
        </p:txBody>
      </p:sp>
      <p:pic>
        <p:nvPicPr>
          <p:cNvPr id="5" name="Picture 4">
            <a:extLst>
              <a:ext uri="{FF2B5EF4-FFF2-40B4-BE49-F238E27FC236}">
                <a16:creationId xmlns:a16="http://schemas.microsoft.com/office/drawing/2014/main" id="{61448899-296C-57E5-7966-4511F01AC84B}"/>
              </a:ext>
            </a:extLst>
          </p:cNvPr>
          <p:cNvPicPr>
            <a:picLocks noChangeAspect="1"/>
          </p:cNvPicPr>
          <p:nvPr/>
        </p:nvPicPr>
        <p:blipFill>
          <a:blip r:embed="rId4"/>
          <a:stretch>
            <a:fillRect/>
          </a:stretch>
        </p:blipFill>
        <p:spPr>
          <a:xfrm>
            <a:off x="590868" y="2227725"/>
            <a:ext cx="5505132" cy="3932237"/>
          </a:xfrm>
          <a:prstGeom prst="rect">
            <a:avLst/>
          </a:prstGeom>
        </p:spPr>
      </p:pic>
      <p:sp>
        <p:nvSpPr>
          <p:cNvPr id="8" name="Oval 7">
            <a:extLst>
              <a:ext uri="{FF2B5EF4-FFF2-40B4-BE49-F238E27FC236}">
                <a16:creationId xmlns:a16="http://schemas.microsoft.com/office/drawing/2014/main" id="{3F3A4A41-FB1F-E40F-604F-3491E64795B1}"/>
              </a:ext>
            </a:extLst>
          </p:cNvPr>
          <p:cNvSpPr/>
          <p:nvPr/>
        </p:nvSpPr>
        <p:spPr>
          <a:xfrm>
            <a:off x="1630016" y="2690190"/>
            <a:ext cx="503583" cy="3074505"/>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9" name="Oval 8">
            <a:extLst>
              <a:ext uri="{FF2B5EF4-FFF2-40B4-BE49-F238E27FC236}">
                <a16:creationId xmlns:a16="http://schemas.microsoft.com/office/drawing/2014/main" id="{C7508913-4693-1EA5-28CA-F5338ABFD971}"/>
              </a:ext>
            </a:extLst>
          </p:cNvPr>
          <p:cNvSpPr/>
          <p:nvPr/>
        </p:nvSpPr>
        <p:spPr>
          <a:xfrm>
            <a:off x="3558208" y="3101010"/>
            <a:ext cx="503583" cy="2643812"/>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Oval 9">
            <a:extLst>
              <a:ext uri="{FF2B5EF4-FFF2-40B4-BE49-F238E27FC236}">
                <a16:creationId xmlns:a16="http://schemas.microsoft.com/office/drawing/2014/main" id="{2C0CD751-DD43-ADAF-3583-E1C58C50E8F3}"/>
              </a:ext>
            </a:extLst>
          </p:cNvPr>
          <p:cNvSpPr/>
          <p:nvPr/>
        </p:nvSpPr>
        <p:spPr>
          <a:xfrm>
            <a:off x="5486400" y="2947310"/>
            <a:ext cx="503583" cy="2643812"/>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1" name="Oval 10">
            <a:extLst>
              <a:ext uri="{FF2B5EF4-FFF2-40B4-BE49-F238E27FC236}">
                <a16:creationId xmlns:a16="http://schemas.microsoft.com/office/drawing/2014/main" id="{DD39D7AE-7430-57D1-5FBF-1FE296B0C581}"/>
              </a:ext>
            </a:extLst>
          </p:cNvPr>
          <p:cNvSpPr/>
          <p:nvPr/>
        </p:nvSpPr>
        <p:spPr>
          <a:xfrm>
            <a:off x="4522304" y="2905535"/>
            <a:ext cx="503583" cy="2859159"/>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2" name="Oval 11">
            <a:extLst>
              <a:ext uri="{FF2B5EF4-FFF2-40B4-BE49-F238E27FC236}">
                <a16:creationId xmlns:a16="http://schemas.microsoft.com/office/drawing/2014/main" id="{0D8F2C67-1542-8E5E-A8B1-4097840716C1}"/>
              </a:ext>
            </a:extLst>
          </p:cNvPr>
          <p:cNvSpPr/>
          <p:nvPr/>
        </p:nvSpPr>
        <p:spPr>
          <a:xfrm>
            <a:off x="5025887" y="2905534"/>
            <a:ext cx="503583" cy="2859159"/>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3" name="Oval 12">
            <a:extLst>
              <a:ext uri="{FF2B5EF4-FFF2-40B4-BE49-F238E27FC236}">
                <a16:creationId xmlns:a16="http://schemas.microsoft.com/office/drawing/2014/main" id="{FBC59455-1591-EBB3-B20F-B79F74142CCB}"/>
              </a:ext>
            </a:extLst>
          </p:cNvPr>
          <p:cNvSpPr/>
          <p:nvPr/>
        </p:nvSpPr>
        <p:spPr>
          <a:xfrm>
            <a:off x="7494105" y="2703442"/>
            <a:ext cx="602974" cy="2859159"/>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Oval 13">
            <a:extLst>
              <a:ext uri="{FF2B5EF4-FFF2-40B4-BE49-F238E27FC236}">
                <a16:creationId xmlns:a16="http://schemas.microsoft.com/office/drawing/2014/main" id="{928602B3-223D-A4B8-CE43-9EBF0FB4C6A9}"/>
              </a:ext>
            </a:extLst>
          </p:cNvPr>
          <p:cNvSpPr/>
          <p:nvPr/>
        </p:nvSpPr>
        <p:spPr>
          <a:xfrm>
            <a:off x="9409465" y="3326296"/>
            <a:ext cx="602974" cy="2330725"/>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6" name="Oval 15">
            <a:extLst>
              <a:ext uri="{FF2B5EF4-FFF2-40B4-BE49-F238E27FC236}">
                <a16:creationId xmlns:a16="http://schemas.microsoft.com/office/drawing/2014/main" id="{B38B4C74-3067-3534-3D08-956F1B266556}"/>
              </a:ext>
            </a:extLst>
          </p:cNvPr>
          <p:cNvSpPr/>
          <p:nvPr/>
        </p:nvSpPr>
        <p:spPr>
          <a:xfrm>
            <a:off x="10041685" y="3429000"/>
            <a:ext cx="602974" cy="2267138"/>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7" name="Oval 16">
            <a:extLst>
              <a:ext uri="{FF2B5EF4-FFF2-40B4-BE49-F238E27FC236}">
                <a16:creationId xmlns:a16="http://schemas.microsoft.com/office/drawing/2014/main" id="{6E145088-2384-E4DB-78F2-44BC38C7608A}"/>
              </a:ext>
            </a:extLst>
          </p:cNvPr>
          <p:cNvSpPr/>
          <p:nvPr/>
        </p:nvSpPr>
        <p:spPr>
          <a:xfrm>
            <a:off x="10673905" y="2947310"/>
            <a:ext cx="602974" cy="2709711"/>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7" name="Picture 6">
            <a:extLst>
              <a:ext uri="{FF2B5EF4-FFF2-40B4-BE49-F238E27FC236}">
                <a16:creationId xmlns:a16="http://schemas.microsoft.com/office/drawing/2014/main" id="{F6C017DC-15B1-F56F-A527-668212B56E10}"/>
              </a:ext>
            </a:extLst>
          </p:cNvPr>
          <p:cNvPicPr>
            <a:picLocks noChangeAspect="1"/>
          </p:cNvPicPr>
          <p:nvPr/>
        </p:nvPicPr>
        <p:blipFill rotWithShape="1">
          <a:blip r:embed="rId4"/>
          <a:srcRect l="83072" t="92073" r="13060" b="3876"/>
          <a:stretch/>
        </p:blipFill>
        <p:spPr>
          <a:xfrm>
            <a:off x="10893218" y="5810666"/>
            <a:ext cx="212932" cy="159298"/>
          </a:xfrm>
          <a:prstGeom prst="rect">
            <a:avLst/>
          </a:prstGeom>
        </p:spPr>
      </p:pic>
      <p:sp>
        <p:nvSpPr>
          <p:cNvPr id="19" name="TextBox 18">
            <a:extLst>
              <a:ext uri="{FF2B5EF4-FFF2-40B4-BE49-F238E27FC236}">
                <a16:creationId xmlns:a16="http://schemas.microsoft.com/office/drawing/2014/main" id="{8E4C24D6-C880-34E6-54F8-6ECDDFF82C2A}"/>
              </a:ext>
            </a:extLst>
          </p:cNvPr>
          <p:cNvSpPr txBox="1"/>
          <p:nvPr/>
        </p:nvSpPr>
        <p:spPr>
          <a:xfrm>
            <a:off x="1262495" y="1914894"/>
            <a:ext cx="9086850" cy="369332"/>
          </a:xfrm>
          <a:prstGeom prst="rect">
            <a:avLst/>
          </a:prstGeom>
          <a:noFill/>
        </p:spPr>
        <p:txBody>
          <a:bodyPr wrap="square">
            <a:spAutoFit/>
          </a:bodyPr>
          <a:lstStyle/>
          <a:p>
            <a:r>
              <a:rPr lang="en-PL" dirty="0"/>
              <a:t>L1 Polish learners							 	L1 Norwegian controls</a:t>
            </a:r>
          </a:p>
        </p:txBody>
      </p:sp>
    </p:spTree>
    <p:extLst>
      <p:ext uri="{BB962C8B-B14F-4D97-AF65-F5344CB8AC3E}">
        <p14:creationId xmlns:p14="http://schemas.microsoft.com/office/powerpoint/2010/main" val="2778104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4E70A9-AB37-030F-1D9B-A460B6737892}"/>
              </a:ext>
            </a:extLst>
          </p:cNvPr>
          <p:cNvSpPr/>
          <p:nvPr/>
        </p:nvSpPr>
        <p:spPr>
          <a:xfrm>
            <a:off x="393439" y="1607566"/>
            <a:ext cx="554030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1" name="Rectangle 10">
            <a:extLst>
              <a:ext uri="{FF2B5EF4-FFF2-40B4-BE49-F238E27FC236}">
                <a16:creationId xmlns:a16="http://schemas.microsoft.com/office/drawing/2014/main" id="{FE3C3EB2-758F-FE56-0105-C2D0F45CD814}"/>
              </a:ext>
            </a:extLst>
          </p:cNvPr>
          <p:cNvSpPr/>
          <p:nvPr/>
        </p:nvSpPr>
        <p:spPr>
          <a:xfrm>
            <a:off x="6086020" y="1592325"/>
            <a:ext cx="5540300" cy="450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2" name="Title 1">
            <a:extLst>
              <a:ext uri="{FF2B5EF4-FFF2-40B4-BE49-F238E27FC236}">
                <a16:creationId xmlns:a16="http://schemas.microsoft.com/office/drawing/2014/main" id="{C225D69D-BBD3-4A84-5FD2-61BA0CF08C7B}"/>
              </a:ext>
            </a:extLst>
          </p:cNvPr>
          <p:cNvSpPr>
            <a:spLocks noGrp="1"/>
          </p:cNvSpPr>
          <p:nvPr>
            <p:ph type="title"/>
          </p:nvPr>
        </p:nvSpPr>
        <p:spPr>
          <a:xfrm>
            <a:off x="1066800" y="698036"/>
            <a:ext cx="10058400" cy="1316157"/>
          </a:xfrm>
        </p:spPr>
        <p:txBody>
          <a:bodyPr>
            <a:normAutofit fontScale="90000"/>
          </a:bodyPr>
          <a:lstStyle/>
          <a:p>
            <a:r>
              <a:rPr lang="en-PL" b="1" dirty="0"/>
              <a:t>CoG vs Phoneme (</a:t>
            </a:r>
            <a:r>
              <a:rPr lang="en-GB" sz="4800" b="1" dirty="0">
                <a:effectLst/>
              </a:rPr>
              <a:t>/</a:t>
            </a:r>
            <a:r>
              <a:rPr lang="en-GB" b="1" dirty="0"/>
              <a:t>s</a:t>
            </a:r>
            <a:r>
              <a:rPr lang="en-GB" sz="4800" b="1" dirty="0">
                <a:effectLst/>
              </a:rPr>
              <a:t>/</a:t>
            </a:r>
            <a:r>
              <a:rPr lang="en-PL" b="1" dirty="0"/>
              <a:t>)</a:t>
            </a:r>
            <a:br>
              <a:rPr lang="en-PL" dirty="0"/>
            </a:br>
            <a:endParaRPr lang="en-PL" dirty="0"/>
          </a:p>
        </p:txBody>
      </p:sp>
      <p:pic>
        <p:nvPicPr>
          <p:cNvPr id="6" name="Content Placeholder 5">
            <a:extLst>
              <a:ext uri="{FF2B5EF4-FFF2-40B4-BE49-F238E27FC236}">
                <a16:creationId xmlns:a16="http://schemas.microsoft.com/office/drawing/2014/main" id="{D5DF3B93-38C1-D2FC-00D5-6DD7C5321724}"/>
              </a:ext>
            </a:extLst>
          </p:cNvPr>
          <p:cNvPicPr>
            <a:picLocks noGrp="1" noChangeAspect="1"/>
          </p:cNvPicPr>
          <p:nvPr>
            <p:ph idx="1"/>
          </p:nvPr>
        </p:nvPicPr>
        <p:blipFill>
          <a:blip r:embed="rId3"/>
          <a:stretch>
            <a:fillRect/>
          </a:stretch>
        </p:blipFill>
        <p:spPr>
          <a:xfrm>
            <a:off x="6124851" y="2340820"/>
            <a:ext cx="5108561" cy="3648972"/>
          </a:xfrm>
        </p:spPr>
      </p:pic>
      <p:sp>
        <p:nvSpPr>
          <p:cNvPr id="4" name="Slide Number Placeholder 3">
            <a:extLst>
              <a:ext uri="{FF2B5EF4-FFF2-40B4-BE49-F238E27FC236}">
                <a16:creationId xmlns:a16="http://schemas.microsoft.com/office/drawing/2014/main" id="{A4F64331-CE22-87E6-9395-0B1C214F234B}"/>
              </a:ext>
            </a:extLst>
          </p:cNvPr>
          <p:cNvSpPr>
            <a:spLocks noGrp="1"/>
          </p:cNvSpPr>
          <p:nvPr>
            <p:ph type="sldNum" sz="quarter" idx="12"/>
          </p:nvPr>
        </p:nvSpPr>
        <p:spPr>
          <a:xfrm>
            <a:off x="10272451" y="6203762"/>
            <a:ext cx="1463040" cy="274320"/>
          </a:xfrm>
        </p:spPr>
        <p:txBody>
          <a:bodyPr/>
          <a:lstStyle/>
          <a:p>
            <a:fld id="{D2820A5A-B2AC-F245-ABFF-8AC5B807532A}" type="slidenum">
              <a:rPr lang="en-PL" smtClean="0"/>
              <a:t>69</a:t>
            </a:fld>
            <a:endParaRPr lang="en-PL"/>
          </a:p>
        </p:txBody>
      </p:sp>
      <p:pic>
        <p:nvPicPr>
          <p:cNvPr id="5" name="Picture 4">
            <a:extLst>
              <a:ext uri="{FF2B5EF4-FFF2-40B4-BE49-F238E27FC236}">
                <a16:creationId xmlns:a16="http://schemas.microsoft.com/office/drawing/2014/main" id="{61448899-296C-57E5-7966-4511F01AC84B}"/>
              </a:ext>
            </a:extLst>
          </p:cNvPr>
          <p:cNvPicPr>
            <a:picLocks noChangeAspect="1"/>
          </p:cNvPicPr>
          <p:nvPr/>
        </p:nvPicPr>
        <p:blipFill>
          <a:blip r:embed="rId4"/>
          <a:stretch>
            <a:fillRect/>
          </a:stretch>
        </p:blipFill>
        <p:spPr>
          <a:xfrm>
            <a:off x="393439" y="2123815"/>
            <a:ext cx="5505132" cy="3932237"/>
          </a:xfrm>
          <a:prstGeom prst="rect">
            <a:avLst/>
          </a:prstGeom>
        </p:spPr>
      </p:pic>
      <p:sp>
        <p:nvSpPr>
          <p:cNvPr id="8" name="Oval 7">
            <a:extLst>
              <a:ext uri="{FF2B5EF4-FFF2-40B4-BE49-F238E27FC236}">
                <a16:creationId xmlns:a16="http://schemas.microsoft.com/office/drawing/2014/main" id="{3F3A4A41-FB1F-E40F-604F-3491E64795B1}"/>
              </a:ext>
            </a:extLst>
          </p:cNvPr>
          <p:cNvSpPr/>
          <p:nvPr/>
        </p:nvSpPr>
        <p:spPr>
          <a:xfrm>
            <a:off x="1909456" y="2327568"/>
            <a:ext cx="503583" cy="2643813"/>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9" name="Oval 8">
            <a:extLst>
              <a:ext uri="{FF2B5EF4-FFF2-40B4-BE49-F238E27FC236}">
                <a16:creationId xmlns:a16="http://schemas.microsoft.com/office/drawing/2014/main" id="{C7508913-4693-1EA5-28CA-F5338ABFD971}"/>
              </a:ext>
            </a:extLst>
          </p:cNvPr>
          <p:cNvSpPr/>
          <p:nvPr/>
        </p:nvSpPr>
        <p:spPr>
          <a:xfrm>
            <a:off x="2403099" y="2398802"/>
            <a:ext cx="503583" cy="2643812"/>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3" name="Oval 12">
            <a:extLst>
              <a:ext uri="{FF2B5EF4-FFF2-40B4-BE49-F238E27FC236}">
                <a16:creationId xmlns:a16="http://schemas.microsoft.com/office/drawing/2014/main" id="{FBC59455-1591-EBB3-B20F-B79F74142CCB}"/>
              </a:ext>
            </a:extLst>
          </p:cNvPr>
          <p:cNvSpPr/>
          <p:nvPr/>
        </p:nvSpPr>
        <p:spPr>
          <a:xfrm>
            <a:off x="7921092" y="2641016"/>
            <a:ext cx="602974" cy="2330366"/>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Oval 13">
            <a:extLst>
              <a:ext uri="{FF2B5EF4-FFF2-40B4-BE49-F238E27FC236}">
                <a16:creationId xmlns:a16="http://schemas.microsoft.com/office/drawing/2014/main" id="{928602B3-223D-A4B8-CE43-9EBF0FB4C6A9}"/>
              </a:ext>
            </a:extLst>
          </p:cNvPr>
          <p:cNvSpPr/>
          <p:nvPr/>
        </p:nvSpPr>
        <p:spPr>
          <a:xfrm>
            <a:off x="8554683" y="2444355"/>
            <a:ext cx="602974" cy="2558503"/>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7" name="Picture 6">
            <a:extLst>
              <a:ext uri="{FF2B5EF4-FFF2-40B4-BE49-F238E27FC236}">
                <a16:creationId xmlns:a16="http://schemas.microsoft.com/office/drawing/2014/main" id="{F6C017DC-15B1-F56F-A527-668212B56E10}"/>
              </a:ext>
            </a:extLst>
          </p:cNvPr>
          <p:cNvPicPr>
            <a:picLocks noChangeAspect="1"/>
          </p:cNvPicPr>
          <p:nvPr/>
        </p:nvPicPr>
        <p:blipFill rotWithShape="1">
          <a:blip r:embed="rId4"/>
          <a:srcRect l="83072" t="92073" r="13060" b="3876"/>
          <a:stretch/>
        </p:blipFill>
        <p:spPr>
          <a:xfrm>
            <a:off x="10695789" y="5706756"/>
            <a:ext cx="212932" cy="159298"/>
          </a:xfrm>
          <a:prstGeom prst="rect">
            <a:avLst/>
          </a:prstGeom>
        </p:spPr>
      </p:pic>
      <p:sp>
        <p:nvSpPr>
          <p:cNvPr id="3" name="Oval 2">
            <a:extLst>
              <a:ext uri="{FF2B5EF4-FFF2-40B4-BE49-F238E27FC236}">
                <a16:creationId xmlns:a16="http://schemas.microsoft.com/office/drawing/2014/main" id="{83FDC84B-A88E-E9A6-5164-080C59309753}"/>
              </a:ext>
            </a:extLst>
          </p:cNvPr>
          <p:cNvSpPr/>
          <p:nvPr/>
        </p:nvSpPr>
        <p:spPr>
          <a:xfrm>
            <a:off x="2885147" y="2398802"/>
            <a:ext cx="503583" cy="2643812"/>
          </a:xfrm>
          <a:prstGeom prst="ellipse">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5" name="TextBox 14">
            <a:extLst>
              <a:ext uri="{FF2B5EF4-FFF2-40B4-BE49-F238E27FC236}">
                <a16:creationId xmlns:a16="http://schemas.microsoft.com/office/drawing/2014/main" id="{12092B93-EEEA-BED4-9D69-1BE449612194}"/>
              </a:ext>
            </a:extLst>
          </p:cNvPr>
          <p:cNvSpPr txBox="1"/>
          <p:nvPr/>
        </p:nvSpPr>
        <p:spPr>
          <a:xfrm>
            <a:off x="1889968" y="1612185"/>
            <a:ext cx="8646412" cy="369332"/>
          </a:xfrm>
          <a:prstGeom prst="rect">
            <a:avLst/>
          </a:prstGeom>
          <a:noFill/>
        </p:spPr>
        <p:txBody>
          <a:bodyPr wrap="square">
            <a:spAutoFit/>
          </a:bodyPr>
          <a:lstStyle/>
          <a:p>
            <a:r>
              <a:rPr lang="en-PL" dirty="0"/>
              <a:t>Learner Group									Native Controls</a:t>
            </a:r>
          </a:p>
        </p:txBody>
      </p:sp>
    </p:spTree>
    <p:extLst>
      <p:ext uri="{BB962C8B-B14F-4D97-AF65-F5344CB8AC3E}">
        <p14:creationId xmlns:p14="http://schemas.microsoft.com/office/powerpoint/2010/main" val="63141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3027-D223-2494-24EA-55C862B84E9B}"/>
              </a:ext>
            </a:extLst>
          </p:cNvPr>
          <p:cNvSpPr>
            <a:spLocks noGrp="1"/>
          </p:cNvSpPr>
          <p:nvPr>
            <p:ph type="title"/>
          </p:nvPr>
        </p:nvSpPr>
        <p:spPr/>
        <p:txBody>
          <a:bodyPr/>
          <a:lstStyle/>
          <a:p>
            <a:r>
              <a:rPr lang="en-PL" b="1" dirty="0"/>
              <a:t>Research Questions</a:t>
            </a:r>
          </a:p>
        </p:txBody>
      </p:sp>
      <p:sp>
        <p:nvSpPr>
          <p:cNvPr id="3" name="Content Placeholder 2">
            <a:extLst>
              <a:ext uri="{FF2B5EF4-FFF2-40B4-BE49-F238E27FC236}">
                <a16:creationId xmlns:a16="http://schemas.microsoft.com/office/drawing/2014/main" id="{DC691573-EDE2-F77D-8CCD-F24795B3F30D}"/>
              </a:ext>
            </a:extLst>
          </p:cNvPr>
          <p:cNvSpPr>
            <a:spLocks noGrp="1"/>
          </p:cNvSpPr>
          <p:nvPr>
            <p:ph idx="1"/>
          </p:nvPr>
        </p:nvSpPr>
        <p:spPr/>
        <p:txBody>
          <a:bodyPr>
            <a:normAutofit/>
          </a:bodyPr>
          <a:lstStyle/>
          <a:p>
            <a:r>
              <a:rPr lang="en-GB" sz="2400" b="1" dirty="0">
                <a:effectLst/>
              </a:rPr>
              <a:t>Q1. Do learners of Norwegian have distinct categories for /</a:t>
            </a:r>
            <a:r>
              <a:rPr lang="en-GB" sz="2400" b="1" dirty="0" err="1">
                <a:effectLst/>
              </a:rPr>
              <a:t>ʃ~ʂ</a:t>
            </a:r>
            <a:r>
              <a:rPr lang="en-GB" sz="2400" b="1" dirty="0">
                <a:effectLst/>
              </a:rPr>
              <a:t>/ (the non-alveolar, non-palatal sibilants) across their languages? </a:t>
            </a:r>
          </a:p>
          <a:p>
            <a:r>
              <a:rPr lang="en-GB" sz="2400" b="1" dirty="0">
                <a:effectLst/>
              </a:rPr>
              <a:t>Q2. Does transfer occur between the phonological systems of multilinguals? </a:t>
            </a:r>
          </a:p>
          <a:p>
            <a:r>
              <a:rPr lang="en-GB" sz="2400" b="1" dirty="0">
                <a:effectLst/>
              </a:rPr>
              <a:t>Q3. Is Norwegian /</a:t>
            </a:r>
            <a:r>
              <a:rPr lang="en-GB" sz="2400" b="1" dirty="0" err="1">
                <a:effectLst/>
              </a:rPr>
              <a:t>ç</a:t>
            </a:r>
            <a:r>
              <a:rPr lang="en-GB" sz="2400" b="1" dirty="0">
                <a:effectLst/>
              </a:rPr>
              <a:t>/ distinct from Polish /</a:t>
            </a:r>
            <a:r>
              <a:rPr lang="en-GB" sz="2400" b="1" dirty="0" err="1">
                <a:effectLst/>
              </a:rPr>
              <a:t>ɕ</a:t>
            </a:r>
            <a:r>
              <a:rPr lang="en-GB" sz="2400" b="1" dirty="0">
                <a:effectLst/>
              </a:rPr>
              <a:t>/ in Polish learners, or is there a one-to-one mapping, as described for Polish learners of German (</a:t>
            </a:r>
            <a:r>
              <a:rPr lang="en-GB" sz="2400" b="1" dirty="0" err="1">
                <a:effectLst/>
              </a:rPr>
              <a:t>Morciniec</a:t>
            </a:r>
            <a:r>
              <a:rPr lang="en-GB" sz="2400" b="1" dirty="0">
                <a:effectLst/>
              </a:rPr>
              <a:t> &amp; </a:t>
            </a:r>
            <a:r>
              <a:rPr lang="en-GB" sz="2400" b="1" dirty="0" err="1">
                <a:effectLst/>
              </a:rPr>
              <a:t>Prędota</a:t>
            </a:r>
            <a:r>
              <a:rPr lang="en-GB" sz="2400" b="1" dirty="0">
                <a:effectLst/>
              </a:rPr>
              <a:t>, 2005)? </a:t>
            </a:r>
          </a:p>
          <a:p>
            <a:endParaRPr lang="en-GB" sz="2400" b="1" dirty="0">
              <a:effectLst/>
            </a:endParaRPr>
          </a:p>
          <a:p>
            <a:pPr marL="0" indent="0">
              <a:buNone/>
            </a:pPr>
            <a:endParaRPr lang="en-GB" sz="2400" b="1" dirty="0"/>
          </a:p>
        </p:txBody>
      </p:sp>
      <p:sp>
        <p:nvSpPr>
          <p:cNvPr id="4" name="Slide Number Placeholder 3">
            <a:extLst>
              <a:ext uri="{FF2B5EF4-FFF2-40B4-BE49-F238E27FC236}">
                <a16:creationId xmlns:a16="http://schemas.microsoft.com/office/drawing/2014/main" id="{5436EBF4-DF38-FC8F-9924-1F6E590DCFA8}"/>
              </a:ext>
            </a:extLst>
          </p:cNvPr>
          <p:cNvSpPr>
            <a:spLocks noGrp="1"/>
          </p:cNvSpPr>
          <p:nvPr>
            <p:ph type="sldNum" sz="quarter" idx="12"/>
          </p:nvPr>
        </p:nvSpPr>
        <p:spPr/>
        <p:txBody>
          <a:bodyPr/>
          <a:lstStyle/>
          <a:p>
            <a:fld id="{D2820A5A-B2AC-F245-ABFF-8AC5B807532A}" type="slidenum">
              <a:rPr lang="en-PL" smtClean="0"/>
              <a:t>7</a:t>
            </a:fld>
            <a:endParaRPr lang="en-PL"/>
          </a:p>
        </p:txBody>
      </p:sp>
    </p:spTree>
    <p:extLst>
      <p:ext uri="{BB962C8B-B14F-4D97-AF65-F5344CB8AC3E}">
        <p14:creationId xmlns:p14="http://schemas.microsoft.com/office/powerpoint/2010/main" val="491384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7965-99D3-CECE-9BAC-0DF30B2CFF46}"/>
              </a:ext>
            </a:extLst>
          </p:cNvPr>
          <p:cNvSpPr>
            <a:spLocks noGrp="1"/>
          </p:cNvSpPr>
          <p:nvPr>
            <p:ph type="title"/>
          </p:nvPr>
        </p:nvSpPr>
        <p:spPr/>
        <p:txBody>
          <a:bodyPr>
            <a:normAutofit/>
          </a:bodyPr>
          <a:lstStyle/>
          <a:p>
            <a:r>
              <a:rPr lang="en-PL" dirty="0"/>
              <a:t>Solutions to </a:t>
            </a:r>
            <a:r>
              <a:rPr lang="en-PL" sz="4800" dirty="0"/>
              <a:t>misaligned segments</a:t>
            </a:r>
            <a:endParaRPr lang="en-PL" dirty="0"/>
          </a:p>
        </p:txBody>
      </p:sp>
      <p:sp>
        <p:nvSpPr>
          <p:cNvPr id="3" name="Content Placeholder 2">
            <a:extLst>
              <a:ext uri="{FF2B5EF4-FFF2-40B4-BE49-F238E27FC236}">
                <a16:creationId xmlns:a16="http://schemas.microsoft.com/office/drawing/2014/main" id="{737DA1F6-2DF8-535B-BD3F-3F2279071CD2}"/>
              </a:ext>
            </a:extLst>
          </p:cNvPr>
          <p:cNvSpPr>
            <a:spLocks noGrp="1"/>
          </p:cNvSpPr>
          <p:nvPr>
            <p:ph idx="1"/>
          </p:nvPr>
        </p:nvSpPr>
        <p:spPr>
          <a:xfrm>
            <a:off x="1066800" y="2498281"/>
            <a:ext cx="10058400" cy="3931920"/>
          </a:xfrm>
        </p:spPr>
        <p:txBody>
          <a:bodyPr>
            <a:normAutofit/>
          </a:bodyPr>
          <a:lstStyle/>
          <a:p>
            <a:r>
              <a:rPr lang="en-PL" sz="2400" strike="sngStrike" dirty="0">
                <a:latin typeface="Times New Roman" panose="02020603050405020304" pitchFamily="18" charset="0"/>
                <a:cs typeface="Times New Roman" panose="02020603050405020304" pitchFamily="18" charset="0"/>
              </a:rPr>
              <a:t>Manual corrections to textgrids (very time consuming)</a:t>
            </a:r>
          </a:p>
          <a:p>
            <a:r>
              <a:rPr lang="en-PL" sz="2400" dirty="0">
                <a:latin typeface="Times New Roman" panose="02020603050405020304" pitchFamily="18" charset="0"/>
                <a:cs typeface="Times New Roman" panose="02020603050405020304" pitchFamily="18" charset="0"/>
              </a:rPr>
              <a:t>Script modifications to textgrids: add a 4th for grapheme</a:t>
            </a:r>
          </a:p>
          <a:p>
            <a:r>
              <a:rPr lang="en-PL" sz="2400" dirty="0">
                <a:latin typeface="Times New Roman" panose="02020603050405020304" pitchFamily="18" charset="0"/>
                <a:cs typeface="Times New Roman" panose="02020603050405020304" pitchFamily="18" charset="0"/>
              </a:rPr>
              <a:t>Exclude outliers in statistical analysis</a:t>
            </a:r>
          </a:p>
        </p:txBody>
      </p:sp>
      <p:sp>
        <p:nvSpPr>
          <p:cNvPr id="4" name="Slide Number Placeholder 3">
            <a:extLst>
              <a:ext uri="{FF2B5EF4-FFF2-40B4-BE49-F238E27FC236}">
                <a16:creationId xmlns:a16="http://schemas.microsoft.com/office/drawing/2014/main" id="{8A4F4089-970C-A827-B03D-96E901156AF6}"/>
              </a:ext>
            </a:extLst>
          </p:cNvPr>
          <p:cNvSpPr>
            <a:spLocks noGrp="1"/>
          </p:cNvSpPr>
          <p:nvPr>
            <p:ph type="sldNum" sz="quarter" idx="12"/>
          </p:nvPr>
        </p:nvSpPr>
        <p:spPr/>
        <p:txBody>
          <a:bodyPr/>
          <a:lstStyle/>
          <a:p>
            <a:fld id="{D2820A5A-B2AC-F245-ABFF-8AC5B807532A}" type="slidenum">
              <a:rPr lang="en-PL" smtClean="0"/>
              <a:t>70</a:t>
            </a:fld>
            <a:endParaRPr lang="en-PL"/>
          </a:p>
        </p:txBody>
      </p:sp>
    </p:spTree>
    <p:extLst>
      <p:ext uri="{BB962C8B-B14F-4D97-AF65-F5344CB8AC3E}">
        <p14:creationId xmlns:p14="http://schemas.microsoft.com/office/powerpoint/2010/main" val="1297921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5387-95B0-ACA0-A566-0672A08962F6}"/>
              </a:ext>
            </a:extLst>
          </p:cNvPr>
          <p:cNvSpPr>
            <a:spLocks noGrp="1"/>
          </p:cNvSpPr>
          <p:nvPr>
            <p:ph type="title"/>
          </p:nvPr>
        </p:nvSpPr>
        <p:spPr/>
        <p:txBody>
          <a:bodyPr/>
          <a:lstStyle/>
          <a:p>
            <a:r>
              <a:rPr lang="en-PL" dirty="0"/>
              <a:t>Force Alignment issues in L2/L3</a:t>
            </a:r>
          </a:p>
        </p:txBody>
      </p:sp>
      <p:pic>
        <p:nvPicPr>
          <p:cNvPr id="6" name="Content Placeholder 5">
            <a:extLst>
              <a:ext uri="{FF2B5EF4-FFF2-40B4-BE49-F238E27FC236}">
                <a16:creationId xmlns:a16="http://schemas.microsoft.com/office/drawing/2014/main" id="{F6B7C05C-0994-1F92-ABB2-09A0BA581481}"/>
              </a:ext>
            </a:extLst>
          </p:cNvPr>
          <p:cNvPicPr>
            <a:picLocks noGrp="1" noChangeAspect="1"/>
          </p:cNvPicPr>
          <p:nvPr>
            <p:ph idx="1"/>
          </p:nvPr>
        </p:nvPicPr>
        <p:blipFill>
          <a:blip r:embed="rId4"/>
          <a:stretch>
            <a:fillRect/>
          </a:stretch>
        </p:blipFill>
        <p:spPr>
          <a:xfrm>
            <a:off x="912878" y="1788414"/>
            <a:ext cx="5020179" cy="3932237"/>
          </a:xfrm>
        </p:spPr>
      </p:pic>
      <p:sp>
        <p:nvSpPr>
          <p:cNvPr id="4" name="Slide Number Placeholder 3">
            <a:extLst>
              <a:ext uri="{FF2B5EF4-FFF2-40B4-BE49-F238E27FC236}">
                <a16:creationId xmlns:a16="http://schemas.microsoft.com/office/drawing/2014/main" id="{510CDFA0-29DE-7983-8EDE-31007631B392}"/>
              </a:ext>
            </a:extLst>
          </p:cNvPr>
          <p:cNvSpPr>
            <a:spLocks noGrp="1"/>
          </p:cNvSpPr>
          <p:nvPr>
            <p:ph type="sldNum" sz="quarter" idx="12"/>
          </p:nvPr>
        </p:nvSpPr>
        <p:spPr/>
        <p:txBody>
          <a:bodyPr/>
          <a:lstStyle/>
          <a:p>
            <a:fld id="{D2820A5A-B2AC-F245-ABFF-8AC5B807532A}" type="slidenum">
              <a:rPr lang="en-PL" smtClean="0"/>
              <a:t>71</a:t>
            </a:fld>
            <a:endParaRPr lang="en-PL"/>
          </a:p>
        </p:txBody>
      </p:sp>
      <p:pic>
        <p:nvPicPr>
          <p:cNvPr id="7" name="AB7731AB_NO11_L3AlignmentError">
            <a:hlinkClick r:id="" action="ppaction://media"/>
            <a:extLst>
              <a:ext uri="{FF2B5EF4-FFF2-40B4-BE49-F238E27FC236}">
                <a16:creationId xmlns:a16="http://schemas.microsoft.com/office/drawing/2014/main" id="{52FBD5F6-BD33-0C59-1DAA-D4F30CDC0F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18313" y="5494872"/>
            <a:ext cx="812800" cy="812800"/>
          </a:xfrm>
          <a:prstGeom prst="rect">
            <a:avLst/>
          </a:prstGeom>
        </p:spPr>
      </p:pic>
      <p:sp>
        <p:nvSpPr>
          <p:cNvPr id="8" name="Content Placeholder 2">
            <a:extLst>
              <a:ext uri="{FF2B5EF4-FFF2-40B4-BE49-F238E27FC236}">
                <a16:creationId xmlns:a16="http://schemas.microsoft.com/office/drawing/2014/main" id="{BA8896F1-0520-BD11-A01E-BB87CE75CE04}"/>
              </a:ext>
            </a:extLst>
          </p:cNvPr>
          <p:cNvSpPr txBox="1">
            <a:spLocks/>
          </p:cNvSpPr>
          <p:nvPr/>
        </p:nvSpPr>
        <p:spPr>
          <a:xfrm>
            <a:off x="6624319" y="1724259"/>
            <a:ext cx="5020179"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GB" sz="2400" dirty="0">
                <a:latin typeface="TimesNewRomanPSMT"/>
              </a:rPr>
              <a:t>Misalignments occurred due to pauses and repeated syllables/words which interfered with force alignment (and segment extraction)</a:t>
            </a:r>
          </a:p>
          <a:p>
            <a:r>
              <a:rPr lang="en-GB" sz="2400" dirty="0">
                <a:latin typeface="TimesNewRomanPSMT"/>
              </a:rPr>
              <a:t>“</a:t>
            </a:r>
            <a:r>
              <a:rPr lang="en-GB" sz="2400" dirty="0" err="1">
                <a:latin typeface="TimesNewRomanPSMT"/>
              </a:rPr>
              <a:t>ekstra</a:t>
            </a:r>
            <a:r>
              <a:rPr lang="en-GB" sz="2400" dirty="0">
                <a:latin typeface="TimesNewRomanPSMT"/>
              </a:rPr>
              <a:t> [</a:t>
            </a:r>
            <a:r>
              <a:rPr lang="en-GB" sz="2400" dirty="0" err="1">
                <a:latin typeface="TimesNewRomanPSMT"/>
              </a:rPr>
              <a:t>stua</a:t>
            </a:r>
            <a:r>
              <a:rPr lang="en-GB" sz="2400" dirty="0">
                <a:latin typeface="TimesNewRomanPSMT"/>
              </a:rPr>
              <a:t>]</a:t>
            </a:r>
            <a:r>
              <a:rPr lang="en-GB" sz="2400" baseline="-25000" dirty="0">
                <a:latin typeface="TimesNewRomanPSMT"/>
              </a:rPr>
              <a:t>error</a:t>
            </a:r>
            <a:r>
              <a:rPr lang="en-GB" sz="2400" dirty="0">
                <a:latin typeface="TimesNewRomanPSMT"/>
              </a:rPr>
              <a:t> </a:t>
            </a:r>
            <a:r>
              <a:rPr lang="en-GB" sz="2400" dirty="0" err="1">
                <a:latin typeface="TimesNewRomanPSMT"/>
              </a:rPr>
              <a:t>stue</a:t>
            </a:r>
            <a:r>
              <a:rPr lang="en-GB" sz="2400" dirty="0">
                <a:latin typeface="TimesNewRomanPSMT"/>
              </a:rPr>
              <a:t>”: resulted in a </a:t>
            </a:r>
            <a:r>
              <a:rPr lang="en-GB" sz="2400" dirty="0" err="1">
                <a:latin typeface="TimesNewRomanPSMT"/>
              </a:rPr>
              <a:t>misalignmed</a:t>
            </a:r>
            <a:r>
              <a:rPr lang="en-GB" sz="2400" dirty="0">
                <a:latin typeface="TimesNewRomanPSMT"/>
              </a:rPr>
              <a:t> pause during the first ‘s’ in ‘</a:t>
            </a:r>
            <a:r>
              <a:rPr lang="en-GB" sz="2400" dirty="0" err="1">
                <a:latin typeface="TimesNewRomanPSMT"/>
              </a:rPr>
              <a:t>ekstra</a:t>
            </a:r>
            <a:r>
              <a:rPr lang="en-GB" sz="2400" dirty="0">
                <a:latin typeface="TimesNewRomanPSMT"/>
              </a:rPr>
              <a:t>’ </a:t>
            </a:r>
          </a:p>
          <a:p>
            <a:r>
              <a:rPr lang="en-GB" sz="2400" dirty="0">
                <a:latin typeface="TimesNewRomanPSMT"/>
              </a:rPr>
              <a:t>This misalignment does not influence the analysis but some will</a:t>
            </a:r>
          </a:p>
        </p:txBody>
      </p:sp>
    </p:spTree>
    <p:extLst>
      <p:ext uri="{BB962C8B-B14F-4D97-AF65-F5344CB8AC3E}">
        <p14:creationId xmlns:p14="http://schemas.microsoft.com/office/powerpoint/2010/main" val="15691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1828-E09F-B954-1302-A128E2CC9C2A}"/>
              </a:ext>
            </a:extLst>
          </p:cNvPr>
          <p:cNvSpPr>
            <a:spLocks noGrp="1"/>
          </p:cNvSpPr>
          <p:nvPr>
            <p:ph type="title"/>
          </p:nvPr>
        </p:nvSpPr>
        <p:spPr>
          <a:xfrm>
            <a:off x="1066800" y="642594"/>
            <a:ext cx="10420350" cy="1371600"/>
          </a:xfrm>
        </p:spPr>
        <p:txBody>
          <a:bodyPr>
            <a:normAutofit fontScale="90000"/>
          </a:bodyPr>
          <a:lstStyle/>
          <a:p>
            <a:r>
              <a:rPr lang="en-PL" dirty="0"/>
              <a:t>L2/L3 scores from language proficiency questionnaire</a:t>
            </a:r>
          </a:p>
        </p:txBody>
      </p:sp>
      <p:graphicFrame>
        <p:nvGraphicFramePr>
          <p:cNvPr id="4" name="Chart 3">
            <a:extLst>
              <a:ext uri="{FF2B5EF4-FFF2-40B4-BE49-F238E27FC236}">
                <a16:creationId xmlns:a16="http://schemas.microsoft.com/office/drawing/2014/main" id="{180FDABF-7881-2FB4-99FC-4F8352A2CAA8}"/>
              </a:ext>
            </a:extLst>
          </p:cNvPr>
          <p:cNvGraphicFramePr>
            <a:graphicFrameLocks/>
          </p:cNvGraphicFramePr>
          <p:nvPr/>
        </p:nvGraphicFramePr>
        <p:xfrm>
          <a:off x="2251878" y="2023203"/>
          <a:ext cx="7449447" cy="4469668"/>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2FA2FE75-96B5-1526-E6AF-3C0134187D52}"/>
              </a:ext>
            </a:extLst>
          </p:cNvPr>
          <p:cNvSpPr>
            <a:spLocks noGrp="1"/>
          </p:cNvSpPr>
          <p:nvPr>
            <p:ph type="sldNum" sz="quarter" idx="12"/>
          </p:nvPr>
        </p:nvSpPr>
        <p:spPr/>
        <p:txBody>
          <a:bodyPr/>
          <a:lstStyle/>
          <a:p>
            <a:fld id="{D2820A5A-B2AC-F245-ABFF-8AC5B807532A}" type="slidenum">
              <a:rPr lang="en-PL" smtClean="0"/>
              <a:t>72</a:t>
            </a:fld>
            <a:endParaRPr lang="en-PL"/>
          </a:p>
        </p:txBody>
      </p:sp>
    </p:spTree>
    <p:extLst>
      <p:ext uri="{BB962C8B-B14F-4D97-AF65-F5344CB8AC3E}">
        <p14:creationId xmlns:p14="http://schemas.microsoft.com/office/powerpoint/2010/main" val="687027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1828-E09F-B954-1302-A128E2CC9C2A}"/>
              </a:ext>
            </a:extLst>
          </p:cNvPr>
          <p:cNvSpPr>
            <a:spLocks noGrp="1"/>
          </p:cNvSpPr>
          <p:nvPr>
            <p:ph type="title"/>
          </p:nvPr>
        </p:nvSpPr>
        <p:spPr>
          <a:xfrm>
            <a:off x="1066800" y="642594"/>
            <a:ext cx="10420350" cy="1371600"/>
          </a:xfrm>
        </p:spPr>
        <p:txBody>
          <a:bodyPr>
            <a:normAutofit fontScale="90000"/>
          </a:bodyPr>
          <a:lstStyle/>
          <a:p>
            <a:r>
              <a:rPr lang="en-PL" dirty="0"/>
              <a:t>L2/L3 scores from language proficiency questionnaire</a:t>
            </a:r>
          </a:p>
        </p:txBody>
      </p:sp>
      <p:graphicFrame>
        <p:nvGraphicFramePr>
          <p:cNvPr id="4" name="Chart 3">
            <a:extLst>
              <a:ext uri="{FF2B5EF4-FFF2-40B4-BE49-F238E27FC236}">
                <a16:creationId xmlns:a16="http://schemas.microsoft.com/office/drawing/2014/main" id="{180FDABF-7881-2FB4-99FC-4F8352A2CAA8}"/>
              </a:ext>
            </a:extLst>
          </p:cNvPr>
          <p:cNvGraphicFramePr>
            <a:graphicFrameLocks/>
          </p:cNvGraphicFramePr>
          <p:nvPr/>
        </p:nvGraphicFramePr>
        <p:xfrm>
          <a:off x="2251878" y="2023203"/>
          <a:ext cx="7449447" cy="4469668"/>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B06EF356-39C0-2918-AECC-2D5557182FA5}"/>
              </a:ext>
            </a:extLst>
          </p:cNvPr>
          <p:cNvGrpSpPr/>
          <p:nvPr/>
        </p:nvGrpSpPr>
        <p:grpSpPr>
          <a:xfrm>
            <a:off x="6362703" y="4758429"/>
            <a:ext cx="1552319" cy="626680"/>
            <a:chOff x="6367591" y="4615553"/>
            <a:chExt cx="1552319" cy="626680"/>
          </a:xfrm>
        </p:grpSpPr>
        <p:sp>
          <p:nvSpPr>
            <p:cNvPr id="5" name="Doughnut 4">
              <a:extLst>
                <a:ext uri="{FF2B5EF4-FFF2-40B4-BE49-F238E27FC236}">
                  <a16:creationId xmlns:a16="http://schemas.microsoft.com/office/drawing/2014/main" id="{72807B84-B262-C25E-463D-2FF54699CF1F}"/>
                </a:ext>
              </a:extLst>
            </p:cNvPr>
            <p:cNvSpPr/>
            <p:nvPr/>
          </p:nvSpPr>
          <p:spPr>
            <a:xfrm>
              <a:off x="6367591" y="4615553"/>
              <a:ext cx="245551" cy="256830"/>
            </a:xfrm>
            <a:prstGeom prst="donut">
              <a:avLst>
                <a:gd name="adj" fmla="val 3114"/>
              </a:avLst>
            </a:prstGeom>
            <a:ln w="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i="1" dirty="0">
                <a:solidFill>
                  <a:schemeClr val="tx1"/>
                </a:solidFill>
              </a:endParaRPr>
            </a:p>
          </p:txBody>
        </p:sp>
        <p:sp>
          <p:nvSpPr>
            <p:cNvPr id="6" name="TextBox 5">
              <a:extLst>
                <a:ext uri="{FF2B5EF4-FFF2-40B4-BE49-F238E27FC236}">
                  <a16:creationId xmlns:a16="http://schemas.microsoft.com/office/drawing/2014/main" id="{623E1468-77BD-1A35-B837-5FACEC3270AB}"/>
                </a:ext>
              </a:extLst>
            </p:cNvPr>
            <p:cNvSpPr txBox="1"/>
            <p:nvPr/>
          </p:nvSpPr>
          <p:spPr>
            <a:xfrm>
              <a:off x="6613142" y="4872901"/>
              <a:ext cx="1306768" cy="369332"/>
            </a:xfrm>
            <a:prstGeom prst="rect">
              <a:avLst/>
            </a:prstGeom>
            <a:noFill/>
          </p:spPr>
          <p:txBody>
            <a:bodyPr wrap="none" rtlCol="0">
              <a:spAutoFit/>
            </a:bodyPr>
            <a:lstStyle/>
            <a:p>
              <a:r>
                <a:rPr lang="en-PL" dirty="0"/>
                <a:t>AB7731AB</a:t>
              </a:r>
            </a:p>
          </p:txBody>
        </p:sp>
        <p:cxnSp>
          <p:nvCxnSpPr>
            <p:cNvPr id="7" name="Straight Connector 6">
              <a:extLst>
                <a:ext uri="{FF2B5EF4-FFF2-40B4-BE49-F238E27FC236}">
                  <a16:creationId xmlns:a16="http://schemas.microsoft.com/office/drawing/2014/main" id="{0120F9C3-B4AF-0397-BF1F-2601D9AC10DE}"/>
                </a:ext>
              </a:extLst>
            </p:cNvPr>
            <p:cNvCxnSpPr/>
            <p:nvPr/>
          </p:nvCxnSpPr>
          <p:spPr>
            <a:xfrm>
              <a:off x="6576093" y="4843252"/>
              <a:ext cx="122776" cy="122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76C3C0AA-0E73-FFB9-E62F-3839E97D22A8}"/>
              </a:ext>
            </a:extLst>
          </p:cNvPr>
          <p:cNvSpPr>
            <a:spLocks noGrp="1"/>
          </p:cNvSpPr>
          <p:nvPr>
            <p:ph type="sldNum" sz="quarter" idx="12"/>
          </p:nvPr>
        </p:nvSpPr>
        <p:spPr/>
        <p:txBody>
          <a:bodyPr/>
          <a:lstStyle/>
          <a:p>
            <a:fld id="{D2820A5A-B2AC-F245-ABFF-8AC5B807532A}" type="slidenum">
              <a:rPr lang="en-PL" smtClean="0"/>
              <a:t>73</a:t>
            </a:fld>
            <a:endParaRPr lang="en-PL"/>
          </a:p>
        </p:txBody>
      </p:sp>
    </p:spTree>
    <p:extLst>
      <p:ext uri="{BB962C8B-B14F-4D97-AF65-F5344CB8AC3E}">
        <p14:creationId xmlns:p14="http://schemas.microsoft.com/office/powerpoint/2010/main" val="3507177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C0C3-3F6C-4D4C-20C6-789326D45FC9}"/>
              </a:ext>
            </a:extLst>
          </p:cNvPr>
          <p:cNvSpPr>
            <a:spLocks noGrp="1"/>
          </p:cNvSpPr>
          <p:nvPr>
            <p:ph type="title"/>
          </p:nvPr>
        </p:nvSpPr>
        <p:spPr>
          <a:xfrm>
            <a:off x="1066799" y="642594"/>
            <a:ext cx="10677525" cy="1371600"/>
          </a:xfrm>
        </p:spPr>
        <p:txBody>
          <a:bodyPr>
            <a:normAutofit fontScale="90000"/>
          </a:bodyPr>
          <a:lstStyle/>
          <a:p>
            <a:r>
              <a:rPr lang="en-PL" dirty="0"/>
              <a:t>S</a:t>
            </a:r>
            <a:r>
              <a:rPr lang="en-GB" dirty="0"/>
              <a:t>i</a:t>
            </a:r>
            <a:r>
              <a:rPr lang="en-PL" dirty="0"/>
              <a:t>bilants produced by a low Proficiency learner of Norwegian (AB7731AB)</a:t>
            </a:r>
          </a:p>
        </p:txBody>
      </p:sp>
      <p:sp>
        <p:nvSpPr>
          <p:cNvPr id="6" name="TextBox 5">
            <a:extLst>
              <a:ext uri="{FF2B5EF4-FFF2-40B4-BE49-F238E27FC236}">
                <a16:creationId xmlns:a16="http://schemas.microsoft.com/office/drawing/2014/main" id="{A5F7B719-AC84-2CE5-5B37-0D5C297F52FD}"/>
              </a:ext>
            </a:extLst>
          </p:cNvPr>
          <p:cNvSpPr txBox="1"/>
          <p:nvPr/>
        </p:nvSpPr>
        <p:spPr>
          <a:xfrm>
            <a:off x="7894828" y="6030740"/>
            <a:ext cx="3294492" cy="369332"/>
          </a:xfrm>
          <a:prstGeom prst="rect">
            <a:avLst/>
          </a:prstGeom>
          <a:noFill/>
        </p:spPr>
        <p:txBody>
          <a:bodyPr wrap="none" rtlCol="0">
            <a:spAutoFit/>
          </a:bodyPr>
          <a:lstStyle/>
          <a:p>
            <a:r>
              <a:rPr lang="en-PL" dirty="0"/>
              <a:t>(Figure by Kamil Kaźmierski)</a:t>
            </a:r>
          </a:p>
        </p:txBody>
      </p:sp>
      <p:pic>
        <p:nvPicPr>
          <p:cNvPr id="12" name="Picture 11">
            <a:extLst>
              <a:ext uri="{FF2B5EF4-FFF2-40B4-BE49-F238E27FC236}">
                <a16:creationId xmlns:a16="http://schemas.microsoft.com/office/drawing/2014/main" id="{ED1A0558-0EB0-603C-4F57-974F345CBCC7}"/>
              </a:ext>
            </a:extLst>
          </p:cNvPr>
          <p:cNvPicPr>
            <a:picLocks noChangeAspect="1"/>
          </p:cNvPicPr>
          <p:nvPr/>
        </p:nvPicPr>
        <p:blipFill>
          <a:blip r:embed="rId2"/>
          <a:stretch>
            <a:fillRect/>
          </a:stretch>
        </p:blipFill>
        <p:spPr>
          <a:xfrm>
            <a:off x="1364796" y="2103121"/>
            <a:ext cx="9511652" cy="3952702"/>
          </a:xfrm>
          <a:prstGeom prst="rect">
            <a:avLst/>
          </a:prstGeom>
        </p:spPr>
      </p:pic>
      <p:sp>
        <p:nvSpPr>
          <p:cNvPr id="3" name="Slide Number Placeholder 2">
            <a:extLst>
              <a:ext uri="{FF2B5EF4-FFF2-40B4-BE49-F238E27FC236}">
                <a16:creationId xmlns:a16="http://schemas.microsoft.com/office/drawing/2014/main" id="{6F570F17-4633-22FD-D381-AE8CE77DAA40}"/>
              </a:ext>
            </a:extLst>
          </p:cNvPr>
          <p:cNvSpPr>
            <a:spLocks noGrp="1"/>
          </p:cNvSpPr>
          <p:nvPr>
            <p:ph type="sldNum" sz="quarter" idx="12"/>
          </p:nvPr>
        </p:nvSpPr>
        <p:spPr/>
        <p:txBody>
          <a:bodyPr/>
          <a:lstStyle/>
          <a:p>
            <a:fld id="{D2820A5A-B2AC-F245-ABFF-8AC5B807532A}" type="slidenum">
              <a:rPr lang="en-PL" smtClean="0"/>
              <a:t>74</a:t>
            </a:fld>
            <a:endParaRPr lang="en-PL"/>
          </a:p>
        </p:txBody>
      </p:sp>
      <p:sp>
        <p:nvSpPr>
          <p:cNvPr id="4" name="TextBox 3">
            <a:extLst>
              <a:ext uri="{FF2B5EF4-FFF2-40B4-BE49-F238E27FC236}">
                <a16:creationId xmlns:a16="http://schemas.microsoft.com/office/drawing/2014/main" id="{0B1CDBE4-B6C7-7BF4-0330-02B9ACE9A116}"/>
              </a:ext>
            </a:extLst>
          </p:cNvPr>
          <p:cNvSpPr txBox="1"/>
          <p:nvPr/>
        </p:nvSpPr>
        <p:spPr>
          <a:xfrm>
            <a:off x="1138311" y="5984506"/>
            <a:ext cx="6983002" cy="646331"/>
          </a:xfrm>
          <a:prstGeom prst="rect">
            <a:avLst/>
          </a:prstGeom>
          <a:noFill/>
        </p:spPr>
        <p:txBody>
          <a:bodyPr wrap="none" rtlCol="0">
            <a:spAutoFit/>
          </a:bodyPr>
          <a:lstStyle/>
          <a:p>
            <a:r>
              <a:rPr lang="en-PL" dirty="0"/>
              <a:t>(spectral moments extracted via praat script: </a:t>
            </a:r>
          </a:p>
          <a:p>
            <a:r>
              <a:rPr lang="en-GB" dirty="0"/>
              <a:t>2013, Christian </a:t>
            </a:r>
            <a:r>
              <a:rPr lang="en-GB" dirty="0" err="1"/>
              <a:t>DiCanio</a:t>
            </a:r>
            <a:r>
              <a:rPr lang="en-GB" dirty="0"/>
              <a:t>, Haskins Laboratories &amp; SUNY Buffalo</a:t>
            </a:r>
            <a:r>
              <a:rPr lang="en-PL" dirty="0"/>
              <a:t>)</a:t>
            </a:r>
          </a:p>
        </p:txBody>
      </p:sp>
    </p:spTree>
    <p:extLst>
      <p:ext uri="{BB962C8B-B14F-4D97-AF65-F5344CB8AC3E}">
        <p14:creationId xmlns:p14="http://schemas.microsoft.com/office/powerpoint/2010/main" val="3972908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27A6B53-C9FE-E3F4-D17C-FE3F3906DDDB}"/>
              </a:ext>
            </a:extLst>
          </p:cNvPr>
          <p:cNvSpPr txBox="1"/>
          <p:nvPr/>
        </p:nvSpPr>
        <p:spPr>
          <a:xfrm>
            <a:off x="9153753" y="3978130"/>
            <a:ext cx="3225338" cy="369332"/>
          </a:xfrm>
          <a:prstGeom prst="rect">
            <a:avLst/>
          </a:prstGeom>
          <a:noFill/>
        </p:spPr>
        <p:txBody>
          <a:bodyPr wrap="square" rtlCol="0">
            <a:spAutoFit/>
          </a:bodyPr>
          <a:lstStyle/>
          <a:p>
            <a:r>
              <a:rPr lang="en-PL" dirty="0"/>
              <a:t>Norwegian /s/</a:t>
            </a:r>
            <a:endParaRPr lang="en-PL" dirty="0">
              <a:sym typeface="Wingdings" pitchFamily="2" charset="2"/>
            </a:endParaRPr>
          </a:p>
        </p:txBody>
      </p:sp>
      <p:sp>
        <p:nvSpPr>
          <p:cNvPr id="17" name="TextBox 16">
            <a:extLst>
              <a:ext uri="{FF2B5EF4-FFF2-40B4-BE49-F238E27FC236}">
                <a16:creationId xmlns:a16="http://schemas.microsoft.com/office/drawing/2014/main" id="{B326CAAB-4782-6783-95AF-93954D946BB8}"/>
              </a:ext>
            </a:extLst>
          </p:cNvPr>
          <p:cNvSpPr txBox="1"/>
          <p:nvPr/>
        </p:nvSpPr>
        <p:spPr>
          <a:xfrm>
            <a:off x="5260626" y="3978130"/>
            <a:ext cx="3225338" cy="369332"/>
          </a:xfrm>
          <a:prstGeom prst="rect">
            <a:avLst/>
          </a:prstGeom>
          <a:noFill/>
        </p:spPr>
        <p:txBody>
          <a:bodyPr wrap="square" rtlCol="0">
            <a:spAutoFit/>
          </a:bodyPr>
          <a:lstStyle/>
          <a:p>
            <a:r>
              <a:rPr lang="en-PL" dirty="0"/>
              <a:t>English /s/</a:t>
            </a:r>
            <a:endParaRPr lang="en-PL" dirty="0">
              <a:sym typeface="Wingdings" pitchFamily="2" charset="2"/>
            </a:endParaRPr>
          </a:p>
        </p:txBody>
      </p:sp>
      <p:sp>
        <p:nvSpPr>
          <p:cNvPr id="16" name="TextBox 15">
            <a:extLst>
              <a:ext uri="{FF2B5EF4-FFF2-40B4-BE49-F238E27FC236}">
                <a16:creationId xmlns:a16="http://schemas.microsoft.com/office/drawing/2014/main" id="{F78A8310-85D3-A40B-01D3-935A5ADF66BC}"/>
              </a:ext>
            </a:extLst>
          </p:cNvPr>
          <p:cNvSpPr txBox="1"/>
          <p:nvPr/>
        </p:nvSpPr>
        <p:spPr>
          <a:xfrm>
            <a:off x="1302330" y="3978130"/>
            <a:ext cx="3225338" cy="369332"/>
          </a:xfrm>
          <a:prstGeom prst="rect">
            <a:avLst/>
          </a:prstGeom>
          <a:noFill/>
        </p:spPr>
        <p:txBody>
          <a:bodyPr wrap="square" rtlCol="0">
            <a:spAutoFit/>
          </a:bodyPr>
          <a:lstStyle/>
          <a:p>
            <a:r>
              <a:rPr lang="en-PL" dirty="0"/>
              <a:t>Polish /s/</a:t>
            </a:r>
            <a:endParaRPr lang="en-PL" dirty="0">
              <a:sym typeface="Wingdings" pitchFamily="2" charset="2"/>
            </a:endParaRPr>
          </a:p>
        </p:txBody>
      </p:sp>
      <p:sp>
        <p:nvSpPr>
          <p:cNvPr id="2" name="Title 1">
            <a:extLst>
              <a:ext uri="{FF2B5EF4-FFF2-40B4-BE49-F238E27FC236}">
                <a16:creationId xmlns:a16="http://schemas.microsoft.com/office/drawing/2014/main" id="{F178FF3C-3B93-E57C-2614-7A92D0BCD711}"/>
              </a:ext>
            </a:extLst>
          </p:cNvPr>
          <p:cNvSpPr>
            <a:spLocks noGrp="1"/>
          </p:cNvSpPr>
          <p:nvPr>
            <p:ph type="title"/>
          </p:nvPr>
        </p:nvSpPr>
        <p:spPr>
          <a:xfrm>
            <a:off x="838200" y="0"/>
            <a:ext cx="11027484" cy="1325563"/>
          </a:xfrm>
        </p:spPr>
        <p:txBody>
          <a:bodyPr/>
          <a:lstStyle/>
          <a:p>
            <a:r>
              <a:rPr lang="en-PL" b="1" dirty="0">
                <a:latin typeface="Times" pitchFamily="2" charset="0"/>
              </a:rPr>
              <a:t>AB7731AB:	/s/</a:t>
            </a:r>
          </a:p>
        </p:txBody>
      </p:sp>
      <p:pic>
        <p:nvPicPr>
          <p:cNvPr id="5" name="Content Placeholder 4">
            <a:extLst>
              <a:ext uri="{FF2B5EF4-FFF2-40B4-BE49-F238E27FC236}">
                <a16:creationId xmlns:a16="http://schemas.microsoft.com/office/drawing/2014/main" id="{21BF2544-80E6-5410-8F94-5A51C807DF33}"/>
              </a:ext>
            </a:extLst>
          </p:cNvPr>
          <p:cNvPicPr>
            <a:picLocks noGrp="1" noChangeAspect="1"/>
          </p:cNvPicPr>
          <p:nvPr>
            <p:ph idx="1"/>
          </p:nvPr>
        </p:nvPicPr>
        <p:blipFill>
          <a:blip r:embed="rId8"/>
          <a:stretch>
            <a:fillRect/>
          </a:stretch>
        </p:blipFill>
        <p:spPr>
          <a:xfrm>
            <a:off x="332038" y="2102853"/>
            <a:ext cx="3849264" cy="1701237"/>
          </a:xfrm>
        </p:spPr>
      </p:pic>
      <p:sp>
        <p:nvSpPr>
          <p:cNvPr id="6" name="TextBox 5">
            <a:extLst>
              <a:ext uri="{FF2B5EF4-FFF2-40B4-BE49-F238E27FC236}">
                <a16:creationId xmlns:a16="http://schemas.microsoft.com/office/drawing/2014/main" id="{2438A769-0DF3-8D62-2AC6-85CE025366B8}"/>
              </a:ext>
            </a:extLst>
          </p:cNvPr>
          <p:cNvSpPr txBox="1"/>
          <p:nvPr/>
        </p:nvSpPr>
        <p:spPr>
          <a:xfrm>
            <a:off x="838200" y="1529542"/>
            <a:ext cx="3600796" cy="646331"/>
          </a:xfrm>
          <a:prstGeom prst="rect">
            <a:avLst/>
          </a:prstGeom>
          <a:noFill/>
        </p:spPr>
        <p:txBody>
          <a:bodyPr wrap="square" rtlCol="0">
            <a:spAutoFit/>
          </a:bodyPr>
          <a:lstStyle/>
          <a:p>
            <a:r>
              <a:rPr lang="en-PL" dirty="0"/>
              <a:t>L1SS</a:t>
            </a:r>
            <a:r>
              <a:rPr lang="en-PL" dirty="0">
                <a:sym typeface="Wingdings" pitchFamily="2" charset="2"/>
              </a:rPr>
              <a:t>: za</a:t>
            </a:r>
            <a:r>
              <a:rPr lang="en-PL" b="1" u="sng" dirty="0">
                <a:sym typeface="Wingdings" pitchFamily="2" charset="2"/>
              </a:rPr>
              <a:t>s</a:t>
            </a:r>
            <a:r>
              <a:rPr lang="en-PL" dirty="0">
                <a:sym typeface="Wingdings" pitchFamily="2" charset="2"/>
              </a:rPr>
              <a:t>ady (8kHz ~ 11kHz band, peak at 10 kHz)</a:t>
            </a:r>
          </a:p>
        </p:txBody>
      </p:sp>
      <p:pic>
        <p:nvPicPr>
          <p:cNvPr id="7" name="L1SS_AB7731AB_PL10_ZASADY">
            <a:hlinkClick r:id="" action="ppaction://media"/>
            <a:extLst>
              <a:ext uri="{FF2B5EF4-FFF2-40B4-BE49-F238E27FC236}">
                <a16:creationId xmlns:a16="http://schemas.microsoft.com/office/drawing/2014/main" id="{E118774C-77FB-8272-0A46-126FEF4FF2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3014" y="3804090"/>
            <a:ext cx="812800" cy="812800"/>
          </a:xfrm>
          <a:prstGeom prst="rect">
            <a:avLst/>
          </a:prstGeom>
        </p:spPr>
      </p:pic>
      <p:sp>
        <p:nvSpPr>
          <p:cNvPr id="8" name="TextBox 7">
            <a:extLst>
              <a:ext uri="{FF2B5EF4-FFF2-40B4-BE49-F238E27FC236}">
                <a16:creationId xmlns:a16="http://schemas.microsoft.com/office/drawing/2014/main" id="{388F5A15-ED79-334B-E09A-E477774E688E}"/>
              </a:ext>
            </a:extLst>
          </p:cNvPr>
          <p:cNvSpPr txBox="1"/>
          <p:nvPr/>
        </p:nvSpPr>
        <p:spPr>
          <a:xfrm>
            <a:off x="4527668" y="1529542"/>
            <a:ext cx="3488752" cy="646331"/>
          </a:xfrm>
          <a:prstGeom prst="rect">
            <a:avLst/>
          </a:prstGeom>
          <a:noFill/>
        </p:spPr>
        <p:txBody>
          <a:bodyPr wrap="square" rtlCol="0">
            <a:spAutoFit/>
          </a:bodyPr>
          <a:lstStyle/>
          <a:p>
            <a:r>
              <a:rPr lang="en-PL" dirty="0"/>
              <a:t>L2SS</a:t>
            </a:r>
            <a:r>
              <a:rPr lang="en-PL" dirty="0">
                <a:sym typeface="Wingdings" pitchFamily="2" charset="2"/>
              </a:rPr>
              <a:t>: viru</a:t>
            </a:r>
            <a:r>
              <a:rPr lang="en-PL" b="1" u="sng" dirty="0">
                <a:sym typeface="Wingdings" pitchFamily="2" charset="2"/>
              </a:rPr>
              <a:t>s</a:t>
            </a:r>
            <a:r>
              <a:rPr lang="en-PL" dirty="0">
                <a:sym typeface="Wingdings" pitchFamily="2" charset="2"/>
              </a:rPr>
              <a:t>es (5 kHz ~ 11kHz band, peaks at 6 kHz and 10 kHz)</a:t>
            </a:r>
          </a:p>
        </p:txBody>
      </p:sp>
      <p:pic>
        <p:nvPicPr>
          <p:cNvPr id="10" name="Picture 9">
            <a:extLst>
              <a:ext uri="{FF2B5EF4-FFF2-40B4-BE49-F238E27FC236}">
                <a16:creationId xmlns:a16="http://schemas.microsoft.com/office/drawing/2014/main" id="{0FB29648-FC59-9777-3737-F2A1BA790603}"/>
              </a:ext>
            </a:extLst>
          </p:cNvPr>
          <p:cNvPicPr>
            <a:picLocks noChangeAspect="1"/>
          </p:cNvPicPr>
          <p:nvPr/>
        </p:nvPicPr>
        <p:blipFill>
          <a:blip r:embed="rId10"/>
          <a:stretch>
            <a:fillRect/>
          </a:stretch>
        </p:blipFill>
        <p:spPr>
          <a:xfrm>
            <a:off x="4271286" y="2102853"/>
            <a:ext cx="3849264" cy="1675831"/>
          </a:xfrm>
          <a:prstGeom prst="rect">
            <a:avLst/>
          </a:prstGeom>
        </p:spPr>
      </p:pic>
      <p:pic>
        <p:nvPicPr>
          <p:cNvPr id="11" name="L2SS_AB7731AB_EN10_VIRUSES">
            <a:hlinkClick r:id="" action="ppaction://media"/>
            <a:extLst>
              <a:ext uri="{FF2B5EF4-FFF2-40B4-BE49-F238E27FC236}">
                <a16:creationId xmlns:a16="http://schemas.microsoft.com/office/drawing/2014/main" id="{A79D3A58-27F4-91E6-DE3B-58F1E6A86D4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271286" y="3778684"/>
            <a:ext cx="812800" cy="812800"/>
          </a:xfrm>
          <a:prstGeom prst="rect">
            <a:avLst/>
          </a:prstGeom>
        </p:spPr>
      </p:pic>
      <p:sp>
        <p:nvSpPr>
          <p:cNvPr id="12" name="TextBox 11">
            <a:extLst>
              <a:ext uri="{FF2B5EF4-FFF2-40B4-BE49-F238E27FC236}">
                <a16:creationId xmlns:a16="http://schemas.microsoft.com/office/drawing/2014/main" id="{8FDF1C56-805D-4279-FA20-83168313391C}"/>
              </a:ext>
            </a:extLst>
          </p:cNvPr>
          <p:cNvSpPr txBox="1"/>
          <p:nvPr/>
        </p:nvSpPr>
        <p:spPr>
          <a:xfrm>
            <a:off x="8640346" y="1529542"/>
            <a:ext cx="3448476" cy="646331"/>
          </a:xfrm>
          <a:prstGeom prst="rect">
            <a:avLst/>
          </a:prstGeom>
          <a:noFill/>
        </p:spPr>
        <p:txBody>
          <a:bodyPr wrap="square" rtlCol="0">
            <a:spAutoFit/>
          </a:bodyPr>
          <a:lstStyle/>
          <a:p>
            <a:r>
              <a:rPr lang="en-PL" dirty="0"/>
              <a:t>L3SS</a:t>
            </a:r>
            <a:r>
              <a:rPr lang="en-PL" dirty="0">
                <a:sym typeface="Wingdings" pitchFamily="2" charset="2"/>
              </a:rPr>
              <a:t>: le</a:t>
            </a:r>
            <a:r>
              <a:rPr lang="en-PL" b="1" u="sng" dirty="0">
                <a:sym typeface="Wingdings" pitchFamily="2" charset="2"/>
              </a:rPr>
              <a:t>s</a:t>
            </a:r>
            <a:r>
              <a:rPr lang="en-PL" dirty="0">
                <a:sym typeface="Wingdings" pitchFamily="2" charset="2"/>
              </a:rPr>
              <a:t>er (6.5 kHz ~ 11kHz band, peak at 9 kHz)</a:t>
            </a:r>
          </a:p>
        </p:txBody>
      </p:sp>
      <p:pic>
        <p:nvPicPr>
          <p:cNvPr id="14" name="Picture 13">
            <a:extLst>
              <a:ext uri="{FF2B5EF4-FFF2-40B4-BE49-F238E27FC236}">
                <a16:creationId xmlns:a16="http://schemas.microsoft.com/office/drawing/2014/main" id="{405889F0-768B-5428-AE08-8B4513B13B72}"/>
              </a:ext>
            </a:extLst>
          </p:cNvPr>
          <p:cNvPicPr>
            <a:picLocks noChangeAspect="1"/>
          </p:cNvPicPr>
          <p:nvPr/>
        </p:nvPicPr>
        <p:blipFill>
          <a:blip r:embed="rId11"/>
          <a:stretch>
            <a:fillRect/>
          </a:stretch>
        </p:blipFill>
        <p:spPr>
          <a:xfrm>
            <a:off x="8253846" y="2093355"/>
            <a:ext cx="3849264" cy="1694825"/>
          </a:xfrm>
          <a:prstGeom prst="rect">
            <a:avLst/>
          </a:prstGeom>
        </p:spPr>
      </p:pic>
      <p:pic>
        <p:nvPicPr>
          <p:cNvPr id="15" name="L3SS_AB7731AB_NO11_LESER">
            <a:hlinkClick r:id="" action="ppaction://media"/>
            <a:extLst>
              <a:ext uri="{FF2B5EF4-FFF2-40B4-BE49-F238E27FC236}">
                <a16:creationId xmlns:a16="http://schemas.microsoft.com/office/drawing/2014/main" id="{766279AF-5A89-09B1-D9F0-F49235EF158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121214" y="3743172"/>
            <a:ext cx="812800" cy="812800"/>
          </a:xfrm>
          <a:prstGeom prst="rect">
            <a:avLst/>
          </a:prstGeom>
        </p:spPr>
      </p:pic>
    </p:spTree>
    <p:extLst>
      <p:ext uri="{BB962C8B-B14F-4D97-AF65-F5344CB8AC3E}">
        <p14:creationId xmlns:p14="http://schemas.microsoft.com/office/powerpoint/2010/main" val="7145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1"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audio>
              <p:cMediaNode vol="80000">
                <p:cTn id="16" fill="hold" display="0">
                  <p:stCondLst>
                    <p:cond delay="indefinite"/>
                  </p:stCondLst>
                  <p:endCondLst>
                    <p:cond evt="onStopAudio" delay="0">
                      <p:tgtEl>
                        <p:sldTgt/>
                      </p:tgtEl>
                    </p:cond>
                  </p:endCondLst>
                </p:cTn>
                <p:tgtEl>
                  <p:spTgt spid="11"/>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27A6B53-C9FE-E3F4-D17C-FE3F3906DDDB}"/>
              </a:ext>
            </a:extLst>
          </p:cNvPr>
          <p:cNvSpPr txBox="1"/>
          <p:nvPr/>
        </p:nvSpPr>
        <p:spPr>
          <a:xfrm>
            <a:off x="9153753" y="3392335"/>
            <a:ext cx="3225338" cy="369332"/>
          </a:xfrm>
          <a:prstGeom prst="rect">
            <a:avLst/>
          </a:prstGeom>
          <a:noFill/>
        </p:spPr>
        <p:txBody>
          <a:bodyPr wrap="square" rtlCol="0">
            <a:spAutoFit/>
          </a:bodyPr>
          <a:lstStyle/>
          <a:p>
            <a:r>
              <a:rPr lang="en-PL" dirty="0"/>
              <a:t>Norwegian &lt;rs&gt;</a:t>
            </a:r>
            <a:endParaRPr lang="en-PL" dirty="0">
              <a:sym typeface="Wingdings" pitchFamily="2" charset="2"/>
            </a:endParaRPr>
          </a:p>
        </p:txBody>
      </p:sp>
      <p:sp>
        <p:nvSpPr>
          <p:cNvPr id="17" name="TextBox 16">
            <a:extLst>
              <a:ext uri="{FF2B5EF4-FFF2-40B4-BE49-F238E27FC236}">
                <a16:creationId xmlns:a16="http://schemas.microsoft.com/office/drawing/2014/main" id="{B326CAAB-4782-6783-95AF-93954D946BB8}"/>
              </a:ext>
            </a:extLst>
          </p:cNvPr>
          <p:cNvSpPr txBox="1"/>
          <p:nvPr/>
        </p:nvSpPr>
        <p:spPr>
          <a:xfrm>
            <a:off x="5260626" y="3392335"/>
            <a:ext cx="3225338" cy="369332"/>
          </a:xfrm>
          <a:prstGeom prst="rect">
            <a:avLst/>
          </a:prstGeom>
          <a:noFill/>
        </p:spPr>
        <p:txBody>
          <a:bodyPr wrap="square" rtlCol="0">
            <a:spAutoFit/>
          </a:bodyPr>
          <a:lstStyle/>
          <a:p>
            <a:r>
              <a:rPr lang="en-PL" dirty="0"/>
              <a:t>English  &lt;sh&gt;</a:t>
            </a:r>
            <a:endParaRPr lang="en-PL" dirty="0">
              <a:sym typeface="Wingdings" pitchFamily="2" charset="2"/>
            </a:endParaRPr>
          </a:p>
        </p:txBody>
      </p:sp>
      <p:sp>
        <p:nvSpPr>
          <p:cNvPr id="16" name="TextBox 15">
            <a:extLst>
              <a:ext uri="{FF2B5EF4-FFF2-40B4-BE49-F238E27FC236}">
                <a16:creationId xmlns:a16="http://schemas.microsoft.com/office/drawing/2014/main" id="{F78A8310-85D3-A40B-01D3-935A5ADF66BC}"/>
              </a:ext>
            </a:extLst>
          </p:cNvPr>
          <p:cNvSpPr txBox="1"/>
          <p:nvPr/>
        </p:nvSpPr>
        <p:spPr>
          <a:xfrm>
            <a:off x="1302330" y="3392335"/>
            <a:ext cx="3225338" cy="369332"/>
          </a:xfrm>
          <a:prstGeom prst="rect">
            <a:avLst/>
          </a:prstGeom>
          <a:noFill/>
        </p:spPr>
        <p:txBody>
          <a:bodyPr wrap="square" rtlCol="0">
            <a:spAutoFit/>
          </a:bodyPr>
          <a:lstStyle/>
          <a:p>
            <a:r>
              <a:rPr lang="en-PL" dirty="0"/>
              <a:t>Polish &lt;sz&gt;</a:t>
            </a:r>
            <a:endParaRPr lang="en-PL" dirty="0">
              <a:sym typeface="Wingdings" pitchFamily="2" charset="2"/>
            </a:endParaRPr>
          </a:p>
        </p:txBody>
      </p:sp>
      <p:sp>
        <p:nvSpPr>
          <p:cNvPr id="2" name="Title 1">
            <a:extLst>
              <a:ext uri="{FF2B5EF4-FFF2-40B4-BE49-F238E27FC236}">
                <a16:creationId xmlns:a16="http://schemas.microsoft.com/office/drawing/2014/main" id="{F178FF3C-3B93-E57C-2614-7A92D0BCD711}"/>
              </a:ext>
            </a:extLst>
          </p:cNvPr>
          <p:cNvSpPr>
            <a:spLocks noGrp="1"/>
          </p:cNvSpPr>
          <p:nvPr>
            <p:ph type="title"/>
          </p:nvPr>
        </p:nvSpPr>
        <p:spPr>
          <a:xfrm>
            <a:off x="838200" y="0"/>
            <a:ext cx="11027484" cy="1325563"/>
          </a:xfrm>
        </p:spPr>
        <p:txBody>
          <a:bodyPr/>
          <a:lstStyle/>
          <a:p>
            <a:r>
              <a:rPr lang="en-PL" b="1" dirty="0">
                <a:latin typeface="Times" pitchFamily="2" charset="0"/>
              </a:rPr>
              <a:t>AB7731AB:	/</a:t>
            </a:r>
            <a:r>
              <a:rPr lang="en-GB" b="1" i="0" u="none" strike="noStrike" dirty="0" err="1">
                <a:effectLst/>
                <a:latin typeface="Times" pitchFamily="2" charset="0"/>
              </a:rPr>
              <a:t>ʃ~</a:t>
            </a:r>
            <a:r>
              <a:rPr lang="en-GB" b="1" i="0" u="none" strike="noStrike" dirty="0" err="1">
                <a:solidFill>
                  <a:srgbClr val="000000"/>
                </a:solidFill>
                <a:effectLst/>
                <a:latin typeface="Times" pitchFamily="2" charset="0"/>
              </a:rPr>
              <a:t>ʂ</a:t>
            </a:r>
            <a:r>
              <a:rPr lang="en-PL" b="1" dirty="0">
                <a:latin typeface="Times" pitchFamily="2" charset="0"/>
              </a:rPr>
              <a:t>/</a:t>
            </a:r>
          </a:p>
        </p:txBody>
      </p:sp>
      <p:sp>
        <p:nvSpPr>
          <p:cNvPr id="6" name="TextBox 5">
            <a:extLst>
              <a:ext uri="{FF2B5EF4-FFF2-40B4-BE49-F238E27FC236}">
                <a16:creationId xmlns:a16="http://schemas.microsoft.com/office/drawing/2014/main" id="{2438A769-0DF3-8D62-2AC6-85CE025366B8}"/>
              </a:ext>
            </a:extLst>
          </p:cNvPr>
          <p:cNvSpPr txBox="1"/>
          <p:nvPr/>
        </p:nvSpPr>
        <p:spPr>
          <a:xfrm>
            <a:off x="589732" y="910497"/>
            <a:ext cx="3849264" cy="646331"/>
          </a:xfrm>
          <a:prstGeom prst="rect">
            <a:avLst/>
          </a:prstGeom>
          <a:noFill/>
        </p:spPr>
        <p:txBody>
          <a:bodyPr wrap="square" rtlCol="0">
            <a:spAutoFit/>
          </a:bodyPr>
          <a:lstStyle/>
          <a:p>
            <a:r>
              <a:rPr lang="en-PL" dirty="0"/>
              <a:t>L1SZ</a:t>
            </a:r>
            <a:r>
              <a:rPr lang="en-PL" dirty="0">
                <a:sym typeface="Wingdings" pitchFamily="2" charset="2"/>
              </a:rPr>
              <a:t>: wy</a:t>
            </a:r>
            <a:r>
              <a:rPr lang="en-PL" b="1" u="sng" dirty="0">
                <a:sym typeface="Wingdings" pitchFamily="2" charset="2"/>
              </a:rPr>
              <a:t>sz</a:t>
            </a:r>
            <a:r>
              <a:rPr lang="en-PL" dirty="0">
                <a:sym typeface="Wingdings" pitchFamily="2" charset="2"/>
              </a:rPr>
              <a:t>edł (2.7 kHz ~ 11 kHz band, peaks at 3.4 kHz, 6.7 kHz, 11 kHz)</a:t>
            </a:r>
          </a:p>
        </p:txBody>
      </p:sp>
      <p:sp>
        <p:nvSpPr>
          <p:cNvPr id="8" name="TextBox 7">
            <a:extLst>
              <a:ext uri="{FF2B5EF4-FFF2-40B4-BE49-F238E27FC236}">
                <a16:creationId xmlns:a16="http://schemas.microsoft.com/office/drawing/2014/main" id="{388F5A15-ED79-334B-E09A-E477774E688E}"/>
              </a:ext>
            </a:extLst>
          </p:cNvPr>
          <p:cNvSpPr txBox="1"/>
          <p:nvPr/>
        </p:nvSpPr>
        <p:spPr>
          <a:xfrm>
            <a:off x="4527668" y="943747"/>
            <a:ext cx="3225338" cy="646331"/>
          </a:xfrm>
          <a:prstGeom prst="rect">
            <a:avLst/>
          </a:prstGeom>
          <a:noFill/>
        </p:spPr>
        <p:txBody>
          <a:bodyPr wrap="square" rtlCol="0">
            <a:spAutoFit/>
          </a:bodyPr>
          <a:lstStyle/>
          <a:p>
            <a:r>
              <a:rPr lang="en-PL" dirty="0"/>
              <a:t>L2SH</a:t>
            </a:r>
            <a:r>
              <a:rPr lang="en-PL" dirty="0">
                <a:sym typeface="Wingdings" pitchFamily="2" charset="2"/>
              </a:rPr>
              <a:t>: cra</a:t>
            </a:r>
            <a:r>
              <a:rPr lang="en-PL" b="1" u="sng" dirty="0">
                <a:sym typeface="Wingdings" pitchFamily="2" charset="2"/>
              </a:rPr>
              <a:t>sh</a:t>
            </a:r>
            <a:r>
              <a:rPr lang="en-PL" dirty="0">
                <a:sym typeface="Wingdings" pitchFamily="2" charset="2"/>
              </a:rPr>
              <a:t>es ( 2.5 kHz ~ 10 kHz band, peak at 3.5 kHz, spread)</a:t>
            </a:r>
          </a:p>
        </p:txBody>
      </p:sp>
      <p:sp>
        <p:nvSpPr>
          <p:cNvPr id="12" name="TextBox 11">
            <a:extLst>
              <a:ext uri="{FF2B5EF4-FFF2-40B4-BE49-F238E27FC236}">
                <a16:creationId xmlns:a16="http://schemas.microsoft.com/office/drawing/2014/main" id="{8FDF1C56-805D-4279-FA20-83168313391C}"/>
              </a:ext>
            </a:extLst>
          </p:cNvPr>
          <p:cNvSpPr txBox="1"/>
          <p:nvPr/>
        </p:nvSpPr>
        <p:spPr>
          <a:xfrm>
            <a:off x="8640346" y="943747"/>
            <a:ext cx="3448476" cy="646331"/>
          </a:xfrm>
          <a:prstGeom prst="rect">
            <a:avLst/>
          </a:prstGeom>
          <a:noFill/>
        </p:spPr>
        <p:txBody>
          <a:bodyPr wrap="square" rtlCol="0">
            <a:spAutoFit/>
          </a:bodyPr>
          <a:lstStyle/>
          <a:p>
            <a:r>
              <a:rPr lang="en-PL" dirty="0"/>
              <a:t>L3RS</a:t>
            </a:r>
            <a:r>
              <a:rPr lang="en-PL" dirty="0">
                <a:sym typeface="Wingdings" pitchFamily="2" charset="2"/>
              </a:rPr>
              <a:t>: unive</a:t>
            </a:r>
            <a:r>
              <a:rPr lang="en-PL" b="1" u="sng" dirty="0">
                <a:sym typeface="Wingdings" pitchFamily="2" charset="2"/>
              </a:rPr>
              <a:t>rs</a:t>
            </a:r>
            <a:r>
              <a:rPr lang="en-PL" dirty="0">
                <a:sym typeface="Wingdings" pitchFamily="2" charset="2"/>
              </a:rPr>
              <a:t>ell (3.9 kHz ~ 10 kHz band, peak at 4 kHz)</a:t>
            </a:r>
          </a:p>
        </p:txBody>
      </p:sp>
      <p:pic>
        <p:nvPicPr>
          <p:cNvPr id="3" name="L3RS_AB7731AB_NO11_UNIVERSELL">
            <a:hlinkClick r:id="" action="ppaction://media"/>
            <a:extLst>
              <a:ext uri="{FF2B5EF4-FFF2-40B4-BE49-F238E27FC236}">
                <a16:creationId xmlns:a16="http://schemas.microsoft.com/office/drawing/2014/main" id="{12186966-8705-A188-4C60-E49D5C827B2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39558" y="3157377"/>
            <a:ext cx="812800" cy="812800"/>
          </a:xfrm>
          <a:prstGeom prst="rect">
            <a:avLst/>
          </a:prstGeom>
        </p:spPr>
      </p:pic>
      <p:pic>
        <p:nvPicPr>
          <p:cNvPr id="4" name="L2SH_AB7731AB_EN10_CRASHES">
            <a:hlinkClick r:id="" action="ppaction://media"/>
            <a:extLst>
              <a:ext uri="{FF2B5EF4-FFF2-40B4-BE49-F238E27FC236}">
                <a16:creationId xmlns:a16="http://schemas.microsoft.com/office/drawing/2014/main" id="{637A26DD-6D0F-E347-5736-B66DE9D9418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280798" y="3157377"/>
            <a:ext cx="812800" cy="812800"/>
          </a:xfrm>
          <a:prstGeom prst="rect">
            <a:avLst/>
          </a:prstGeom>
        </p:spPr>
      </p:pic>
      <p:pic>
        <p:nvPicPr>
          <p:cNvPr id="9" name="L1SZ_AB7731AB_PL10_WYSZEDL">
            <a:hlinkClick r:id="" action="ppaction://media"/>
            <a:extLst>
              <a:ext uri="{FF2B5EF4-FFF2-40B4-BE49-F238E27FC236}">
                <a16:creationId xmlns:a16="http://schemas.microsoft.com/office/drawing/2014/main" id="{E27B6A10-387F-5F05-124E-15204744D020}"/>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22038" y="3218295"/>
            <a:ext cx="812800" cy="812800"/>
          </a:xfrm>
          <a:prstGeom prst="rect">
            <a:avLst/>
          </a:prstGeom>
        </p:spPr>
      </p:pic>
      <p:pic>
        <p:nvPicPr>
          <p:cNvPr id="21" name="Picture 20">
            <a:extLst>
              <a:ext uri="{FF2B5EF4-FFF2-40B4-BE49-F238E27FC236}">
                <a16:creationId xmlns:a16="http://schemas.microsoft.com/office/drawing/2014/main" id="{9D0DA755-1051-95D2-6566-3DAB133BBC63}"/>
              </a:ext>
            </a:extLst>
          </p:cNvPr>
          <p:cNvPicPr>
            <a:picLocks noChangeAspect="1"/>
          </p:cNvPicPr>
          <p:nvPr/>
        </p:nvPicPr>
        <p:blipFill>
          <a:blip r:embed="rId13"/>
          <a:stretch>
            <a:fillRect/>
          </a:stretch>
        </p:blipFill>
        <p:spPr>
          <a:xfrm>
            <a:off x="337328" y="1501995"/>
            <a:ext cx="3849264" cy="1692300"/>
          </a:xfrm>
          <a:prstGeom prst="rect">
            <a:avLst/>
          </a:prstGeom>
        </p:spPr>
      </p:pic>
      <p:pic>
        <p:nvPicPr>
          <p:cNvPr id="23" name="Picture 22">
            <a:extLst>
              <a:ext uri="{FF2B5EF4-FFF2-40B4-BE49-F238E27FC236}">
                <a16:creationId xmlns:a16="http://schemas.microsoft.com/office/drawing/2014/main" id="{7E100CBC-0190-B72F-0A55-A199F189AA6F}"/>
              </a:ext>
            </a:extLst>
          </p:cNvPr>
          <p:cNvPicPr>
            <a:picLocks noChangeAspect="1"/>
          </p:cNvPicPr>
          <p:nvPr/>
        </p:nvPicPr>
        <p:blipFill>
          <a:blip r:embed="rId14"/>
          <a:stretch>
            <a:fillRect/>
          </a:stretch>
        </p:blipFill>
        <p:spPr>
          <a:xfrm>
            <a:off x="4266734" y="1501995"/>
            <a:ext cx="3849264" cy="1694825"/>
          </a:xfrm>
          <a:prstGeom prst="rect">
            <a:avLst/>
          </a:prstGeom>
        </p:spPr>
      </p:pic>
      <p:pic>
        <p:nvPicPr>
          <p:cNvPr id="11" name="Picture 10">
            <a:extLst>
              <a:ext uri="{FF2B5EF4-FFF2-40B4-BE49-F238E27FC236}">
                <a16:creationId xmlns:a16="http://schemas.microsoft.com/office/drawing/2014/main" id="{E665E014-4922-2C8F-B355-242182B2FF4E}"/>
              </a:ext>
            </a:extLst>
          </p:cNvPr>
          <p:cNvPicPr>
            <a:picLocks noChangeAspect="1"/>
          </p:cNvPicPr>
          <p:nvPr/>
        </p:nvPicPr>
        <p:blipFill>
          <a:blip r:embed="rId15"/>
          <a:stretch>
            <a:fillRect/>
          </a:stretch>
        </p:blipFill>
        <p:spPr>
          <a:xfrm>
            <a:off x="8385948" y="1507678"/>
            <a:ext cx="3747807" cy="1649699"/>
          </a:xfrm>
          <a:prstGeom prst="rect">
            <a:avLst/>
          </a:prstGeom>
        </p:spPr>
      </p:pic>
      <p:sp>
        <p:nvSpPr>
          <p:cNvPr id="13" name="TextBox 12">
            <a:extLst>
              <a:ext uri="{FF2B5EF4-FFF2-40B4-BE49-F238E27FC236}">
                <a16:creationId xmlns:a16="http://schemas.microsoft.com/office/drawing/2014/main" id="{06E32B60-0224-9403-76A7-3EDDA060553D}"/>
              </a:ext>
            </a:extLst>
          </p:cNvPr>
          <p:cNvSpPr txBox="1"/>
          <p:nvPr/>
        </p:nvSpPr>
        <p:spPr>
          <a:xfrm>
            <a:off x="1407397" y="6320179"/>
            <a:ext cx="3225338" cy="369332"/>
          </a:xfrm>
          <a:prstGeom prst="rect">
            <a:avLst/>
          </a:prstGeom>
          <a:noFill/>
        </p:spPr>
        <p:txBody>
          <a:bodyPr wrap="square" rtlCol="0">
            <a:spAutoFit/>
          </a:bodyPr>
          <a:lstStyle/>
          <a:p>
            <a:r>
              <a:rPr lang="en-PL" dirty="0"/>
              <a:t>Norwegian &lt;sj&gt;</a:t>
            </a:r>
            <a:endParaRPr lang="en-PL" dirty="0">
              <a:sym typeface="Wingdings" pitchFamily="2" charset="2"/>
            </a:endParaRPr>
          </a:p>
        </p:txBody>
      </p:sp>
      <p:sp>
        <p:nvSpPr>
          <p:cNvPr id="14" name="TextBox 13">
            <a:extLst>
              <a:ext uri="{FF2B5EF4-FFF2-40B4-BE49-F238E27FC236}">
                <a16:creationId xmlns:a16="http://schemas.microsoft.com/office/drawing/2014/main" id="{7537B3D5-8E60-0E8E-58A6-5560C5DDAA3C}"/>
              </a:ext>
            </a:extLst>
          </p:cNvPr>
          <p:cNvSpPr txBox="1"/>
          <p:nvPr/>
        </p:nvSpPr>
        <p:spPr>
          <a:xfrm>
            <a:off x="893990" y="3899301"/>
            <a:ext cx="3448476" cy="646331"/>
          </a:xfrm>
          <a:prstGeom prst="rect">
            <a:avLst/>
          </a:prstGeom>
          <a:noFill/>
        </p:spPr>
        <p:txBody>
          <a:bodyPr wrap="square" rtlCol="0">
            <a:spAutoFit/>
          </a:bodyPr>
          <a:lstStyle/>
          <a:p>
            <a:r>
              <a:rPr lang="en-PL" dirty="0"/>
              <a:t>L3SJ</a:t>
            </a:r>
            <a:r>
              <a:rPr lang="en-PL" dirty="0">
                <a:sym typeface="Wingdings" pitchFamily="2" charset="2"/>
              </a:rPr>
              <a:t>: eta</a:t>
            </a:r>
            <a:r>
              <a:rPr lang="en-PL" b="1" u="sng" dirty="0">
                <a:sym typeface="Wingdings" pitchFamily="2" charset="2"/>
              </a:rPr>
              <a:t>sj</a:t>
            </a:r>
            <a:r>
              <a:rPr lang="en-PL" dirty="0">
                <a:sym typeface="Wingdings" pitchFamily="2" charset="2"/>
              </a:rPr>
              <a:t>e (3 kHz ~ 10 kHz band, peak at 4 kHz)</a:t>
            </a:r>
          </a:p>
        </p:txBody>
      </p:sp>
      <p:pic>
        <p:nvPicPr>
          <p:cNvPr id="15" name="L3SJ_AB7731AB_NO11_ETASJE">
            <a:hlinkClick r:id="" action="ppaction://media"/>
            <a:extLst>
              <a:ext uri="{FF2B5EF4-FFF2-40B4-BE49-F238E27FC236}">
                <a16:creationId xmlns:a16="http://schemas.microsoft.com/office/drawing/2014/main" id="{E4AC35A8-F5D3-F236-09EF-0B956132CA73}"/>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94597" y="6085867"/>
            <a:ext cx="812800" cy="812800"/>
          </a:xfrm>
          <a:prstGeom prst="rect">
            <a:avLst/>
          </a:prstGeom>
        </p:spPr>
      </p:pic>
      <p:pic>
        <p:nvPicPr>
          <p:cNvPr id="19" name="Picture 18">
            <a:extLst>
              <a:ext uri="{FF2B5EF4-FFF2-40B4-BE49-F238E27FC236}">
                <a16:creationId xmlns:a16="http://schemas.microsoft.com/office/drawing/2014/main" id="{0C8B48F1-7268-046A-B358-F74BFB0CE4BF}"/>
              </a:ext>
            </a:extLst>
          </p:cNvPr>
          <p:cNvPicPr>
            <a:picLocks noChangeAspect="1"/>
          </p:cNvPicPr>
          <p:nvPr/>
        </p:nvPicPr>
        <p:blipFill>
          <a:blip r:embed="rId16"/>
          <a:stretch>
            <a:fillRect/>
          </a:stretch>
        </p:blipFill>
        <p:spPr>
          <a:xfrm>
            <a:off x="522521" y="4480994"/>
            <a:ext cx="3829339" cy="1675336"/>
          </a:xfrm>
          <a:prstGeom prst="rect">
            <a:avLst/>
          </a:prstGeom>
        </p:spPr>
      </p:pic>
      <p:sp>
        <p:nvSpPr>
          <p:cNvPr id="26" name="TextBox 25">
            <a:extLst>
              <a:ext uri="{FF2B5EF4-FFF2-40B4-BE49-F238E27FC236}">
                <a16:creationId xmlns:a16="http://schemas.microsoft.com/office/drawing/2014/main" id="{B7A934C9-C339-CAA9-82E4-7899457104A0}"/>
              </a:ext>
            </a:extLst>
          </p:cNvPr>
          <p:cNvSpPr txBox="1"/>
          <p:nvPr/>
        </p:nvSpPr>
        <p:spPr>
          <a:xfrm>
            <a:off x="5571060" y="6290367"/>
            <a:ext cx="3225338" cy="369332"/>
          </a:xfrm>
          <a:prstGeom prst="rect">
            <a:avLst/>
          </a:prstGeom>
          <a:noFill/>
        </p:spPr>
        <p:txBody>
          <a:bodyPr wrap="square" rtlCol="0">
            <a:spAutoFit/>
          </a:bodyPr>
          <a:lstStyle/>
          <a:p>
            <a:r>
              <a:rPr lang="en-PL" dirty="0"/>
              <a:t>Norwegian &lt;skj&gt;</a:t>
            </a:r>
            <a:endParaRPr lang="en-PL" dirty="0">
              <a:sym typeface="Wingdings" pitchFamily="2" charset="2"/>
            </a:endParaRPr>
          </a:p>
        </p:txBody>
      </p:sp>
      <p:sp>
        <p:nvSpPr>
          <p:cNvPr id="27" name="TextBox 26">
            <a:extLst>
              <a:ext uri="{FF2B5EF4-FFF2-40B4-BE49-F238E27FC236}">
                <a16:creationId xmlns:a16="http://schemas.microsoft.com/office/drawing/2014/main" id="{C71D5720-2A64-4874-C5E6-7F39760353B0}"/>
              </a:ext>
            </a:extLst>
          </p:cNvPr>
          <p:cNvSpPr txBox="1"/>
          <p:nvPr/>
        </p:nvSpPr>
        <p:spPr>
          <a:xfrm>
            <a:off x="4552656" y="3866051"/>
            <a:ext cx="3829339" cy="646331"/>
          </a:xfrm>
          <a:prstGeom prst="rect">
            <a:avLst/>
          </a:prstGeom>
          <a:noFill/>
        </p:spPr>
        <p:txBody>
          <a:bodyPr wrap="square" rtlCol="0">
            <a:spAutoFit/>
          </a:bodyPr>
          <a:lstStyle/>
          <a:p>
            <a:r>
              <a:rPr lang="en-PL" dirty="0"/>
              <a:t>L3SK</a:t>
            </a:r>
            <a:r>
              <a:rPr lang="en-PL" dirty="0">
                <a:sym typeface="Wingdings" pitchFamily="2" charset="2"/>
              </a:rPr>
              <a:t>: </a:t>
            </a:r>
            <a:r>
              <a:rPr lang="en-PL" b="1" u="sng" dirty="0">
                <a:sym typeface="Wingdings" pitchFamily="2" charset="2"/>
              </a:rPr>
              <a:t>skj</a:t>
            </a:r>
            <a:r>
              <a:rPr lang="en-PL" dirty="0">
                <a:sym typeface="Wingdings" pitchFamily="2" charset="2"/>
              </a:rPr>
              <a:t>ebne ( 3 kHz ~  10 kHz band, peak at 3.4 kHz- 4.7 kHz)</a:t>
            </a:r>
          </a:p>
        </p:txBody>
      </p:sp>
      <p:pic>
        <p:nvPicPr>
          <p:cNvPr id="28" name="L3SK_AB7731AB_NO11_SKJEBNE">
            <a:hlinkClick r:id="" action="ppaction://media"/>
            <a:extLst>
              <a:ext uri="{FF2B5EF4-FFF2-40B4-BE49-F238E27FC236}">
                <a16:creationId xmlns:a16="http://schemas.microsoft.com/office/drawing/2014/main" id="{42045EC4-2E7E-D95F-A2A5-1F3FAD61C739}"/>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4758260" y="6085867"/>
            <a:ext cx="812800" cy="812800"/>
          </a:xfrm>
          <a:prstGeom prst="rect">
            <a:avLst/>
          </a:prstGeom>
        </p:spPr>
      </p:pic>
      <p:pic>
        <p:nvPicPr>
          <p:cNvPr id="29" name="Picture 28">
            <a:extLst>
              <a:ext uri="{FF2B5EF4-FFF2-40B4-BE49-F238E27FC236}">
                <a16:creationId xmlns:a16="http://schemas.microsoft.com/office/drawing/2014/main" id="{881A5199-E214-13B0-2329-98B3D8621E7F}"/>
              </a:ext>
            </a:extLst>
          </p:cNvPr>
          <p:cNvPicPr>
            <a:picLocks noChangeAspect="1"/>
          </p:cNvPicPr>
          <p:nvPr/>
        </p:nvPicPr>
        <p:blipFill>
          <a:blip r:embed="rId17"/>
          <a:stretch>
            <a:fillRect/>
          </a:stretch>
        </p:blipFill>
        <p:spPr>
          <a:xfrm>
            <a:off x="4466026" y="4480994"/>
            <a:ext cx="3829339" cy="1679236"/>
          </a:xfrm>
          <a:prstGeom prst="rect">
            <a:avLst/>
          </a:prstGeom>
        </p:spPr>
      </p:pic>
    </p:spTree>
    <p:extLst>
      <p:ext uri="{BB962C8B-B14F-4D97-AF65-F5344CB8AC3E}">
        <p14:creationId xmlns:p14="http://schemas.microsoft.com/office/powerpoint/2010/main" val="129184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8"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4"/>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28"/>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78A8310-85D3-A40B-01D3-935A5ADF66BC}"/>
              </a:ext>
            </a:extLst>
          </p:cNvPr>
          <p:cNvSpPr txBox="1"/>
          <p:nvPr/>
        </p:nvSpPr>
        <p:spPr>
          <a:xfrm>
            <a:off x="1302330" y="3978130"/>
            <a:ext cx="3225338" cy="369332"/>
          </a:xfrm>
          <a:prstGeom prst="rect">
            <a:avLst/>
          </a:prstGeom>
          <a:noFill/>
        </p:spPr>
        <p:txBody>
          <a:bodyPr wrap="square" rtlCol="0">
            <a:spAutoFit/>
          </a:bodyPr>
          <a:lstStyle/>
          <a:p>
            <a:r>
              <a:rPr lang="en-PL" dirty="0"/>
              <a:t>Polish &lt;si&gt;</a:t>
            </a:r>
            <a:endParaRPr lang="en-PL" dirty="0">
              <a:sym typeface="Wingdings" pitchFamily="2" charset="2"/>
            </a:endParaRPr>
          </a:p>
        </p:txBody>
      </p:sp>
      <p:sp>
        <p:nvSpPr>
          <p:cNvPr id="2" name="Title 1">
            <a:extLst>
              <a:ext uri="{FF2B5EF4-FFF2-40B4-BE49-F238E27FC236}">
                <a16:creationId xmlns:a16="http://schemas.microsoft.com/office/drawing/2014/main" id="{F178FF3C-3B93-E57C-2614-7A92D0BCD711}"/>
              </a:ext>
            </a:extLst>
          </p:cNvPr>
          <p:cNvSpPr>
            <a:spLocks noGrp="1"/>
          </p:cNvSpPr>
          <p:nvPr>
            <p:ph type="title"/>
          </p:nvPr>
        </p:nvSpPr>
        <p:spPr>
          <a:xfrm>
            <a:off x="838200" y="0"/>
            <a:ext cx="11027484" cy="1325563"/>
          </a:xfrm>
        </p:spPr>
        <p:txBody>
          <a:bodyPr/>
          <a:lstStyle/>
          <a:p>
            <a:r>
              <a:rPr lang="en-PL" b="1" dirty="0">
                <a:latin typeface="Times" pitchFamily="2" charset="0"/>
              </a:rPr>
              <a:t>AB7731AB:	</a:t>
            </a:r>
            <a:r>
              <a:rPr lang="en-PL" dirty="0">
                <a:latin typeface="Times" pitchFamily="2" charset="0"/>
              </a:rPr>
              <a:t>/</a:t>
            </a:r>
            <a:r>
              <a:rPr lang="en-GB" i="0" u="none" strike="noStrike" dirty="0">
                <a:solidFill>
                  <a:srgbClr val="000000"/>
                </a:solidFill>
                <a:effectLst/>
                <a:latin typeface="Times" pitchFamily="2" charset="0"/>
              </a:rPr>
              <a:t> </a:t>
            </a:r>
            <a:r>
              <a:rPr lang="en-GB" i="0" u="none" strike="noStrike" dirty="0" err="1">
                <a:solidFill>
                  <a:srgbClr val="000000"/>
                </a:solidFill>
                <a:effectLst/>
                <a:latin typeface="Times" pitchFamily="2" charset="0"/>
              </a:rPr>
              <a:t>ɕ</a:t>
            </a:r>
            <a:r>
              <a:rPr lang="en-GB" dirty="0" err="1">
                <a:solidFill>
                  <a:srgbClr val="000000"/>
                </a:solidFill>
                <a:latin typeface="Times" pitchFamily="2" charset="0"/>
              </a:rPr>
              <a:t>~</a:t>
            </a:r>
            <a:r>
              <a:rPr lang="en-GB" i="0" u="none" strike="noStrike" dirty="0" err="1">
                <a:solidFill>
                  <a:srgbClr val="000000"/>
                </a:solidFill>
                <a:effectLst/>
                <a:latin typeface="Times" pitchFamily="2" charset="0"/>
              </a:rPr>
              <a:t>ç</a:t>
            </a:r>
            <a:r>
              <a:rPr lang="en-PL" i="0" u="none" strike="noStrike" dirty="0">
                <a:solidFill>
                  <a:srgbClr val="000000"/>
                </a:solidFill>
                <a:effectLst/>
                <a:latin typeface="Times" pitchFamily="2" charset="0"/>
              </a:rPr>
              <a:t>/</a:t>
            </a:r>
            <a:endParaRPr lang="en-PL" dirty="0">
              <a:latin typeface="Times" pitchFamily="2" charset="0"/>
            </a:endParaRPr>
          </a:p>
        </p:txBody>
      </p:sp>
      <p:sp>
        <p:nvSpPr>
          <p:cNvPr id="6" name="TextBox 5">
            <a:extLst>
              <a:ext uri="{FF2B5EF4-FFF2-40B4-BE49-F238E27FC236}">
                <a16:creationId xmlns:a16="http://schemas.microsoft.com/office/drawing/2014/main" id="{2438A769-0DF3-8D62-2AC6-85CE025366B8}"/>
              </a:ext>
            </a:extLst>
          </p:cNvPr>
          <p:cNvSpPr txBox="1"/>
          <p:nvPr/>
        </p:nvSpPr>
        <p:spPr>
          <a:xfrm>
            <a:off x="213778" y="1496292"/>
            <a:ext cx="4225218" cy="646331"/>
          </a:xfrm>
          <a:prstGeom prst="rect">
            <a:avLst/>
          </a:prstGeom>
          <a:noFill/>
        </p:spPr>
        <p:txBody>
          <a:bodyPr wrap="square" rtlCol="0">
            <a:spAutoFit/>
          </a:bodyPr>
          <a:lstStyle/>
          <a:p>
            <a:r>
              <a:rPr lang="en-PL" dirty="0"/>
              <a:t>L1SZ</a:t>
            </a:r>
            <a:r>
              <a:rPr lang="en-PL" dirty="0">
                <a:sym typeface="Wingdings" pitchFamily="2" charset="2"/>
              </a:rPr>
              <a:t>: wi</a:t>
            </a:r>
            <a:r>
              <a:rPr lang="en-PL" b="1" u="sng" dirty="0">
                <a:sym typeface="Wingdings" pitchFamily="2" charset="2"/>
              </a:rPr>
              <a:t>si</a:t>
            </a:r>
            <a:r>
              <a:rPr lang="en-PL" dirty="0">
                <a:sym typeface="Wingdings" pitchFamily="2" charset="2"/>
              </a:rPr>
              <a:t> ( 2.5 kHz ~ 11 kHz band, peaks at  3.2 kHz, 4.8 kHz, 6.8 kHz, 9.2 kHz)</a:t>
            </a:r>
          </a:p>
        </p:txBody>
      </p:sp>
      <p:pic>
        <p:nvPicPr>
          <p:cNvPr id="5" name="L1SI_AB7731AB_PL10_WISI">
            <a:hlinkClick r:id="" action="ppaction://media"/>
            <a:extLst>
              <a:ext uri="{FF2B5EF4-FFF2-40B4-BE49-F238E27FC236}">
                <a16:creationId xmlns:a16="http://schemas.microsoft.com/office/drawing/2014/main" id="{4049B1D2-FD98-9FE3-658A-36D95CA35B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7328" y="3780090"/>
            <a:ext cx="812800" cy="812800"/>
          </a:xfrm>
          <a:prstGeom prst="rect">
            <a:avLst/>
          </a:prstGeom>
        </p:spPr>
      </p:pic>
      <p:pic>
        <p:nvPicPr>
          <p:cNvPr id="11" name="Picture 10">
            <a:extLst>
              <a:ext uri="{FF2B5EF4-FFF2-40B4-BE49-F238E27FC236}">
                <a16:creationId xmlns:a16="http://schemas.microsoft.com/office/drawing/2014/main" id="{453F6415-8606-0B66-684D-65B7B02D960F}"/>
              </a:ext>
            </a:extLst>
          </p:cNvPr>
          <p:cNvPicPr>
            <a:picLocks noChangeAspect="1"/>
          </p:cNvPicPr>
          <p:nvPr/>
        </p:nvPicPr>
        <p:blipFill>
          <a:blip r:embed="rId8"/>
          <a:stretch>
            <a:fillRect/>
          </a:stretch>
        </p:blipFill>
        <p:spPr>
          <a:xfrm>
            <a:off x="302991" y="2111236"/>
            <a:ext cx="3820444" cy="1675335"/>
          </a:xfrm>
          <a:prstGeom prst="rect">
            <a:avLst/>
          </a:prstGeom>
        </p:spPr>
      </p:pic>
      <p:sp>
        <p:nvSpPr>
          <p:cNvPr id="3" name="TextBox 2">
            <a:extLst>
              <a:ext uri="{FF2B5EF4-FFF2-40B4-BE49-F238E27FC236}">
                <a16:creationId xmlns:a16="http://schemas.microsoft.com/office/drawing/2014/main" id="{FF0A3514-131E-16C5-557D-C956A74351DD}"/>
              </a:ext>
            </a:extLst>
          </p:cNvPr>
          <p:cNvSpPr txBox="1"/>
          <p:nvPr/>
        </p:nvSpPr>
        <p:spPr>
          <a:xfrm>
            <a:off x="5911090" y="3874170"/>
            <a:ext cx="3225338" cy="369332"/>
          </a:xfrm>
          <a:prstGeom prst="rect">
            <a:avLst/>
          </a:prstGeom>
          <a:noFill/>
        </p:spPr>
        <p:txBody>
          <a:bodyPr wrap="square" rtlCol="0">
            <a:spAutoFit/>
          </a:bodyPr>
          <a:lstStyle/>
          <a:p>
            <a:r>
              <a:rPr lang="en-PL" dirty="0"/>
              <a:t>Norwegian &lt;kj&gt;</a:t>
            </a:r>
            <a:endParaRPr lang="en-PL" dirty="0">
              <a:sym typeface="Wingdings" pitchFamily="2" charset="2"/>
            </a:endParaRPr>
          </a:p>
        </p:txBody>
      </p:sp>
      <p:sp>
        <p:nvSpPr>
          <p:cNvPr id="4" name="TextBox 3">
            <a:extLst>
              <a:ext uri="{FF2B5EF4-FFF2-40B4-BE49-F238E27FC236}">
                <a16:creationId xmlns:a16="http://schemas.microsoft.com/office/drawing/2014/main" id="{DA29344D-B522-E579-4746-0748999322D8}"/>
              </a:ext>
            </a:extLst>
          </p:cNvPr>
          <p:cNvSpPr txBox="1"/>
          <p:nvPr/>
        </p:nvSpPr>
        <p:spPr>
          <a:xfrm>
            <a:off x="5036802" y="1496292"/>
            <a:ext cx="4114180" cy="646331"/>
          </a:xfrm>
          <a:prstGeom prst="rect">
            <a:avLst/>
          </a:prstGeom>
          <a:noFill/>
        </p:spPr>
        <p:txBody>
          <a:bodyPr wrap="square" rtlCol="0">
            <a:spAutoFit/>
          </a:bodyPr>
          <a:lstStyle/>
          <a:p>
            <a:r>
              <a:rPr lang="en-PL" dirty="0"/>
              <a:t>L3SK</a:t>
            </a:r>
            <a:r>
              <a:rPr lang="en-PL" dirty="0">
                <a:sym typeface="Wingdings" pitchFamily="2" charset="2"/>
              </a:rPr>
              <a:t>: </a:t>
            </a:r>
            <a:r>
              <a:rPr lang="en-PL" b="1" u="sng" dirty="0">
                <a:sym typeface="Wingdings" pitchFamily="2" charset="2"/>
              </a:rPr>
              <a:t>kj</a:t>
            </a:r>
            <a:r>
              <a:rPr lang="en-PL" dirty="0">
                <a:sym typeface="Wingdings" pitchFamily="2" charset="2"/>
              </a:rPr>
              <a:t>elleren (  2.5 kHz ~ 12 kHz band, peaks 4.4 kHz, 9.4 kHz, spread between)</a:t>
            </a:r>
          </a:p>
        </p:txBody>
      </p:sp>
      <p:pic>
        <p:nvPicPr>
          <p:cNvPr id="7" name="Picture 6">
            <a:extLst>
              <a:ext uri="{FF2B5EF4-FFF2-40B4-BE49-F238E27FC236}">
                <a16:creationId xmlns:a16="http://schemas.microsoft.com/office/drawing/2014/main" id="{F5CD6962-EF2B-21A2-F3DD-320198824876}"/>
              </a:ext>
            </a:extLst>
          </p:cNvPr>
          <p:cNvPicPr>
            <a:picLocks noChangeAspect="1"/>
          </p:cNvPicPr>
          <p:nvPr/>
        </p:nvPicPr>
        <p:blipFill>
          <a:blip r:embed="rId9"/>
          <a:stretch>
            <a:fillRect/>
          </a:stretch>
        </p:blipFill>
        <p:spPr>
          <a:xfrm>
            <a:off x="5036803" y="2090406"/>
            <a:ext cx="3829339" cy="1681034"/>
          </a:xfrm>
          <a:prstGeom prst="rect">
            <a:avLst/>
          </a:prstGeom>
        </p:spPr>
      </p:pic>
      <p:pic>
        <p:nvPicPr>
          <p:cNvPr id="8" name="L3KJ_AB7731AB_NO11_KJELLEREN">
            <a:hlinkClick r:id="" action="ppaction://media"/>
            <a:extLst>
              <a:ext uri="{FF2B5EF4-FFF2-40B4-BE49-F238E27FC236}">
                <a16:creationId xmlns:a16="http://schemas.microsoft.com/office/drawing/2014/main" id="{4C2C229A-E0B8-88A1-94A8-984BD15131C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953872" y="3597016"/>
            <a:ext cx="812800" cy="812800"/>
          </a:xfrm>
          <a:prstGeom prst="rect">
            <a:avLst/>
          </a:prstGeom>
        </p:spPr>
      </p:pic>
    </p:spTree>
    <p:extLst>
      <p:ext uri="{BB962C8B-B14F-4D97-AF65-F5344CB8AC3E}">
        <p14:creationId xmlns:p14="http://schemas.microsoft.com/office/powerpoint/2010/main" val="23393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EF353-2B3A-D5EC-77BD-E09EDB66B67A}"/>
              </a:ext>
            </a:extLst>
          </p:cNvPr>
          <p:cNvSpPr>
            <a:spLocks noGrp="1"/>
          </p:cNvSpPr>
          <p:nvPr>
            <p:ph type="title"/>
          </p:nvPr>
        </p:nvSpPr>
        <p:spPr/>
        <p:txBody>
          <a:bodyPr>
            <a:normAutofit/>
          </a:bodyPr>
          <a:lstStyle/>
          <a:p>
            <a:r>
              <a:rPr lang="en-PL" dirty="0"/>
              <a:t>Methodology (Peppa Task)</a:t>
            </a:r>
          </a:p>
        </p:txBody>
      </p:sp>
      <p:sp>
        <p:nvSpPr>
          <p:cNvPr id="3" name="Content Placeholder 2">
            <a:extLst>
              <a:ext uri="{FF2B5EF4-FFF2-40B4-BE49-F238E27FC236}">
                <a16:creationId xmlns:a16="http://schemas.microsoft.com/office/drawing/2014/main" id="{65766E29-50B9-479D-4431-C6702409D359}"/>
              </a:ext>
            </a:extLst>
          </p:cNvPr>
          <p:cNvSpPr>
            <a:spLocks noGrp="1"/>
          </p:cNvSpPr>
          <p:nvPr>
            <p:ph idx="1"/>
          </p:nvPr>
        </p:nvSpPr>
        <p:spPr>
          <a:xfrm>
            <a:off x="1066800" y="1724259"/>
            <a:ext cx="10058400" cy="3931920"/>
          </a:xfrm>
        </p:spPr>
        <p:txBody>
          <a:bodyPr>
            <a:normAutofit/>
          </a:bodyPr>
          <a:lstStyle/>
          <a:p>
            <a:r>
              <a:rPr lang="en-GB" sz="2400" dirty="0">
                <a:effectLst/>
                <a:latin typeface="TimesNewRomanPSMT"/>
              </a:rPr>
              <a:t>Each language mode induced via the Peppa (video watching and retelling) Task in the respective language</a:t>
            </a:r>
          </a:p>
        </p:txBody>
      </p:sp>
      <p:sp>
        <p:nvSpPr>
          <p:cNvPr id="4" name="Slide Number Placeholder 3">
            <a:extLst>
              <a:ext uri="{FF2B5EF4-FFF2-40B4-BE49-F238E27FC236}">
                <a16:creationId xmlns:a16="http://schemas.microsoft.com/office/drawing/2014/main" id="{17D9506B-2F03-D138-D645-F91EC753F901}"/>
              </a:ext>
            </a:extLst>
          </p:cNvPr>
          <p:cNvSpPr>
            <a:spLocks noGrp="1"/>
          </p:cNvSpPr>
          <p:nvPr>
            <p:ph type="sldNum" sz="quarter" idx="12"/>
          </p:nvPr>
        </p:nvSpPr>
        <p:spPr/>
        <p:txBody>
          <a:bodyPr/>
          <a:lstStyle/>
          <a:p>
            <a:fld id="{D2820A5A-B2AC-F245-ABFF-8AC5B807532A}" type="slidenum">
              <a:rPr lang="en-PL" smtClean="0"/>
              <a:t>78</a:t>
            </a:fld>
            <a:endParaRPr lang="en-PL"/>
          </a:p>
        </p:txBody>
      </p:sp>
      <p:pic>
        <p:nvPicPr>
          <p:cNvPr id="5" name="peppa_polski.mp4">
            <a:hlinkClick r:id="" action="ppaction://media"/>
            <a:extLst>
              <a:ext uri="{FF2B5EF4-FFF2-40B4-BE49-F238E27FC236}">
                <a16:creationId xmlns:a16="http://schemas.microsoft.com/office/drawing/2014/main" id="{C77B18DD-E13E-8E5C-D18F-24D6B8A7BFD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045823" y="3517751"/>
            <a:ext cx="3155577" cy="1893346"/>
          </a:xfrm>
          <a:prstGeom prst="rect">
            <a:avLst/>
          </a:prstGeom>
        </p:spPr>
      </p:pic>
      <p:sp>
        <p:nvSpPr>
          <p:cNvPr id="7" name="TextBox 6">
            <a:extLst>
              <a:ext uri="{FF2B5EF4-FFF2-40B4-BE49-F238E27FC236}">
                <a16:creationId xmlns:a16="http://schemas.microsoft.com/office/drawing/2014/main" id="{02E6ADFE-3FF9-8F1B-0903-74EEF0C54E52}"/>
              </a:ext>
            </a:extLst>
          </p:cNvPr>
          <p:cNvSpPr txBox="1"/>
          <p:nvPr/>
        </p:nvSpPr>
        <p:spPr>
          <a:xfrm>
            <a:off x="8045823" y="2575642"/>
            <a:ext cx="3238950" cy="923330"/>
          </a:xfrm>
          <a:prstGeom prst="rect">
            <a:avLst/>
          </a:prstGeom>
          <a:noFill/>
        </p:spPr>
        <p:txBody>
          <a:bodyPr wrap="square">
            <a:spAutoFit/>
          </a:bodyPr>
          <a:lstStyle/>
          <a:p>
            <a:r>
              <a:rPr lang="en-GB" sz="1800" b="1" dirty="0">
                <a:effectLst/>
                <a:latin typeface="TimesNewRomanPSMT"/>
              </a:rPr>
              <a:t>L1 Polish: </a:t>
            </a:r>
          </a:p>
          <a:p>
            <a:r>
              <a:rPr lang="en-GB" dirty="0">
                <a:latin typeface="TimesNewRomanPSMT"/>
              </a:rPr>
              <a:t>“</a:t>
            </a:r>
            <a:r>
              <a:rPr lang="en-GB" dirty="0" err="1"/>
              <a:t>Obejrzyj</a:t>
            </a:r>
            <a:r>
              <a:rPr lang="en-GB" dirty="0"/>
              <a:t> </a:t>
            </a:r>
            <a:r>
              <a:rPr lang="en-GB" dirty="0" err="1"/>
              <a:t>dokładnie</a:t>
            </a:r>
            <a:r>
              <a:rPr lang="en-GB" dirty="0"/>
              <a:t> </a:t>
            </a:r>
            <a:r>
              <a:rPr lang="en-GB" dirty="0" err="1"/>
              <a:t>krótki</a:t>
            </a:r>
            <a:r>
              <a:rPr lang="en-GB" dirty="0"/>
              <a:t> fragment </a:t>
            </a:r>
            <a:r>
              <a:rPr lang="en-GB" dirty="0" err="1"/>
              <a:t>kreskówki</a:t>
            </a:r>
            <a:r>
              <a:rPr lang="en-GB" dirty="0"/>
              <a:t>.”</a:t>
            </a:r>
            <a:endParaRPr lang="en-PL" dirty="0"/>
          </a:p>
        </p:txBody>
      </p:sp>
      <p:pic>
        <p:nvPicPr>
          <p:cNvPr id="8" name="peppa_norsk.mp4">
            <a:hlinkClick r:id="" action="ppaction://media"/>
            <a:extLst>
              <a:ext uri="{FF2B5EF4-FFF2-40B4-BE49-F238E27FC236}">
                <a16:creationId xmlns:a16="http://schemas.microsoft.com/office/drawing/2014/main" id="{ACC2B052-A6CE-C7F2-479F-305189446E7D}"/>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97363" y="3517751"/>
            <a:ext cx="3155577" cy="1893346"/>
          </a:xfrm>
          <a:prstGeom prst="rect">
            <a:avLst/>
          </a:prstGeom>
        </p:spPr>
      </p:pic>
      <p:sp>
        <p:nvSpPr>
          <p:cNvPr id="9" name="TextBox 8">
            <a:extLst>
              <a:ext uri="{FF2B5EF4-FFF2-40B4-BE49-F238E27FC236}">
                <a16:creationId xmlns:a16="http://schemas.microsoft.com/office/drawing/2014/main" id="{12BA66B2-96D3-42F3-4673-362671EFAB0C}"/>
              </a:ext>
            </a:extLst>
          </p:cNvPr>
          <p:cNvSpPr txBox="1"/>
          <p:nvPr/>
        </p:nvSpPr>
        <p:spPr>
          <a:xfrm>
            <a:off x="983427" y="2575642"/>
            <a:ext cx="3341147" cy="1200329"/>
          </a:xfrm>
          <a:prstGeom prst="rect">
            <a:avLst/>
          </a:prstGeom>
          <a:noFill/>
        </p:spPr>
        <p:txBody>
          <a:bodyPr wrap="square">
            <a:spAutoFit/>
          </a:bodyPr>
          <a:lstStyle/>
          <a:p>
            <a:r>
              <a:rPr lang="en-GB" sz="1800" b="1" dirty="0">
                <a:effectLst/>
                <a:latin typeface="TimesNewRomanPSMT"/>
              </a:rPr>
              <a:t>L3 Norwegian: </a:t>
            </a:r>
          </a:p>
          <a:p>
            <a:r>
              <a:rPr lang="en-GB" dirty="0"/>
              <a:t>”Se </a:t>
            </a:r>
            <a:r>
              <a:rPr lang="en-GB" dirty="0" err="1"/>
              <a:t>denne</a:t>
            </a:r>
            <a:r>
              <a:rPr lang="en-GB" dirty="0"/>
              <a:t> </a:t>
            </a:r>
            <a:r>
              <a:rPr lang="en-GB" dirty="0" err="1"/>
              <a:t>korte</a:t>
            </a:r>
            <a:r>
              <a:rPr lang="en-GB" dirty="0"/>
              <a:t> </a:t>
            </a:r>
            <a:r>
              <a:rPr lang="en-GB" dirty="0" err="1"/>
              <a:t>videoen</a:t>
            </a:r>
            <a:r>
              <a:rPr lang="en-GB" dirty="0"/>
              <a:t> </a:t>
            </a:r>
            <a:r>
              <a:rPr lang="en-GB" dirty="0" err="1"/>
              <a:t>veldig</a:t>
            </a:r>
            <a:r>
              <a:rPr lang="en-GB" dirty="0"/>
              <a:t> </a:t>
            </a:r>
            <a:r>
              <a:rPr lang="en-GB" dirty="0" err="1"/>
              <a:t>nøye</a:t>
            </a:r>
            <a:r>
              <a:rPr lang="en-GB" dirty="0"/>
              <a:t>.”</a:t>
            </a:r>
            <a:endParaRPr lang="en-PL" dirty="0"/>
          </a:p>
          <a:p>
            <a:endParaRPr lang="en-PL" dirty="0"/>
          </a:p>
        </p:txBody>
      </p:sp>
      <p:sp>
        <p:nvSpPr>
          <p:cNvPr id="11" name="TextBox 10">
            <a:extLst>
              <a:ext uri="{FF2B5EF4-FFF2-40B4-BE49-F238E27FC236}">
                <a16:creationId xmlns:a16="http://schemas.microsoft.com/office/drawing/2014/main" id="{FA2E3F49-92CA-9829-DAA4-29ABAD947F36}"/>
              </a:ext>
            </a:extLst>
          </p:cNvPr>
          <p:cNvSpPr txBox="1"/>
          <p:nvPr/>
        </p:nvSpPr>
        <p:spPr>
          <a:xfrm>
            <a:off x="885711" y="5525761"/>
            <a:ext cx="3285563" cy="923330"/>
          </a:xfrm>
          <a:prstGeom prst="rect">
            <a:avLst/>
          </a:prstGeom>
          <a:noFill/>
        </p:spPr>
        <p:txBody>
          <a:bodyPr wrap="square">
            <a:spAutoFit/>
          </a:bodyPr>
          <a:lstStyle/>
          <a:p>
            <a:r>
              <a:rPr lang="en-GB" dirty="0"/>
              <a:t>“</a:t>
            </a:r>
            <a:r>
              <a:rPr lang="en-GB" dirty="0" err="1"/>
              <a:t>Fortell</a:t>
            </a:r>
            <a:r>
              <a:rPr lang="en-GB" dirty="0"/>
              <a:t> med dine </a:t>
            </a:r>
            <a:r>
              <a:rPr lang="en-GB" dirty="0" err="1"/>
              <a:t>egne</a:t>
            </a:r>
            <a:r>
              <a:rPr lang="en-GB" dirty="0"/>
              <a:t> </a:t>
            </a:r>
            <a:r>
              <a:rPr lang="en-GB" dirty="0" err="1"/>
              <a:t>ord</a:t>
            </a:r>
            <a:r>
              <a:rPr lang="en-GB" dirty="0"/>
              <a:t> </a:t>
            </a:r>
            <a:r>
              <a:rPr lang="en-GB" dirty="0" err="1"/>
              <a:t>hva</a:t>
            </a:r>
            <a:r>
              <a:rPr lang="en-GB" dirty="0"/>
              <a:t> </a:t>
            </a:r>
            <a:r>
              <a:rPr lang="en-GB" dirty="0" err="1"/>
              <a:t>som</a:t>
            </a:r>
            <a:r>
              <a:rPr lang="en-GB" dirty="0"/>
              <a:t> </a:t>
            </a:r>
            <a:r>
              <a:rPr lang="en-GB" dirty="0" err="1"/>
              <a:t>skjedde</a:t>
            </a:r>
            <a:r>
              <a:rPr lang="en-GB" dirty="0"/>
              <a:t> i </a:t>
            </a:r>
            <a:r>
              <a:rPr lang="en-GB" dirty="0" err="1"/>
              <a:t>avsnittet</a:t>
            </a:r>
            <a:r>
              <a:rPr lang="en-GB" dirty="0"/>
              <a:t> du </a:t>
            </a:r>
            <a:r>
              <a:rPr lang="en-GB" dirty="0" err="1"/>
              <a:t>så</a:t>
            </a:r>
            <a:r>
              <a:rPr lang="en-GB" dirty="0"/>
              <a:t>.”</a:t>
            </a:r>
            <a:endParaRPr lang="en-PL" dirty="0"/>
          </a:p>
        </p:txBody>
      </p:sp>
      <p:sp>
        <p:nvSpPr>
          <p:cNvPr id="15" name="TextBox 14">
            <a:extLst>
              <a:ext uri="{FF2B5EF4-FFF2-40B4-BE49-F238E27FC236}">
                <a16:creationId xmlns:a16="http://schemas.microsoft.com/office/drawing/2014/main" id="{F939138A-C627-A8A4-9BD5-1839BEC451E5}"/>
              </a:ext>
            </a:extLst>
          </p:cNvPr>
          <p:cNvSpPr txBox="1"/>
          <p:nvPr/>
        </p:nvSpPr>
        <p:spPr>
          <a:xfrm>
            <a:off x="4220746" y="2584118"/>
            <a:ext cx="3750507" cy="923330"/>
          </a:xfrm>
          <a:prstGeom prst="rect">
            <a:avLst/>
          </a:prstGeom>
          <a:noFill/>
        </p:spPr>
        <p:txBody>
          <a:bodyPr wrap="square">
            <a:spAutoFit/>
          </a:bodyPr>
          <a:lstStyle/>
          <a:p>
            <a:r>
              <a:rPr lang="en-GB" sz="1800" b="1" dirty="0">
                <a:effectLst/>
                <a:latin typeface="TimesNewRomanPSMT"/>
              </a:rPr>
              <a:t>L2 English: </a:t>
            </a:r>
          </a:p>
          <a:p>
            <a:r>
              <a:rPr lang="en-GB" dirty="0"/>
              <a:t>“Watch the movie clip very closely.”</a:t>
            </a:r>
            <a:endParaRPr lang="en-PL" dirty="0"/>
          </a:p>
        </p:txBody>
      </p:sp>
      <p:pic>
        <p:nvPicPr>
          <p:cNvPr id="16" name="peppa_english.mp4">
            <a:hlinkClick r:id="" action="ppaction://media"/>
            <a:extLst>
              <a:ext uri="{FF2B5EF4-FFF2-40B4-BE49-F238E27FC236}">
                <a16:creationId xmlns:a16="http://schemas.microsoft.com/office/drawing/2014/main" id="{B55F2D35-4B68-BA07-9C94-FD6028EAA942}"/>
              </a:ext>
            </a:extLst>
          </p:cNvPr>
          <p:cNvPicPr>
            <a:picLocks noChangeAspect="1"/>
          </p:cNvPicPr>
          <p:nvPr>
            <a:videoFile r:link="rId6"/>
            <p:extLst>
              <p:ext uri="{DAA4B4D4-6D71-4841-9C94-3DE7FCFB9230}">
                <p14:media xmlns:p14="http://schemas.microsoft.com/office/powerpoint/2010/main" r:embed="rId5"/>
              </p:ext>
            </p:extLst>
          </p:nvPr>
        </p:nvPicPr>
        <p:blipFill>
          <a:blip r:embed="rId9"/>
          <a:stretch>
            <a:fillRect/>
          </a:stretch>
        </p:blipFill>
        <p:spPr>
          <a:xfrm>
            <a:off x="4438427" y="3506261"/>
            <a:ext cx="3155577" cy="1893346"/>
          </a:xfrm>
          <a:prstGeom prst="rect">
            <a:avLst/>
          </a:prstGeom>
        </p:spPr>
      </p:pic>
      <p:sp>
        <p:nvSpPr>
          <p:cNvPr id="18" name="TextBox 17">
            <a:extLst>
              <a:ext uri="{FF2B5EF4-FFF2-40B4-BE49-F238E27FC236}">
                <a16:creationId xmlns:a16="http://schemas.microsoft.com/office/drawing/2014/main" id="{C51D908D-76CD-F273-4FD4-A047453555EC}"/>
              </a:ext>
            </a:extLst>
          </p:cNvPr>
          <p:cNvSpPr txBox="1"/>
          <p:nvPr/>
        </p:nvSpPr>
        <p:spPr>
          <a:xfrm>
            <a:off x="4139004" y="5536740"/>
            <a:ext cx="3906819" cy="646331"/>
          </a:xfrm>
          <a:prstGeom prst="rect">
            <a:avLst/>
          </a:prstGeom>
          <a:noFill/>
        </p:spPr>
        <p:txBody>
          <a:bodyPr wrap="square">
            <a:spAutoFit/>
          </a:bodyPr>
          <a:lstStyle/>
          <a:p>
            <a:r>
              <a:rPr lang="en-GB" dirty="0"/>
              <a:t>”In your own words, tell us what happened in the video you saw.”</a:t>
            </a:r>
            <a:endParaRPr lang="en-PL" dirty="0"/>
          </a:p>
        </p:txBody>
      </p:sp>
      <p:sp>
        <p:nvSpPr>
          <p:cNvPr id="20" name="TextBox 19">
            <a:extLst>
              <a:ext uri="{FF2B5EF4-FFF2-40B4-BE49-F238E27FC236}">
                <a16:creationId xmlns:a16="http://schemas.microsoft.com/office/drawing/2014/main" id="{6E8B8DCB-5D8B-8017-6300-B147BB73D86E}"/>
              </a:ext>
            </a:extLst>
          </p:cNvPr>
          <p:cNvSpPr txBox="1"/>
          <p:nvPr/>
        </p:nvSpPr>
        <p:spPr>
          <a:xfrm>
            <a:off x="7999212" y="5480172"/>
            <a:ext cx="3750507" cy="923330"/>
          </a:xfrm>
          <a:prstGeom prst="rect">
            <a:avLst/>
          </a:prstGeom>
          <a:noFill/>
        </p:spPr>
        <p:txBody>
          <a:bodyPr wrap="square">
            <a:spAutoFit/>
          </a:bodyPr>
          <a:lstStyle/>
          <a:p>
            <a:r>
              <a:rPr lang="en-GB" dirty="0"/>
              <a:t>“</a:t>
            </a:r>
            <a:r>
              <a:rPr lang="en-GB" dirty="0" err="1"/>
              <a:t>Opowiedz</a:t>
            </a:r>
            <a:r>
              <a:rPr lang="en-GB" dirty="0"/>
              <a:t> </a:t>
            </a:r>
            <a:r>
              <a:rPr lang="en-GB" dirty="0" err="1"/>
              <a:t>własnymi</a:t>
            </a:r>
            <a:r>
              <a:rPr lang="en-GB" dirty="0"/>
              <a:t> </a:t>
            </a:r>
            <a:r>
              <a:rPr lang="en-GB" dirty="0" err="1"/>
              <a:t>słowami</a:t>
            </a:r>
            <a:r>
              <a:rPr lang="en-GB" dirty="0"/>
              <a:t> co </a:t>
            </a:r>
            <a:r>
              <a:rPr lang="en-GB" dirty="0" err="1"/>
              <a:t>wydarzyło</a:t>
            </a:r>
            <a:r>
              <a:rPr lang="en-GB" dirty="0"/>
              <a:t> </a:t>
            </a:r>
            <a:r>
              <a:rPr lang="en-GB" dirty="0" err="1"/>
              <a:t>się</a:t>
            </a:r>
            <a:r>
              <a:rPr lang="en-GB" dirty="0"/>
              <a:t> w </a:t>
            </a:r>
            <a:r>
              <a:rPr lang="en-GB" dirty="0" err="1"/>
              <a:t>obejrzanym</a:t>
            </a:r>
            <a:r>
              <a:rPr lang="en-GB" dirty="0"/>
              <a:t> </a:t>
            </a:r>
            <a:r>
              <a:rPr lang="en-GB" dirty="0" err="1"/>
              <a:t>przez</a:t>
            </a:r>
            <a:r>
              <a:rPr lang="en-GB" dirty="0"/>
              <a:t> </a:t>
            </a:r>
            <a:r>
              <a:rPr lang="en-GB" dirty="0" err="1"/>
              <a:t>ciebie</a:t>
            </a:r>
            <a:r>
              <a:rPr lang="en-GB" dirty="0"/>
              <a:t> </a:t>
            </a:r>
            <a:r>
              <a:rPr lang="en-GB" dirty="0" err="1"/>
              <a:t>fragmencie</a:t>
            </a:r>
            <a:r>
              <a:rPr lang="en-GB" dirty="0"/>
              <a:t>.”</a:t>
            </a:r>
            <a:endParaRPr lang="en-PL" dirty="0"/>
          </a:p>
        </p:txBody>
      </p:sp>
    </p:spTree>
    <p:extLst>
      <p:ext uri="{BB962C8B-B14F-4D97-AF65-F5344CB8AC3E}">
        <p14:creationId xmlns:p14="http://schemas.microsoft.com/office/powerpoint/2010/main" val="3668429511"/>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video>
              <p:cMediaNode vol="80000">
                <p:cTn id="3" fill="hold" display="0">
                  <p:stCondLst>
                    <p:cond delay="indefinite"/>
                  </p:stCondLst>
                </p:cTn>
                <p:tgtEl>
                  <p:spTgt spid="8"/>
                </p:tgtEl>
              </p:cMediaNode>
            </p:video>
            <p:video>
              <p:cMediaNode vol="80000">
                <p:cTn id="4" fill="hold" display="0">
                  <p:stCondLst>
                    <p:cond delay="indefinite"/>
                  </p:stCondLst>
                </p:cTn>
                <p:tgtEl>
                  <p:spTgt spid="16"/>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7E34-0A12-388D-FD02-DAC2C1D2670E}"/>
              </a:ext>
            </a:extLst>
          </p:cNvPr>
          <p:cNvSpPr>
            <a:spLocks noGrp="1"/>
          </p:cNvSpPr>
          <p:nvPr>
            <p:ph type="title"/>
          </p:nvPr>
        </p:nvSpPr>
        <p:spPr>
          <a:xfrm>
            <a:off x="1066800" y="642594"/>
            <a:ext cx="10058400" cy="1371600"/>
          </a:xfrm>
        </p:spPr>
        <p:txBody>
          <a:bodyPr>
            <a:normAutofit fontScale="90000"/>
          </a:bodyPr>
          <a:lstStyle/>
          <a:p>
            <a:r>
              <a:rPr lang="en-PL" b="1" dirty="0"/>
              <a:t>Cog v SDev (Language)</a:t>
            </a:r>
            <a:br>
              <a:rPr lang="en-PL" dirty="0"/>
            </a:br>
            <a:r>
              <a:rPr lang="en-PL" dirty="0"/>
              <a:t>L1 Polish				L1 Norwegian</a:t>
            </a:r>
          </a:p>
        </p:txBody>
      </p:sp>
      <p:pic>
        <p:nvPicPr>
          <p:cNvPr id="6" name="Content Placeholder 5">
            <a:extLst>
              <a:ext uri="{FF2B5EF4-FFF2-40B4-BE49-F238E27FC236}">
                <a16:creationId xmlns:a16="http://schemas.microsoft.com/office/drawing/2014/main" id="{51868503-D991-9AB6-DDBD-5FD8328AA94E}"/>
              </a:ext>
            </a:extLst>
          </p:cNvPr>
          <p:cNvPicPr>
            <a:picLocks noGrp="1" noChangeAspect="1"/>
          </p:cNvPicPr>
          <p:nvPr>
            <p:ph idx="1"/>
          </p:nvPr>
        </p:nvPicPr>
        <p:blipFill>
          <a:blip r:embed="rId3"/>
          <a:stretch>
            <a:fillRect/>
          </a:stretch>
        </p:blipFill>
        <p:spPr>
          <a:xfrm>
            <a:off x="6322282" y="2103438"/>
            <a:ext cx="5505131" cy="3932237"/>
          </a:xfrm>
        </p:spPr>
      </p:pic>
      <p:sp>
        <p:nvSpPr>
          <p:cNvPr id="4" name="Slide Number Placeholder 3">
            <a:extLst>
              <a:ext uri="{FF2B5EF4-FFF2-40B4-BE49-F238E27FC236}">
                <a16:creationId xmlns:a16="http://schemas.microsoft.com/office/drawing/2014/main" id="{38CC2FF1-454D-CFE5-4F22-E232DB3FF762}"/>
              </a:ext>
            </a:extLst>
          </p:cNvPr>
          <p:cNvSpPr>
            <a:spLocks noGrp="1"/>
          </p:cNvSpPr>
          <p:nvPr>
            <p:ph type="sldNum" sz="quarter" idx="12"/>
          </p:nvPr>
        </p:nvSpPr>
        <p:spPr/>
        <p:txBody>
          <a:bodyPr/>
          <a:lstStyle/>
          <a:p>
            <a:fld id="{D2820A5A-B2AC-F245-ABFF-8AC5B807532A}" type="slidenum">
              <a:rPr lang="en-PL" smtClean="0"/>
              <a:t>79</a:t>
            </a:fld>
            <a:endParaRPr lang="en-PL"/>
          </a:p>
        </p:txBody>
      </p:sp>
      <p:pic>
        <p:nvPicPr>
          <p:cNvPr id="5" name="Picture 4">
            <a:extLst>
              <a:ext uri="{FF2B5EF4-FFF2-40B4-BE49-F238E27FC236}">
                <a16:creationId xmlns:a16="http://schemas.microsoft.com/office/drawing/2014/main" id="{72073628-A5FF-E83C-0D29-CE0FE33C948F}"/>
              </a:ext>
            </a:extLst>
          </p:cNvPr>
          <p:cNvPicPr>
            <a:picLocks noChangeAspect="1"/>
          </p:cNvPicPr>
          <p:nvPr/>
        </p:nvPicPr>
        <p:blipFill>
          <a:blip r:embed="rId4"/>
          <a:stretch>
            <a:fillRect/>
          </a:stretch>
        </p:blipFill>
        <p:spPr>
          <a:xfrm>
            <a:off x="364588" y="2103438"/>
            <a:ext cx="5505131" cy="3932236"/>
          </a:xfrm>
          <a:prstGeom prst="rect">
            <a:avLst/>
          </a:prstGeom>
        </p:spPr>
      </p:pic>
    </p:spTree>
    <p:extLst>
      <p:ext uri="{BB962C8B-B14F-4D97-AF65-F5344CB8AC3E}">
        <p14:creationId xmlns:p14="http://schemas.microsoft.com/office/powerpoint/2010/main" val="2560226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3027-D223-2494-24EA-55C862B84E9B}"/>
              </a:ext>
            </a:extLst>
          </p:cNvPr>
          <p:cNvSpPr>
            <a:spLocks noGrp="1"/>
          </p:cNvSpPr>
          <p:nvPr>
            <p:ph type="title"/>
          </p:nvPr>
        </p:nvSpPr>
        <p:spPr/>
        <p:txBody>
          <a:bodyPr/>
          <a:lstStyle/>
          <a:p>
            <a:r>
              <a:rPr lang="en-PL" b="1" dirty="0"/>
              <a:t>Research Questions</a:t>
            </a:r>
          </a:p>
        </p:txBody>
      </p:sp>
      <p:sp>
        <p:nvSpPr>
          <p:cNvPr id="3" name="Content Placeholder 2">
            <a:extLst>
              <a:ext uri="{FF2B5EF4-FFF2-40B4-BE49-F238E27FC236}">
                <a16:creationId xmlns:a16="http://schemas.microsoft.com/office/drawing/2014/main" id="{DC691573-EDE2-F77D-8CCD-F24795B3F30D}"/>
              </a:ext>
            </a:extLst>
          </p:cNvPr>
          <p:cNvSpPr>
            <a:spLocks noGrp="1"/>
          </p:cNvSpPr>
          <p:nvPr>
            <p:ph idx="1"/>
          </p:nvPr>
        </p:nvSpPr>
        <p:spPr/>
        <p:txBody>
          <a:bodyPr>
            <a:normAutofit/>
          </a:bodyPr>
          <a:lstStyle/>
          <a:p>
            <a:r>
              <a:rPr lang="en-GB" sz="2400" b="1" dirty="0">
                <a:effectLst/>
              </a:rPr>
              <a:t>Q4. What are the acoustics of /s/ in the speech of multilinguals across the three languages</a:t>
            </a:r>
            <a:r>
              <a:rPr lang="en-GB" sz="2400" b="1" dirty="0"/>
              <a:t>?</a:t>
            </a:r>
            <a:endParaRPr lang="en-GB" sz="2400" b="1" dirty="0">
              <a:effectLst/>
            </a:endParaRPr>
          </a:p>
          <a:p>
            <a:r>
              <a:rPr lang="en-GB" sz="2400" b="1" dirty="0"/>
              <a:t>Q5 What is the</a:t>
            </a:r>
            <a:r>
              <a:rPr lang="en-GB" sz="2400" b="1" dirty="0">
                <a:effectLst/>
              </a:rPr>
              <a:t> influence of spelling (with three different spellings for Norwegian /ʃ/), vowel context, and proficiency in both English and Norwegian on sibilant production in the three languages? </a:t>
            </a:r>
            <a:endParaRPr lang="en-GB" sz="2400" b="1" dirty="0"/>
          </a:p>
          <a:p>
            <a:endParaRPr lang="en-PL" sz="2400" b="1" dirty="0"/>
          </a:p>
        </p:txBody>
      </p:sp>
      <p:sp>
        <p:nvSpPr>
          <p:cNvPr id="4" name="Slide Number Placeholder 3">
            <a:extLst>
              <a:ext uri="{FF2B5EF4-FFF2-40B4-BE49-F238E27FC236}">
                <a16:creationId xmlns:a16="http://schemas.microsoft.com/office/drawing/2014/main" id="{5436EBF4-DF38-FC8F-9924-1F6E590DCFA8}"/>
              </a:ext>
            </a:extLst>
          </p:cNvPr>
          <p:cNvSpPr>
            <a:spLocks noGrp="1"/>
          </p:cNvSpPr>
          <p:nvPr>
            <p:ph type="sldNum" sz="quarter" idx="12"/>
          </p:nvPr>
        </p:nvSpPr>
        <p:spPr/>
        <p:txBody>
          <a:bodyPr/>
          <a:lstStyle/>
          <a:p>
            <a:fld id="{D2820A5A-B2AC-F245-ABFF-8AC5B807532A}" type="slidenum">
              <a:rPr lang="en-PL" smtClean="0"/>
              <a:t>8</a:t>
            </a:fld>
            <a:endParaRPr lang="en-PL"/>
          </a:p>
        </p:txBody>
      </p:sp>
    </p:spTree>
    <p:extLst>
      <p:ext uri="{BB962C8B-B14F-4D97-AF65-F5344CB8AC3E}">
        <p14:creationId xmlns:p14="http://schemas.microsoft.com/office/powerpoint/2010/main" val="39454144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D0EE-7B03-69CF-4ADA-4326AD04CB8B}"/>
              </a:ext>
            </a:extLst>
          </p:cNvPr>
          <p:cNvSpPr>
            <a:spLocks noGrp="1"/>
          </p:cNvSpPr>
          <p:nvPr>
            <p:ph type="title"/>
          </p:nvPr>
        </p:nvSpPr>
        <p:spPr/>
        <p:txBody>
          <a:bodyPr>
            <a:normAutofit fontScale="90000"/>
          </a:bodyPr>
          <a:lstStyle/>
          <a:p>
            <a:r>
              <a:rPr lang="en-PL" b="1" dirty="0"/>
              <a:t>Cog v SDev (Place of Artic.)</a:t>
            </a:r>
            <a:br>
              <a:rPr lang="en-PL" dirty="0"/>
            </a:br>
            <a:r>
              <a:rPr lang="en-PL" dirty="0"/>
              <a:t>L1 Polish				L1 Norwegian</a:t>
            </a:r>
          </a:p>
        </p:txBody>
      </p:sp>
      <p:pic>
        <p:nvPicPr>
          <p:cNvPr id="6" name="Content Placeholder 5">
            <a:extLst>
              <a:ext uri="{FF2B5EF4-FFF2-40B4-BE49-F238E27FC236}">
                <a16:creationId xmlns:a16="http://schemas.microsoft.com/office/drawing/2014/main" id="{7969C324-7FB0-646C-17F8-A185A0B5F379}"/>
              </a:ext>
            </a:extLst>
          </p:cNvPr>
          <p:cNvPicPr>
            <a:picLocks noGrp="1" noChangeAspect="1"/>
          </p:cNvPicPr>
          <p:nvPr>
            <p:ph idx="1"/>
          </p:nvPr>
        </p:nvPicPr>
        <p:blipFill>
          <a:blip r:embed="rId2"/>
          <a:stretch>
            <a:fillRect/>
          </a:stretch>
        </p:blipFill>
        <p:spPr>
          <a:xfrm>
            <a:off x="6357450" y="2103438"/>
            <a:ext cx="5505132" cy="3932237"/>
          </a:xfrm>
        </p:spPr>
      </p:pic>
      <p:sp>
        <p:nvSpPr>
          <p:cNvPr id="4" name="Slide Number Placeholder 3">
            <a:extLst>
              <a:ext uri="{FF2B5EF4-FFF2-40B4-BE49-F238E27FC236}">
                <a16:creationId xmlns:a16="http://schemas.microsoft.com/office/drawing/2014/main" id="{13A1F8AE-DF17-2EA3-5D68-B6C91E6DA71E}"/>
              </a:ext>
            </a:extLst>
          </p:cNvPr>
          <p:cNvSpPr>
            <a:spLocks noGrp="1"/>
          </p:cNvSpPr>
          <p:nvPr>
            <p:ph type="sldNum" sz="quarter" idx="12"/>
          </p:nvPr>
        </p:nvSpPr>
        <p:spPr/>
        <p:txBody>
          <a:bodyPr/>
          <a:lstStyle/>
          <a:p>
            <a:fld id="{D2820A5A-B2AC-F245-ABFF-8AC5B807532A}" type="slidenum">
              <a:rPr lang="en-PL" smtClean="0"/>
              <a:t>80</a:t>
            </a:fld>
            <a:endParaRPr lang="en-PL"/>
          </a:p>
        </p:txBody>
      </p:sp>
      <p:pic>
        <p:nvPicPr>
          <p:cNvPr id="5" name="Picture 4">
            <a:extLst>
              <a:ext uri="{FF2B5EF4-FFF2-40B4-BE49-F238E27FC236}">
                <a16:creationId xmlns:a16="http://schemas.microsoft.com/office/drawing/2014/main" id="{8A7EC625-64E0-380F-1257-2F04970596B4}"/>
              </a:ext>
            </a:extLst>
          </p:cNvPr>
          <p:cNvPicPr>
            <a:picLocks noChangeAspect="1"/>
          </p:cNvPicPr>
          <p:nvPr/>
        </p:nvPicPr>
        <p:blipFill>
          <a:blip r:embed="rId3"/>
          <a:stretch>
            <a:fillRect/>
          </a:stretch>
        </p:blipFill>
        <p:spPr>
          <a:xfrm>
            <a:off x="478223" y="2103438"/>
            <a:ext cx="5505133" cy="3932238"/>
          </a:xfrm>
          <a:prstGeom prst="rect">
            <a:avLst/>
          </a:prstGeom>
        </p:spPr>
      </p:pic>
    </p:spTree>
    <p:extLst>
      <p:ext uri="{BB962C8B-B14F-4D97-AF65-F5344CB8AC3E}">
        <p14:creationId xmlns:p14="http://schemas.microsoft.com/office/powerpoint/2010/main" val="24133267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1C93-8545-E715-DE69-F63E8F3681E3}"/>
              </a:ext>
            </a:extLst>
          </p:cNvPr>
          <p:cNvSpPr>
            <a:spLocks noGrp="1"/>
          </p:cNvSpPr>
          <p:nvPr>
            <p:ph type="title"/>
          </p:nvPr>
        </p:nvSpPr>
        <p:spPr/>
        <p:txBody>
          <a:bodyPr>
            <a:normAutofit fontScale="90000"/>
          </a:bodyPr>
          <a:lstStyle/>
          <a:p>
            <a:r>
              <a:rPr lang="en-PL" b="1" dirty="0"/>
              <a:t>Kurtosis v Skew</a:t>
            </a:r>
            <a:br>
              <a:rPr lang="en-PL" dirty="0"/>
            </a:br>
            <a:r>
              <a:rPr lang="en-PL" dirty="0"/>
              <a:t>L1 Polish				L1 Norwegian</a:t>
            </a:r>
          </a:p>
        </p:txBody>
      </p:sp>
      <p:pic>
        <p:nvPicPr>
          <p:cNvPr id="6" name="Content Placeholder 5">
            <a:extLst>
              <a:ext uri="{FF2B5EF4-FFF2-40B4-BE49-F238E27FC236}">
                <a16:creationId xmlns:a16="http://schemas.microsoft.com/office/drawing/2014/main" id="{344BC97D-9293-97D0-78CE-0CAD496D21C9}"/>
              </a:ext>
            </a:extLst>
          </p:cNvPr>
          <p:cNvPicPr>
            <a:picLocks noGrp="1" noChangeAspect="1"/>
          </p:cNvPicPr>
          <p:nvPr>
            <p:ph idx="1"/>
          </p:nvPr>
        </p:nvPicPr>
        <p:blipFill>
          <a:blip r:embed="rId2"/>
          <a:stretch>
            <a:fillRect/>
          </a:stretch>
        </p:blipFill>
        <p:spPr>
          <a:xfrm>
            <a:off x="6236676" y="2103438"/>
            <a:ext cx="5505131" cy="3932237"/>
          </a:xfrm>
        </p:spPr>
      </p:pic>
      <p:sp>
        <p:nvSpPr>
          <p:cNvPr id="4" name="Slide Number Placeholder 3">
            <a:extLst>
              <a:ext uri="{FF2B5EF4-FFF2-40B4-BE49-F238E27FC236}">
                <a16:creationId xmlns:a16="http://schemas.microsoft.com/office/drawing/2014/main" id="{A4472C67-0290-467C-F443-D669832B4124}"/>
              </a:ext>
            </a:extLst>
          </p:cNvPr>
          <p:cNvSpPr>
            <a:spLocks noGrp="1"/>
          </p:cNvSpPr>
          <p:nvPr>
            <p:ph type="sldNum" sz="quarter" idx="12"/>
          </p:nvPr>
        </p:nvSpPr>
        <p:spPr/>
        <p:txBody>
          <a:bodyPr/>
          <a:lstStyle/>
          <a:p>
            <a:fld id="{D2820A5A-B2AC-F245-ABFF-8AC5B807532A}" type="slidenum">
              <a:rPr lang="en-PL" smtClean="0"/>
              <a:t>81</a:t>
            </a:fld>
            <a:endParaRPr lang="en-PL"/>
          </a:p>
        </p:txBody>
      </p:sp>
      <p:pic>
        <p:nvPicPr>
          <p:cNvPr id="5" name="Picture 4">
            <a:extLst>
              <a:ext uri="{FF2B5EF4-FFF2-40B4-BE49-F238E27FC236}">
                <a16:creationId xmlns:a16="http://schemas.microsoft.com/office/drawing/2014/main" id="{24DD2959-EA93-310F-793D-E8761A8BD6DD}"/>
              </a:ext>
            </a:extLst>
          </p:cNvPr>
          <p:cNvPicPr>
            <a:picLocks noChangeAspect="1"/>
          </p:cNvPicPr>
          <p:nvPr/>
        </p:nvPicPr>
        <p:blipFill>
          <a:blip r:embed="rId3"/>
          <a:stretch>
            <a:fillRect/>
          </a:stretch>
        </p:blipFill>
        <p:spPr>
          <a:xfrm>
            <a:off x="384312" y="2103438"/>
            <a:ext cx="5505133" cy="3932238"/>
          </a:xfrm>
          <a:prstGeom prst="rect">
            <a:avLst/>
          </a:prstGeom>
        </p:spPr>
      </p:pic>
    </p:spTree>
    <p:extLst>
      <p:ext uri="{BB962C8B-B14F-4D97-AF65-F5344CB8AC3E}">
        <p14:creationId xmlns:p14="http://schemas.microsoft.com/office/powerpoint/2010/main" val="2991802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5FDF-BC1F-43C0-4C87-BE59D4FCE74D}"/>
              </a:ext>
            </a:extLst>
          </p:cNvPr>
          <p:cNvSpPr>
            <a:spLocks noGrp="1"/>
          </p:cNvSpPr>
          <p:nvPr>
            <p:ph type="title"/>
          </p:nvPr>
        </p:nvSpPr>
        <p:spPr/>
        <p:txBody>
          <a:bodyPr>
            <a:normAutofit fontScale="90000"/>
          </a:bodyPr>
          <a:lstStyle/>
          <a:p>
            <a:r>
              <a:rPr lang="en-PL" b="1" dirty="0"/>
              <a:t>Cog v Kurtosis</a:t>
            </a:r>
            <a:br>
              <a:rPr lang="en-PL" dirty="0"/>
            </a:br>
            <a:r>
              <a:rPr lang="en-PL" dirty="0"/>
              <a:t>L1 Polish				L1 Norwegian</a:t>
            </a:r>
            <a:endParaRPr lang="en-PL" b="1" dirty="0"/>
          </a:p>
        </p:txBody>
      </p:sp>
      <p:pic>
        <p:nvPicPr>
          <p:cNvPr id="6" name="Content Placeholder 5">
            <a:extLst>
              <a:ext uri="{FF2B5EF4-FFF2-40B4-BE49-F238E27FC236}">
                <a16:creationId xmlns:a16="http://schemas.microsoft.com/office/drawing/2014/main" id="{DA64D6A7-C97B-0908-C110-E5B11FA37440}"/>
              </a:ext>
            </a:extLst>
          </p:cNvPr>
          <p:cNvPicPr>
            <a:picLocks noGrp="1" noChangeAspect="1"/>
          </p:cNvPicPr>
          <p:nvPr>
            <p:ph idx="1"/>
          </p:nvPr>
        </p:nvPicPr>
        <p:blipFill>
          <a:blip r:embed="rId2"/>
          <a:stretch>
            <a:fillRect/>
          </a:stretch>
        </p:blipFill>
        <p:spPr>
          <a:xfrm>
            <a:off x="6228520" y="2103438"/>
            <a:ext cx="5505131" cy="3932237"/>
          </a:xfrm>
        </p:spPr>
      </p:pic>
      <p:sp>
        <p:nvSpPr>
          <p:cNvPr id="4" name="Slide Number Placeholder 3">
            <a:extLst>
              <a:ext uri="{FF2B5EF4-FFF2-40B4-BE49-F238E27FC236}">
                <a16:creationId xmlns:a16="http://schemas.microsoft.com/office/drawing/2014/main" id="{0F1B72A5-D803-0EEA-625B-78221C8588BE}"/>
              </a:ext>
            </a:extLst>
          </p:cNvPr>
          <p:cNvSpPr>
            <a:spLocks noGrp="1"/>
          </p:cNvSpPr>
          <p:nvPr>
            <p:ph type="sldNum" sz="quarter" idx="12"/>
          </p:nvPr>
        </p:nvSpPr>
        <p:spPr/>
        <p:txBody>
          <a:bodyPr/>
          <a:lstStyle/>
          <a:p>
            <a:fld id="{D2820A5A-B2AC-F245-ABFF-8AC5B807532A}" type="slidenum">
              <a:rPr lang="en-PL" smtClean="0"/>
              <a:t>82</a:t>
            </a:fld>
            <a:endParaRPr lang="en-PL"/>
          </a:p>
        </p:txBody>
      </p:sp>
      <p:pic>
        <p:nvPicPr>
          <p:cNvPr id="5" name="Picture 4">
            <a:extLst>
              <a:ext uri="{FF2B5EF4-FFF2-40B4-BE49-F238E27FC236}">
                <a16:creationId xmlns:a16="http://schemas.microsoft.com/office/drawing/2014/main" id="{0AD79FDB-92F4-641B-21C3-040B26A2FE58}"/>
              </a:ext>
            </a:extLst>
          </p:cNvPr>
          <p:cNvPicPr>
            <a:picLocks noChangeAspect="1"/>
          </p:cNvPicPr>
          <p:nvPr/>
        </p:nvPicPr>
        <p:blipFill>
          <a:blip r:embed="rId3"/>
          <a:stretch>
            <a:fillRect/>
          </a:stretch>
        </p:blipFill>
        <p:spPr>
          <a:xfrm>
            <a:off x="458349" y="2103438"/>
            <a:ext cx="5505132" cy="3932237"/>
          </a:xfrm>
          <a:prstGeom prst="rect">
            <a:avLst/>
          </a:prstGeom>
        </p:spPr>
      </p:pic>
    </p:spTree>
    <p:extLst>
      <p:ext uri="{BB962C8B-B14F-4D97-AF65-F5344CB8AC3E}">
        <p14:creationId xmlns:p14="http://schemas.microsoft.com/office/powerpoint/2010/main" val="36355641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3234-12A7-968A-AACC-015E9F4D697B}"/>
              </a:ext>
            </a:extLst>
          </p:cNvPr>
          <p:cNvSpPr>
            <a:spLocks noGrp="1"/>
          </p:cNvSpPr>
          <p:nvPr>
            <p:ph type="title"/>
          </p:nvPr>
        </p:nvSpPr>
        <p:spPr/>
        <p:txBody>
          <a:bodyPr>
            <a:normAutofit fontScale="90000"/>
          </a:bodyPr>
          <a:lstStyle/>
          <a:p>
            <a:r>
              <a:rPr lang="en-PL" b="1" dirty="0"/>
              <a:t>Cog v Intensity</a:t>
            </a:r>
            <a:br>
              <a:rPr lang="en-PL" dirty="0"/>
            </a:br>
            <a:r>
              <a:rPr lang="en-PL" dirty="0"/>
              <a:t>L1 Polish				L1 Norwegian</a:t>
            </a:r>
          </a:p>
        </p:txBody>
      </p:sp>
      <p:pic>
        <p:nvPicPr>
          <p:cNvPr id="6" name="Content Placeholder 5">
            <a:extLst>
              <a:ext uri="{FF2B5EF4-FFF2-40B4-BE49-F238E27FC236}">
                <a16:creationId xmlns:a16="http://schemas.microsoft.com/office/drawing/2014/main" id="{2BDB3452-A4D3-D37C-8465-45B6C031639A}"/>
              </a:ext>
            </a:extLst>
          </p:cNvPr>
          <p:cNvPicPr>
            <a:picLocks noGrp="1" noChangeAspect="1"/>
          </p:cNvPicPr>
          <p:nvPr>
            <p:ph idx="1"/>
          </p:nvPr>
        </p:nvPicPr>
        <p:blipFill>
          <a:blip r:embed="rId2"/>
          <a:stretch>
            <a:fillRect/>
          </a:stretch>
        </p:blipFill>
        <p:spPr>
          <a:xfrm>
            <a:off x="6318738" y="2103438"/>
            <a:ext cx="5505131" cy="3932237"/>
          </a:xfrm>
        </p:spPr>
      </p:pic>
      <p:sp>
        <p:nvSpPr>
          <p:cNvPr id="4" name="Slide Number Placeholder 3">
            <a:extLst>
              <a:ext uri="{FF2B5EF4-FFF2-40B4-BE49-F238E27FC236}">
                <a16:creationId xmlns:a16="http://schemas.microsoft.com/office/drawing/2014/main" id="{52B18435-1C4F-35DF-E461-61571136EADF}"/>
              </a:ext>
            </a:extLst>
          </p:cNvPr>
          <p:cNvSpPr>
            <a:spLocks noGrp="1"/>
          </p:cNvSpPr>
          <p:nvPr>
            <p:ph type="sldNum" sz="quarter" idx="12"/>
          </p:nvPr>
        </p:nvSpPr>
        <p:spPr/>
        <p:txBody>
          <a:bodyPr/>
          <a:lstStyle/>
          <a:p>
            <a:fld id="{D2820A5A-B2AC-F245-ABFF-8AC5B807532A}" type="slidenum">
              <a:rPr lang="en-PL" smtClean="0"/>
              <a:t>83</a:t>
            </a:fld>
            <a:endParaRPr lang="en-PL"/>
          </a:p>
        </p:txBody>
      </p:sp>
      <p:pic>
        <p:nvPicPr>
          <p:cNvPr id="5" name="Picture 4">
            <a:extLst>
              <a:ext uri="{FF2B5EF4-FFF2-40B4-BE49-F238E27FC236}">
                <a16:creationId xmlns:a16="http://schemas.microsoft.com/office/drawing/2014/main" id="{AB0C41CA-1E41-F410-D129-055FB06ACDE7}"/>
              </a:ext>
            </a:extLst>
          </p:cNvPr>
          <p:cNvPicPr>
            <a:picLocks noChangeAspect="1"/>
          </p:cNvPicPr>
          <p:nvPr/>
        </p:nvPicPr>
        <p:blipFill>
          <a:blip r:embed="rId3"/>
          <a:stretch>
            <a:fillRect/>
          </a:stretch>
        </p:blipFill>
        <p:spPr>
          <a:xfrm>
            <a:off x="463827" y="2103438"/>
            <a:ext cx="5505132" cy="3932237"/>
          </a:xfrm>
          <a:prstGeom prst="rect">
            <a:avLst/>
          </a:prstGeom>
        </p:spPr>
      </p:pic>
    </p:spTree>
    <p:extLst>
      <p:ext uri="{BB962C8B-B14F-4D97-AF65-F5344CB8AC3E}">
        <p14:creationId xmlns:p14="http://schemas.microsoft.com/office/powerpoint/2010/main" val="485908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F7F2-803F-B679-16CF-B95B6587ED6F}"/>
              </a:ext>
            </a:extLst>
          </p:cNvPr>
          <p:cNvSpPr>
            <a:spLocks noGrp="1"/>
          </p:cNvSpPr>
          <p:nvPr>
            <p:ph type="title"/>
          </p:nvPr>
        </p:nvSpPr>
        <p:spPr/>
        <p:txBody>
          <a:bodyPr>
            <a:normAutofit fontScale="90000"/>
          </a:bodyPr>
          <a:lstStyle/>
          <a:p>
            <a:r>
              <a:rPr lang="en-PL" b="1" dirty="0"/>
              <a:t>L1 Polish CoG vs Proficiency by phoneme (data points with linear regressions)</a:t>
            </a:r>
          </a:p>
        </p:txBody>
      </p:sp>
      <p:pic>
        <p:nvPicPr>
          <p:cNvPr id="6" name="Content Placeholder 5">
            <a:extLst>
              <a:ext uri="{FF2B5EF4-FFF2-40B4-BE49-F238E27FC236}">
                <a16:creationId xmlns:a16="http://schemas.microsoft.com/office/drawing/2014/main" id="{B6924768-4F64-D12C-8713-BBE791C38C47}"/>
              </a:ext>
            </a:extLst>
          </p:cNvPr>
          <p:cNvPicPr>
            <a:picLocks noGrp="1" noChangeAspect="1"/>
          </p:cNvPicPr>
          <p:nvPr>
            <p:ph idx="1"/>
          </p:nvPr>
        </p:nvPicPr>
        <p:blipFill>
          <a:blip r:embed="rId2"/>
          <a:stretch>
            <a:fillRect/>
          </a:stretch>
        </p:blipFill>
        <p:spPr>
          <a:xfrm>
            <a:off x="3343434" y="2375435"/>
            <a:ext cx="5505131" cy="3932237"/>
          </a:xfrm>
        </p:spPr>
      </p:pic>
      <p:sp>
        <p:nvSpPr>
          <p:cNvPr id="4" name="Slide Number Placeholder 3">
            <a:extLst>
              <a:ext uri="{FF2B5EF4-FFF2-40B4-BE49-F238E27FC236}">
                <a16:creationId xmlns:a16="http://schemas.microsoft.com/office/drawing/2014/main" id="{2584F1D6-7550-7803-3D5D-BF6C785BAEC6}"/>
              </a:ext>
            </a:extLst>
          </p:cNvPr>
          <p:cNvSpPr>
            <a:spLocks noGrp="1"/>
          </p:cNvSpPr>
          <p:nvPr>
            <p:ph type="sldNum" sz="quarter" idx="12"/>
          </p:nvPr>
        </p:nvSpPr>
        <p:spPr/>
        <p:txBody>
          <a:bodyPr/>
          <a:lstStyle/>
          <a:p>
            <a:fld id="{D2820A5A-B2AC-F245-ABFF-8AC5B807532A}" type="slidenum">
              <a:rPr lang="en-PL" smtClean="0"/>
              <a:t>84</a:t>
            </a:fld>
            <a:endParaRPr lang="en-PL"/>
          </a:p>
        </p:txBody>
      </p:sp>
    </p:spTree>
    <p:extLst>
      <p:ext uri="{BB962C8B-B14F-4D97-AF65-F5344CB8AC3E}">
        <p14:creationId xmlns:p14="http://schemas.microsoft.com/office/powerpoint/2010/main" val="40922986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170E-EA67-DD25-1E0F-3EBBB18D24F6}"/>
              </a:ext>
            </a:extLst>
          </p:cNvPr>
          <p:cNvSpPr>
            <a:spLocks noGrp="1"/>
          </p:cNvSpPr>
          <p:nvPr>
            <p:ph type="title"/>
          </p:nvPr>
        </p:nvSpPr>
        <p:spPr/>
        <p:txBody>
          <a:bodyPr/>
          <a:lstStyle/>
          <a:p>
            <a:r>
              <a:rPr lang="en-PL" dirty="0"/>
              <a:t>Proficiency and Sibilants</a:t>
            </a:r>
          </a:p>
        </p:txBody>
      </p:sp>
      <p:sp>
        <p:nvSpPr>
          <p:cNvPr id="3" name="Content Placeholder 2">
            <a:extLst>
              <a:ext uri="{FF2B5EF4-FFF2-40B4-BE49-F238E27FC236}">
                <a16:creationId xmlns:a16="http://schemas.microsoft.com/office/drawing/2014/main" id="{6BCCBC33-C476-EB17-093A-377C851C3259}"/>
              </a:ext>
            </a:extLst>
          </p:cNvPr>
          <p:cNvSpPr>
            <a:spLocks noGrp="1"/>
          </p:cNvSpPr>
          <p:nvPr>
            <p:ph idx="1"/>
          </p:nvPr>
        </p:nvSpPr>
        <p:spPr/>
        <p:txBody>
          <a:bodyPr>
            <a:normAutofit/>
          </a:bodyPr>
          <a:lstStyle/>
          <a:p>
            <a:r>
              <a:rPr lang="en-PL" sz="2400" dirty="0"/>
              <a:t>The current stage of the analysis is to evaluate the data using linear mixed effects models</a:t>
            </a:r>
          </a:p>
          <a:p>
            <a:r>
              <a:rPr lang="en-PL" sz="2400" dirty="0"/>
              <a:t>Additional analyses will be necessary to include the L1 Norwegian controls</a:t>
            </a:r>
          </a:p>
        </p:txBody>
      </p:sp>
      <p:sp>
        <p:nvSpPr>
          <p:cNvPr id="4" name="Slide Number Placeholder 3">
            <a:extLst>
              <a:ext uri="{FF2B5EF4-FFF2-40B4-BE49-F238E27FC236}">
                <a16:creationId xmlns:a16="http://schemas.microsoft.com/office/drawing/2014/main" id="{0728915C-15B5-A8A0-BFE0-E041E5AC9373}"/>
              </a:ext>
            </a:extLst>
          </p:cNvPr>
          <p:cNvSpPr>
            <a:spLocks noGrp="1"/>
          </p:cNvSpPr>
          <p:nvPr>
            <p:ph type="sldNum" sz="quarter" idx="12"/>
          </p:nvPr>
        </p:nvSpPr>
        <p:spPr/>
        <p:txBody>
          <a:bodyPr/>
          <a:lstStyle/>
          <a:p>
            <a:fld id="{D2820A5A-B2AC-F245-ABFF-8AC5B807532A}" type="slidenum">
              <a:rPr lang="en-PL" smtClean="0"/>
              <a:t>85</a:t>
            </a:fld>
            <a:endParaRPr lang="en-PL"/>
          </a:p>
        </p:txBody>
      </p:sp>
    </p:spTree>
    <p:extLst>
      <p:ext uri="{BB962C8B-B14F-4D97-AF65-F5344CB8AC3E}">
        <p14:creationId xmlns:p14="http://schemas.microsoft.com/office/powerpoint/2010/main" val="17354612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77C46-D0B9-E738-DD67-EDEB80D12658}"/>
              </a:ext>
            </a:extLst>
          </p:cNvPr>
          <p:cNvSpPr>
            <a:spLocks noGrp="1"/>
          </p:cNvSpPr>
          <p:nvPr>
            <p:ph type="title"/>
          </p:nvPr>
        </p:nvSpPr>
        <p:spPr/>
        <p:txBody>
          <a:bodyPr>
            <a:normAutofit fontScale="90000"/>
          </a:bodyPr>
          <a:lstStyle/>
          <a:p>
            <a:r>
              <a:rPr lang="en-PL" b="1" dirty="0"/>
              <a:t>CoG vs SDev</a:t>
            </a:r>
            <a:br>
              <a:rPr lang="en-PL" dirty="0"/>
            </a:br>
            <a:r>
              <a:rPr lang="en-PL" dirty="0"/>
              <a:t>Learner Group		Native Controls</a:t>
            </a:r>
          </a:p>
        </p:txBody>
      </p:sp>
      <p:pic>
        <p:nvPicPr>
          <p:cNvPr id="6" name="Content Placeholder 5">
            <a:extLst>
              <a:ext uri="{FF2B5EF4-FFF2-40B4-BE49-F238E27FC236}">
                <a16:creationId xmlns:a16="http://schemas.microsoft.com/office/drawing/2014/main" id="{14BA8E0A-359D-1C82-9C4F-AC7062F1B87C}"/>
              </a:ext>
            </a:extLst>
          </p:cNvPr>
          <p:cNvPicPr>
            <a:picLocks noGrp="1" noChangeAspect="1"/>
          </p:cNvPicPr>
          <p:nvPr>
            <p:ph idx="1"/>
          </p:nvPr>
        </p:nvPicPr>
        <p:blipFill>
          <a:blip r:embed="rId3"/>
          <a:stretch>
            <a:fillRect/>
          </a:stretch>
        </p:blipFill>
        <p:spPr>
          <a:xfrm>
            <a:off x="6236676" y="2194814"/>
            <a:ext cx="5505131" cy="3932237"/>
          </a:xfrm>
        </p:spPr>
      </p:pic>
      <p:sp>
        <p:nvSpPr>
          <p:cNvPr id="4" name="Slide Number Placeholder 3">
            <a:extLst>
              <a:ext uri="{FF2B5EF4-FFF2-40B4-BE49-F238E27FC236}">
                <a16:creationId xmlns:a16="http://schemas.microsoft.com/office/drawing/2014/main" id="{CB9CA450-36FB-17A8-E706-6390C078523B}"/>
              </a:ext>
            </a:extLst>
          </p:cNvPr>
          <p:cNvSpPr>
            <a:spLocks noGrp="1"/>
          </p:cNvSpPr>
          <p:nvPr>
            <p:ph type="sldNum" sz="quarter" idx="12"/>
          </p:nvPr>
        </p:nvSpPr>
        <p:spPr/>
        <p:txBody>
          <a:bodyPr/>
          <a:lstStyle/>
          <a:p>
            <a:fld id="{D2820A5A-B2AC-F245-ABFF-8AC5B807532A}" type="slidenum">
              <a:rPr lang="en-PL" smtClean="0"/>
              <a:t>86</a:t>
            </a:fld>
            <a:endParaRPr lang="en-PL"/>
          </a:p>
        </p:txBody>
      </p:sp>
      <p:pic>
        <p:nvPicPr>
          <p:cNvPr id="5" name="Picture 4">
            <a:extLst>
              <a:ext uri="{FF2B5EF4-FFF2-40B4-BE49-F238E27FC236}">
                <a16:creationId xmlns:a16="http://schemas.microsoft.com/office/drawing/2014/main" id="{11DA8D42-FB58-EE97-E3C4-8F3476601291}"/>
              </a:ext>
            </a:extLst>
          </p:cNvPr>
          <p:cNvPicPr>
            <a:picLocks noChangeAspect="1"/>
          </p:cNvPicPr>
          <p:nvPr/>
        </p:nvPicPr>
        <p:blipFill>
          <a:blip r:embed="rId4"/>
          <a:stretch>
            <a:fillRect/>
          </a:stretch>
        </p:blipFill>
        <p:spPr>
          <a:xfrm>
            <a:off x="450194" y="2194814"/>
            <a:ext cx="5505131" cy="3932236"/>
          </a:xfrm>
          <a:prstGeom prst="rect">
            <a:avLst/>
          </a:prstGeom>
        </p:spPr>
      </p:pic>
      <p:pic>
        <p:nvPicPr>
          <p:cNvPr id="8" name="Picture 7">
            <a:extLst>
              <a:ext uri="{FF2B5EF4-FFF2-40B4-BE49-F238E27FC236}">
                <a16:creationId xmlns:a16="http://schemas.microsoft.com/office/drawing/2014/main" id="{03B6C3F0-7D87-3959-9A51-3FA1E0C1B2A9}"/>
              </a:ext>
            </a:extLst>
          </p:cNvPr>
          <p:cNvPicPr>
            <a:picLocks noChangeAspect="1"/>
          </p:cNvPicPr>
          <p:nvPr/>
        </p:nvPicPr>
        <p:blipFill rotWithShape="1">
          <a:blip r:embed="rId4"/>
          <a:srcRect l="92526" t="51476" r="4874" b="45367"/>
          <a:stretch/>
        </p:blipFill>
        <p:spPr>
          <a:xfrm>
            <a:off x="11321949" y="5001108"/>
            <a:ext cx="143131" cy="124123"/>
          </a:xfrm>
          <a:prstGeom prst="rect">
            <a:avLst/>
          </a:prstGeom>
        </p:spPr>
      </p:pic>
    </p:spTree>
    <p:extLst>
      <p:ext uri="{BB962C8B-B14F-4D97-AF65-F5344CB8AC3E}">
        <p14:creationId xmlns:p14="http://schemas.microsoft.com/office/powerpoint/2010/main" val="1774387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806D-8C69-E099-E8ED-814F9D28302A}"/>
              </a:ext>
            </a:extLst>
          </p:cNvPr>
          <p:cNvSpPr>
            <a:spLocks noGrp="1"/>
          </p:cNvSpPr>
          <p:nvPr>
            <p:ph type="title"/>
          </p:nvPr>
        </p:nvSpPr>
        <p:spPr/>
        <p:txBody>
          <a:bodyPr>
            <a:normAutofit fontScale="90000"/>
          </a:bodyPr>
          <a:lstStyle/>
          <a:p>
            <a:r>
              <a:rPr lang="en-PL" b="1" dirty="0"/>
              <a:t>Cog v Duration</a:t>
            </a:r>
            <a:br>
              <a:rPr lang="en-PL" dirty="0"/>
            </a:br>
            <a:r>
              <a:rPr lang="en-PL" dirty="0"/>
              <a:t>L1 Polish				L1 Norwegian</a:t>
            </a:r>
          </a:p>
        </p:txBody>
      </p:sp>
      <p:pic>
        <p:nvPicPr>
          <p:cNvPr id="6" name="Content Placeholder 5">
            <a:extLst>
              <a:ext uri="{FF2B5EF4-FFF2-40B4-BE49-F238E27FC236}">
                <a16:creationId xmlns:a16="http://schemas.microsoft.com/office/drawing/2014/main" id="{6F785DA7-6B5C-3753-39F1-E9EF6FFE9780}"/>
              </a:ext>
            </a:extLst>
          </p:cNvPr>
          <p:cNvPicPr>
            <a:picLocks noGrp="1" noChangeAspect="1"/>
          </p:cNvPicPr>
          <p:nvPr>
            <p:ph idx="1"/>
          </p:nvPr>
        </p:nvPicPr>
        <p:blipFill>
          <a:blip r:embed="rId3"/>
          <a:stretch>
            <a:fillRect/>
          </a:stretch>
        </p:blipFill>
        <p:spPr>
          <a:xfrm>
            <a:off x="6236676" y="2103438"/>
            <a:ext cx="5505131" cy="3932237"/>
          </a:xfrm>
        </p:spPr>
      </p:pic>
      <p:sp>
        <p:nvSpPr>
          <p:cNvPr id="4" name="Slide Number Placeholder 3">
            <a:extLst>
              <a:ext uri="{FF2B5EF4-FFF2-40B4-BE49-F238E27FC236}">
                <a16:creationId xmlns:a16="http://schemas.microsoft.com/office/drawing/2014/main" id="{5F9D331B-32A0-AC3E-C628-6BD8D729AD71}"/>
              </a:ext>
            </a:extLst>
          </p:cNvPr>
          <p:cNvSpPr>
            <a:spLocks noGrp="1"/>
          </p:cNvSpPr>
          <p:nvPr>
            <p:ph type="sldNum" sz="quarter" idx="12"/>
          </p:nvPr>
        </p:nvSpPr>
        <p:spPr/>
        <p:txBody>
          <a:bodyPr/>
          <a:lstStyle/>
          <a:p>
            <a:fld id="{D2820A5A-B2AC-F245-ABFF-8AC5B807532A}" type="slidenum">
              <a:rPr lang="en-PL" smtClean="0"/>
              <a:t>87</a:t>
            </a:fld>
            <a:endParaRPr lang="en-PL"/>
          </a:p>
        </p:txBody>
      </p:sp>
      <p:pic>
        <p:nvPicPr>
          <p:cNvPr id="5" name="Picture 4">
            <a:extLst>
              <a:ext uri="{FF2B5EF4-FFF2-40B4-BE49-F238E27FC236}">
                <a16:creationId xmlns:a16="http://schemas.microsoft.com/office/drawing/2014/main" id="{5F7D262D-3672-1444-59B5-FC3AE3899BC5}"/>
              </a:ext>
            </a:extLst>
          </p:cNvPr>
          <p:cNvPicPr>
            <a:picLocks noChangeAspect="1"/>
          </p:cNvPicPr>
          <p:nvPr/>
        </p:nvPicPr>
        <p:blipFill>
          <a:blip r:embed="rId4"/>
          <a:stretch>
            <a:fillRect/>
          </a:stretch>
        </p:blipFill>
        <p:spPr>
          <a:xfrm>
            <a:off x="450194" y="2103438"/>
            <a:ext cx="5505131" cy="3932236"/>
          </a:xfrm>
          <a:prstGeom prst="rect">
            <a:avLst/>
          </a:prstGeom>
        </p:spPr>
      </p:pic>
      <p:sp>
        <p:nvSpPr>
          <p:cNvPr id="7" name="Oval 6">
            <a:extLst>
              <a:ext uri="{FF2B5EF4-FFF2-40B4-BE49-F238E27FC236}">
                <a16:creationId xmlns:a16="http://schemas.microsoft.com/office/drawing/2014/main" id="{6637FDFB-0BE0-DE8B-7577-8A8A025AEF9D}"/>
              </a:ext>
            </a:extLst>
          </p:cNvPr>
          <p:cNvSpPr/>
          <p:nvPr/>
        </p:nvSpPr>
        <p:spPr>
          <a:xfrm>
            <a:off x="1179444" y="2319130"/>
            <a:ext cx="609600" cy="2928729"/>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8" name="Oval 7">
            <a:extLst>
              <a:ext uri="{FF2B5EF4-FFF2-40B4-BE49-F238E27FC236}">
                <a16:creationId xmlns:a16="http://schemas.microsoft.com/office/drawing/2014/main" id="{E44EB3CD-C3C2-75DE-70B0-C1FD24451551}"/>
              </a:ext>
            </a:extLst>
          </p:cNvPr>
          <p:cNvSpPr/>
          <p:nvPr/>
        </p:nvSpPr>
        <p:spPr>
          <a:xfrm>
            <a:off x="1066799" y="2239618"/>
            <a:ext cx="1292087" cy="3127513"/>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9" name="TextBox 8">
            <a:extLst>
              <a:ext uri="{FF2B5EF4-FFF2-40B4-BE49-F238E27FC236}">
                <a16:creationId xmlns:a16="http://schemas.microsoft.com/office/drawing/2014/main" id="{8DF836EF-7DD3-710C-99F8-181686F84CC3}"/>
              </a:ext>
            </a:extLst>
          </p:cNvPr>
          <p:cNvSpPr txBox="1"/>
          <p:nvPr/>
        </p:nvSpPr>
        <p:spPr>
          <a:xfrm>
            <a:off x="2261768" y="2263673"/>
            <a:ext cx="756938" cy="369332"/>
          </a:xfrm>
          <a:prstGeom prst="rect">
            <a:avLst/>
          </a:prstGeom>
          <a:noFill/>
        </p:spPr>
        <p:txBody>
          <a:bodyPr wrap="none" rtlCol="0">
            <a:spAutoFit/>
          </a:bodyPr>
          <a:lstStyle/>
          <a:p>
            <a:r>
              <a:rPr lang="en-PL" dirty="0"/>
              <a:t>L2/L3</a:t>
            </a:r>
          </a:p>
        </p:txBody>
      </p:sp>
      <p:sp>
        <p:nvSpPr>
          <p:cNvPr id="10" name="TextBox 9">
            <a:extLst>
              <a:ext uri="{FF2B5EF4-FFF2-40B4-BE49-F238E27FC236}">
                <a16:creationId xmlns:a16="http://schemas.microsoft.com/office/drawing/2014/main" id="{425F2CA8-F6DA-BE5F-16EE-6D2650726893}"/>
              </a:ext>
            </a:extLst>
          </p:cNvPr>
          <p:cNvSpPr txBox="1"/>
          <p:nvPr/>
        </p:nvSpPr>
        <p:spPr>
          <a:xfrm>
            <a:off x="732423" y="2171771"/>
            <a:ext cx="420308" cy="369332"/>
          </a:xfrm>
          <a:prstGeom prst="rect">
            <a:avLst/>
          </a:prstGeom>
          <a:noFill/>
        </p:spPr>
        <p:txBody>
          <a:bodyPr wrap="none" rtlCol="0">
            <a:spAutoFit/>
          </a:bodyPr>
          <a:lstStyle/>
          <a:p>
            <a:r>
              <a:rPr lang="en-PL" dirty="0"/>
              <a:t>L1</a:t>
            </a:r>
          </a:p>
        </p:txBody>
      </p:sp>
      <p:cxnSp>
        <p:nvCxnSpPr>
          <p:cNvPr id="12" name="Straight Connector 11">
            <a:extLst>
              <a:ext uri="{FF2B5EF4-FFF2-40B4-BE49-F238E27FC236}">
                <a16:creationId xmlns:a16="http://schemas.microsoft.com/office/drawing/2014/main" id="{7EED46D9-2558-429A-3933-6EAF77DA3BF0}"/>
              </a:ext>
            </a:extLst>
          </p:cNvPr>
          <p:cNvCxnSpPr/>
          <p:nvPr/>
        </p:nvCxnSpPr>
        <p:spPr>
          <a:xfrm>
            <a:off x="1043608" y="2359393"/>
            <a:ext cx="271671" cy="116576"/>
          </a:xfrm>
          <a:prstGeom prst="line">
            <a:avLst/>
          </a:prstGeom>
          <a:ln w="19050"/>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DC3C6976-6F5F-476D-D56B-766D58D05F55}"/>
              </a:ext>
            </a:extLst>
          </p:cNvPr>
          <p:cNvSpPr/>
          <p:nvPr/>
        </p:nvSpPr>
        <p:spPr>
          <a:xfrm>
            <a:off x="7063409" y="2605191"/>
            <a:ext cx="1232451" cy="2928729"/>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4" name="Oval 13">
            <a:extLst>
              <a:ext uri="{FF2B5EF4-FFF2-40B4-BE49-F238E27FC236}">
                <a16:creationId xmlns:a16="http://schemas.microsoft.com/office/drawing/2014/main" id="{3EB37EE5-39E7-69C8-5E49-174EEC71DE32}"/>
              </a:ext>
            </a:extLst>
          </p:cNvPr>
          <p:cNvSpPr/>
          <p:nvPr/>
        </p:nvSpPr>
        <p:spPr>
          <a:xfrm rot="680307">
            <a:off x="6919403" y="2204203"/>
            <a:ext cx="1459678" cy="3005596"/>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7" name="TextBox 16">
            <a:extLst>
              <a:ext uri="{FF2B5EF4-FFF2-40B4-BE49-F238E27FC236}">
                <a16:creationId xmlns:a16="http://schemas.microsoft.com/office/drawing/2014/main" id="{B3B1F8CC-A2BD-77B6-2B74-18D1DD2405D9}"/>
              </a:ext>
            </a:extLst>
          </p:cNvPr>
          <p:cNvSpPr txBox="1"/>
          <p:nvPr/>
        </p:nvSpPr>
        <p:spPr>
          <a:xfrm>
            <a:off x="6782049" y="2390433"/>
            <a:ext cx="420308" cy="369332"/>
          </a:xfrm>
          <a:prstGeom prst="rect">
            <a:avLst/>
          </a:prstGeom>
          <a:noFill/>
        </p:spPr>
        <p:txBody>
          <a:bodyPr wrap="none" rtlCol="0">
            <a:spAutoFit/>
          </a:bodyPr>
          <a:lstStyle/>
          <a:p>
            <a:r>
              <a:rPr lang="en-PL" dirty="0"/>
              <a:t>L1</a:t>
            </a:r>
          </a:p>
        </p:txBody>
      </p:sp>
      <p:cxnSp>
        <p:nvCxnSpPr>
          <p:cNvPr id="18" name="Straight Connector 17">
            <a:extLst>
              <a:ext uri="{FF2B5EF4-FFF2-40B4-BE49-F238E27FC236}">
                <a16:creationId xmlns:a16="http://schemas.microsoft.com/office/drawing/2014/main" id="{D5F1F165-15DF-C19A-80FF-E60400150C05}"/>
              </a:ext>
            </a:extLst>
          </p:cNvPr>
          <p:cNvCxnSpPr/>
          <p:nvPr/>
        </p:nvCxnSpPr>
        <p:spPr>
          <a:xfrm>
            <a:off x="7078274" y="2614855"/>
            <a:ext cx="271671" cy="116576"/>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6CB2FE9-600A-96AF-F88E-D96BB2F63A81}"/>
              </a:ext>
            </a:extLst>
          </p:cNvPr>
          <p:cNvCxnSpPr>
            <a:cxnSpLocks/>
          </p:cNvCxnSpPr>
          <p:nvPr/>
        </p:nvCxnSpPr>
        <p:spPr>
          <a:xfrm flipV="1">
            <a:off x="2114180" y="2457675"/>
            <a:ext cx="221615" cy="1174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A721B38-B704-81F7-D6E8-675B44026B1A}"/>
              </a:ext>
            </a:extLst>
          </p:cNvPr>
          <p:cNvCxnSpPr>
            <a:cxnSpLocks/>
          </p:cNvCxnSpPr>
          <p:nvPr/>
        </p:nvCxnSpPr>
        <p:spPr>
          <a:xfrm flipV="1">
            <a:off x="8362592" y="2610075"/>
            <a:ext cx="221615" cy="117424"/>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AE3504A5-CBE6-0B94-6326-D3584A8B22BD}"/>
              </a:ext>
            </a:extLst>
          </p:cNvPr>
          <p:cNvSpPr txBox="1"/>
          <p:nvPr/>
        </p:nvSpPr>
        <p:spPr>
          <a:xfrm>
            <a:off x="8507105" y="2377834"/>
            <a:ext cx="420308" cy="369332"/>
          </a:xfrm>
          <a:prstGeom prst="rect">
            <a:avLst/>
          </a:prstGeom>
          <a:noFill/>
        </p:spPr>
        <p:txBody>
          <a:bodyPr wrap="none" rtlCol="0">
            <a:spAutoFit/>
          </a:bodyPr>
          <a:lstStyle/>
          <a:p>
            <a:r>
              <a:rPr lang="en-PL" dirty="0"/>
              <a:t>L2</a:t>
            </a:r>
          </a:p>
        </p:txBody>
      </p:sp>
      <p:pic>
        <p:nvPicPr>
          <p:cNvPr id="3" name="Picture 2">
            <a:extLst>
              <a:ext uri="{FF2B5EF4-FFF2-40B4-BE49-F238E27FC236}">
                <a16:creationId xmlns:a16="http://schemas.microsoft.com/office/drawing/2014/main" id="{2777B3D5-6ED0-CC07-3358-9ED727A798A1}"/>
              </a:ext>
            </a:extLst>
          </p:cNvPr>
          <p:cNvPicPr>
            <a:picLocks noChangeAspect="1"/>
          </p:cNvPicPr>
          <p:nvPr/>
        </p:nvPicPr>
        <p:blipFill rotWithShape="1">
          <a:blip r:embed="rId5"/>
          <a:srcRect l="92526" t="51476" r="4874" b="45367"/>
          <a:stretch/>
        </p:blipFill>
        <p:spPr>
          <a:xfrm>
            <a:off x="11315894" y="4910274"/>
            <a:ext cx="143131" cy="124123"/>
          </a:xfrm>
          <a:prstGeom prst="rect">
            <a:avLst/>
          </a:prstGeom>
        </p:spPr>
      </p:pic>
    </p:spTree>
    <p:extLst>
      <p:ext uri="{BB962C8B-B14F-4D97-AF65-F5344CB8AC3E}">
        <p14:creationId xmlns:p14="http://schemas.microsoft.com/office/powerpoint/2010/main" val="10266341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495B-F6EB-BEA9-08E9-0E26F9261220}"/>
              </a:ext>
            </a:extLst>
          </p:cNvPr>
          <p:cNvSpPr>
            <a:spLocks noGrp="1"/>
          </p:cNvSpPr>
          <p:nvPr>
            <p:ph type="title"/>
          </p:nvPr>
        </p:nvSpPr>
        <p:spPr/>
        <p:txBody>
          <a:bodyPr>
            <a:normAutofit fontScale="90000"/>
          </a:bodyPr>
          <a:lstStyle/>
          <a:p>
            <a:r>
              <a:rPr lang="en-PL" b="1" dirty="0"/>
              <a:t>Cog v Phoneme</a:t>
            </a:r>
            <a:br>
              <a:rPr lang="en-PL" b="1" dirty="0"/>
            </a:br>
            <a:r>
              <a:rPr lang="en-PL" dirty="0"/>
              <a:t>L1 Polish				L1 Norwegian</a:t>
            </a:r>
            <a:endParaRPr lang="en-PL" b="1" dirty="0"/>
          </a:p>
        </p:txBody>
      </p:sp>
      <p:pic>
        <p:nvPicPr>
          <p:cNvPr id="6" name="Content Placeholder 5">
            <a:extLst>
              <a:ext uri="{FF2B5EF4-FFF2-40B4-BE49-F238E27FC236}">
                <a16:creationId xmlns:a16="http://schemas.microsoft.com/office/drawing/2014/main" id="{F644CD51-23F8-5470-028E-37C37DB43C27}"/>
              </a:ext>
            </a:extLst>
          </p:cNvPr>
          <p:cNvPicPr>
            <a:picLocks noGrp="1" noChangeAspect="1"/>
          </p:cNvPicPr>
          <p:nvPr>
            <p:ph idx="1"/>
          </p:nvPr>
        </p:nvPicPr>
        <p:blipFill>
          <a:blip r:embed="rId2"/>
          <a:stretch>
            <a:fillRect/>
          </a:stretch>
        </p:blipFill>
        <p:spPr>
          <a:xfrm>
            <a:off x="6427789" y="2103438"/>
            <a:ext cx="5505131" cy="3932237"/>
          </a:xfrm>
        </p:spPr>
      </p:pic>
      <p:sp>
        <p:nvSpPr>
          <p:cNvPr id="4" name="Slide Number Placeholder 3">
            <a:extLst>
              <a:ext uri="{FF2B5EF4-FFF2-40B4-BE49-F238E27FC236}">
                <a16:creationId xmlns:a16="http://schemas.microsoft.com/office/drawing/2014/main" id="{4147D992-5C3C-D0B1-123F-AE1FFDAD7952}"/>
              </a:ext>
            </a:extLst>
          </p:cNvPr>
          <p:cNvSpPr>
            <a:spLocks noGrp="1"/>
          </p:cNvSpPr>
          <p:nvPr>
            <p:ph type="sldNum" sz="quarter" idx="12"/>
          </p:nvPr>
        </p:nvSpPr>
        <p:spPr/>
        <p:txBody>
          <a:bodyPr/>
          <a:lstStyle/>
          <a:p>
            <a:fld id="{D2820A5A-B2AC-F245-ABFF-8AC5B807532A}" type="slidenum">
              <a:rPr lang="en-PL" smtClean="0"/>
              <a:t>88</a:t>
            </a:fld>
            <a:endParaRPr lang="en-PL"/>
          </a:p>
        </p:txBody>
      </p:sp>
    </p:spTree>
    <p:extLst>
      <p:ext uri="{BB962C8B-B14F-4D97-AF65-F5344CB8AC3E}">
        <p14:creationId xmlns:p14="http://schemas.microsoft.com/office/powerpoint/2010/main" val="14356462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24C4-DC30-2A75-4966-4F8D64CD4A2B}"/>
              </a:ext>
            </a:extLst>
          </p:cNvPr>
          <p:cNvSpPr>
            <a:spLocks noGrp="1"/>
          </p:cNvSpPr>
          <p:nvPr>
            <p:ph type="title"/>
          </p:nvPr>
        </p:nvSpPr>
        <p:spPr/>
        <p:txBody>
          <a:bodyPr>
            <a:normAutofit fontScale="90000"/>
          </a:bodyPr>
          <a:lstStyle/>
          <a:p>
            <a:r>
              <a:rPr lang="en-PL" dirty="0"/>
              <a:t>Descriptive Statistics of sibilants produced by L1 Polish Participants</a:t>
            </a:r>
          </a:p>
        </p:txBody>
      </p:sp>
      <p:graphicFrame>
        <p:nvGraphicFramePr>
          <p:cNvPr id="5" name="Content Placeholder 4">
            <a:extLst>
              <a:ext uri="{FF2B5EF4-FFF2-40B4-BE49-F238E27FC236}">
                <a16:creationId xmlns:a16="http://schemas.microsoft.com/office/drawing/2014/main" id="{E2B605A5-0486-CDF3-50A8-230AF541A865}"/>
              </a:ext>
            </a:extLst>
          </p:cNvPr>
          <p:cNvGraphicFramePr>
            <a:graphicFrameLocks noGrp="1"/>
          </p:cNvGraphicFramePr>
          <p:nvPr>
            <p:ph idx="1"/>
          </p:nvPr>
        </p:nvGraphicFramePr>
        <p:xfrm>
          <a:off x="1249017" y="2849218"/>
          <a:ext cx="9693966" cy="1769902"/>
        </p:xfrm>
        <a:graphic>
          <a:graphicData uri="http://schemas.openxmlformats.org/drawingml/2006/table">
            <a:tbl>
              <a:tblPr firstRow="1" firstCol="1" bandRow="1">
                <a:tableStyleId>{5C22544A-7EE6-4342-B048-85BDC9FD1C3A}</a:tableStyleId>
              </a:tblPr>
              <a:tblGrid>
                <a:gridCol w="1025863">
                  <a:extLst>
                    <a:ext uri="{9D8B030D-6E8A-4147-A177-3AD203B41FA5}">
                      <a16:colId xmlns:a16="http://schemas.microsoft.com/office/drawing/2014/main" val="3328853768"/>
                    </a:ext>
                  </a:extLst>
                </a:gridCol>
                <a:gridCol w="1700299">
                  <a:extLst>
                    <a:ext uri="{9D8B030D-6E8A-4147-A177-3AD203B41FA5}">
                      <a16:colId xmlns:a16="http://schemas.microsoft.com/office/drawing/2014/main" val="1235078997"/>
                    </a:ext>
                  </a:extLst>
                </a:gridCol>
                <a:gridCol w="1344047">
                  <a:extLst>
                    <a:ext uri="{9D8B030D-6E8A-4147-A177-3AD203B41FA5}">
                      <a16:colId xmlns:a16="http://schemas.microsoft.com/office/drawing/2014/main" val="1311996907"/>
                    </a:ext>
                  </a:extLst>
                </a:gridCol>
                <a:gridCol w="912609">
                  <a:extLst>
                    <a:ext uri="{9D8B030D-6E8A-4147-A177-3AD203B41FA5}">
                      <a16:colId xmlns:a16="http://schemas.microsoft.com/office/drawing/2014/main" val="2491298220"/>
                    </a:ext>
                  </a:extLst>
                </a:gridCol>
                <a:gridCol w="1020418">
                  <a:extLst>
                    <a:ext uri="{9D8B030D-6E8A-4147-A177-3AD203B41FA5}">
                      <a16:colId xmlns:a16="http://schemas.microsoft.com/office/drawing/2014/main" val="766712018"/>
                    </a:ext>
                  </a:extLst>
                </a:gridCol>
                <a:gridCol w="954156">
                  <a:extLst>
                    <a:ext uri="{9D8B030D-6E8A-4147-A177-3AD203B41FA5}">
                      <a16:colId xmlns:a16="http://schemas.microsoft.com/office/drawing/2014/main" val="34676554"/>
                    </a:ext>
                  </a:extLst>
                </a:gridCol>
                <a:gridCol w="887896">
                  <a:extLst>
                    <a:ext uri="{9D8B030D-6E8A-4147-A177-3AD203B41FA5}">
                      <a16:colId xmlns:a16="http://schemas.microsoft.com/office/drawing/2014/main" val="892085226"/>
                    </a:ext>
                  </a:extLst>
                </a:gridCol>
                <a:gridCol w="842453">
                  <a:extLst>
                    <a:ext uri="{9D8B030D-6E8A-4147-A177-3AD203B41FA5}">
                      <a16:colId xmlns:a16="http://schemas.microsoft.com/office/drawing/2014/main" val="109731096"/>
                    </a:ext>
                  </a:extLst>
                </a:gridCol>
                <a:gridCol w="1006225">
                  <a:extLst>
                    <a:ext uri="{9D8B030D-6E8A-4147-A177-3AD203B41FA5}">
                      <a16:colId xmlns:a16="http://schemas.microsoft.com/office/drawing/2014/main" val="2598812604"/>
                    </a:ext>
                  </a:extLst>
                </a:gridCol>
              </a:tblGrid>
              <a:tr h="608978">
                <a:tc>
                  <a:txBody>
                    <a:bodyPr/>
                    <a:lstStyle/>
                    <a:p>
                      <a:pPr algn="l"/>
                      <a:endParaRPr lang="en-PL" sz="1600" kern="100" dirty="0">
                        <a:effectLst/>
                        <a:latin typeface="Calibri" panose="020F0502020204030204" pitchFamily="34" charset="0"/>
                        <a:cs typeface="Times New Roman" panose="02020603050405020304" pitchFamily="18" charset="0"/>
                      </a:endParaRPr>
                    </a:p>
                  </a:txBody>
                  <a:tcPr marL="92737" marR="92737" marT="0" marB="0" anchor="b"/>
                </a:tc>
                <a:tc>
                  <a:txBody>
                    <a:bodyPr/>
                    <a:lstStyle/>
                    <a:p>
                      <a:pPr algn="l"/>
                      <a:r>
                        <a:rPr lang="en-PL" sz="1400" kern="100">
                          <a:effectLst/>
                        </a:rPr>
                        <a:t>N</a:t>
                      </a:r>
                      <a:r>
                        <a:rPr lang="pl-PL" sz="1400" kern="100">
                          <a:effectLst/>
                        </a:rPr>
                        <a:t>orwegian</a:t>
                      </a:r>
                      <a:endParaRPr lang="en-PL" sz="1600" kern="100">
                        <a:effectLst/>
                      </a:endParaRPr>
                    </a:p>
                    <a:p>
                      <a:pPr algn="l"/>
                      <a:r>
                        <a:rPr lang="en-PL" sz="1400" kern="100">
                          <a:effectLst/>
                        </a:rPr>
                        <a:t>Proficiency</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dirty="0">
                          <a:effectLst/>
                        </a:rPr>
                        <a:t> </a:t>
                      </a:r>
                      <a:r>
                        <a:rPr lang="pl-PL" sz="1400" kern="100" dirty="0">
                          <a:effectLst/>
                        </a:rPr>
                        <a:t>English</a:t>
                      </a:r>
                      <a:endParaRPr lang="en-PL" sz="1600" kern="100" dirty="0">
                        <a:effectLst/>
                      </a:endParaRPr>
                    </a:p>
                    <a:p>
                      <a:pPr algn="l"/>
                      <a:r>
                        <a:rPr lang="en-PL" sz="1400" kern="100" dirty="0">
                          <a:effectLst/>
                        </a:rPr>
                        <a:t>Proficiency</a:t>
                      </a:r>
                      <a:endParaRPr lang="en-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dirty="0">
                          <a:effectLst/>
                        </a:rPr>
                        <a:t>D</a:t>
                      </a:r>
                      <a:r>
                        <a:rPr lang="en-PL" sz="1400" kern="100" dirty="0">
                          <a:effectLst/>
                        </a:rPr>
                        <a:t>uration</a:t>
                      </a:r>
                      <a:endParaRPr lang="en-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a:effectLst/>
                        </a:rPr>
                        <a:t>I</a:t>
                      </a:r>
                      <a:r>
                        <a:rPr lang="en-PL" sz="1400" kern="100">
                          <a:effectLst/>
                        </a:rPr>
                        <a:t>ntensity</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a:effectLst/>
                        </a:rPr>
                        <a:t>C</a:t>
                      </a:r>
                      <a:r>
                        <a:rPr lang="en-PL" sz="1400" kern="100">
                          <a:effectLst/>
                        </a:rPr>
                        <a:t>o</a:t>
                      </a:r>
                      <a:r>
                        <a:rPr lang="pl-PL" sz="1400" kern="100">
                          <a:effectLst/>
                        </a:rPr>
                        <a:t>G</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a:effectLst/>
                        </a:rPr>
                        <a:t>S</a:t>
                      </a:r>
                      <a:r>
                        <a:rPr lang="en-PL" sz="1400" kern="100">
                          <a:effectLst/>
                        </a:rPr>
                        <a:t>dev</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dirty="0">
                          <a:effectLst/>
                        </a:rPr>
                        <a:t>Skew</a:t>
                      </a:r>
                      <a:endParaRPr lang="en-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a:effectLst/>
                        </a:rPr>
                        <a:t>K</a:t>
                      </a:r>
                      <a:r>
                        <a:rPr lang="en-PL" sz="1400" kern="100">
                          <a:effectLst/>
                        </a:rPr>
                        <a:t>urt</a:t>
                      </a:r>
                      <a:r>
                        <a:rPr lang="pl-PL" sz="1400" kern="100">
                          <a:effectLst/>
                        </a:rPr>
                        <a:t>osis</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extLst>
                  <a:ext uri="{0D108BD9-81ED-4DB2-BD59-A6C34878D82A}">
                    <a16:rowId xmlns:a16="http://schemas.microsoft.com/office/drawing/2014/main" val="24647837"/>
                  </a:ext>
                </a:extLst>
              </a:tr>
              <a:tr h="290231">
                <a:tc>
                  <a:txBody>
                    <a:bodyPr/>
                    <a:lstStyle/>
                    <a:p>
                      <a:pPr algn="l"/>
                      <a:r>
                        <a:rPr lang="en-PL" sz="1400" kern="100">
                          <a:effectLst/>
                        </a:rPr>
                        <a:t>Min.</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a:effectLst/>
                        </a:rPr>
                        <a:t>0.25</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pl-PL" sz="1400" kern="100">
                          <a:effectLst/>
                        </a:rPr>
                        <a:t>0.25</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0.03</a:t>
                      </a:r>
                      <a:r>
                        <a:rPr lang="pl-PL" sz="1400" kern="100">
                          <a:effectLst/>
                        </a:rPr>
                        <a:t>0 </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19.27</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en-PL" sz="1400" kern="100">
                          <a:effectLst/>
                        </a:rPr>
                        <a:t>378.5</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222</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 -3.2</a:t>
                      </a:r>
                      <a:r>
                        <a:rPr lang="pl-PL" sz="1400" kern="100">
                          <a:effectLst/>
                        </a:rPr>
                        <a:t>6</a:t>
                      </a:r>
                      <a:r>
                        <a:rPr lang="en-PL" sz="1400" kern="100">
                          <a:effectLst/>
                        </a:rPr>
                        <a:t>  </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-1.</a:t>
                      </a:r>
                      <a:r>
                        <a:rPr lang="pl-PL" sz="1400" kern="100">
                          <a:effectLst/>
                        </a:rPr>
                        <a:t>80</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extLst>
                  <a:ext uri="{0D108BD9-81ED-4DB2-BD59-A6C34878D82A}">
                    <a16:rowId xmlns:a16="http://schemas.microsoft.com/office/drawing/2014/main" val="350741501"/>
                  </a:ext>
                </a:extLst>
              </a:tr>
              <a:tr h="290231">
                <a:tc>
                  <a:txBody>
                    <a:bodyPr/>
                    <a:lstStyle/>
                    <a:p>
                      <a:pPr algn="l"/>
                      <a:r>
                        <a:rPr lang="en-PL" sz="1400" kern="100">
                          <a:effectLst/>
                        </a:rPr>
                        <a:t>Median </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a:effectLst/>
                        </a:rPr>
                        <a:t>0</a:t>
                      </a:r>
                      <a:r>
                        <a:rPr lang="en-PL" sz="1400" kern="100">
                          <a:effectLst/>
                        </a:rPr>
                        <a:t>.</a:t>
                      </a:r>
                      <a:r>
                        <a:rPr lang="pl-PL" sz="1400" kern="100">
                          <a:effectLst/>
                        </a:rPr>
                        <a:t>78</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pl-PL" sz="1400" kern="100">
                          <a:effectLst/>
                        </a:rPr>
                        <a:t>0.76</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0.130</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56.76</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en-PL" sz="1400" kern="100">
                          <a:effectLst/>
                        </a:rPr>
                        <a:t>5220.4</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2144</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0.98</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2.54</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extLst>
                  <a:ext uri="{0D108BD9-81ED-4DB2-BD59-A6C34878D82A}">
                    <a16:rowId xmlns:a16="http://schemas.microsoft.com/office/drawing/2014/main" val="3094440805"/>
                  </a:ext>
                </a:extLst>
              </a:tr>
              <a:tr h="290231">
                <a:tc>
                  <a:txBody>
                    <a:bodyPr/>
                    <a:lstStyle/>
                    <a:p>
                      <a:pPr algn="l"/>
                      <a:r>
                        <a:rPr lang="en-PL" sz="1400" kern="100">
                          <a:effectLst/>
                        </a:rPr>
                        <a:t>Mean </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a:effectLst/>
                        </a:rPr>
                        <a:t>0.77</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pl-PL" sz="1400" kern="100">
                          <a:effectLst/>
                        </a:rPr>
                        <a:t>0.77</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0.139</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56.41</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en-PL" sz="1400" kern="100">
                          <a:effectLst/>
                        </a:rPr>
                        <a:t>5727.1</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2198</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1.17</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8.76</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extLst>
                  <a:ext uri="{0D108BD9-81ED-4DB2-BD59-A6C34878D82A}">
                    <a16:rowId xmlns:a16="http://schemas.microsoft.com/office/drawing/2014/main" val="2832771382"/>
                  </a:ext>
                </a:extLst>
              </a:tr>
              <a:tr h="290231">
                <a:tc>
                  <a:txBody>
                    <a:bodyPr/>
                    <a:lstStyle/>
                    <a:p>
                      <a:pPr algn="l"/>
                      <a:r>
                        <a:rPr lang="en-PL" sz="1400" kern="100" dirty="0">
                          <a:effectLst/>
                        </a:rPr>
                        <a:t>Max.</a:t>
                      </a:r>
                      <a:endParaRPr lang="en-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pl-PL" sz="1400" kern="100" dirty="0">
                          <a:effectLst/>
                        </a:rPr>
                        <a:t>0.97</a:t>
                      </a:r>
                      <a:endParaRPr lang="en-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pl-PL" sz="1400" kern="100" dirty="0">
                          <a:effectLst/>
                        </a:rPr>
                        <a:t>1.0</a:t>
                      </a:r>
                      <a:endParaRPr lang="en-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0.930</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78.66</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ctr"/>
                </a:tc>
                <a:tc>
                  <a:txBody>
                    <a:bodyPr/>
                    <a:lstStyle/>
                    <a:p>
                      <a:pPr algn="l"/>
                      <a:r>
                        <a:rPr lang="en-PL" sz="1400" kern="100">
                          <a:effectLst/>
                        </a:rPr>
                        <a:t>11879.9</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6924</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a:effectLst/>
                        </a:rPr>
                        <a:t>45.47</a:t>
                      </a:r>
                      <a:endParaRPr lang="en-PL" sz="1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tc>
                  <a:txBody>
                    <a:bodyPr/>
                    <a:lstStyle/>
                    <a:p>
                      <a:pPr algn="l"/>
                      <a:r>
                        <a:rPr lang="en-PL" sz="1400" kern="100" dirty="0">
                          <a:effectLst/>
                        </a:rPr>
                        <a:t>2708.58</a:t>
                      </a:r>
                      <a:endParaRPr lang="en-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2737" marR="92737" marT="0" marB="0" anchor="b"/>
                </a:tc>
                <a:extLst>
                  <a:ext uri="{0D108BD9-81ED-4DB2-BD59-A6C34878D82A}">
                    <a16:rowId xmlns:a16="http://schemas.microsoft.com/office/drawing/2014/main" val="4219220214"/>
                  </a:ext>
                </a:extLst>
              </a:tr>
            </a:tbl>
          </a:graphicData>
        </a:graphic>
      </p:graphicFrame>
      <p:sp>
        <p:nvSpPr>
          <p:cNvPr id="4" name="Slide Number Placeholder 3">
            <a:extLst>
              <a:ext uri="{FF2B5EF4-FFF2-40B4-BE49-F238E27FC236}">
                <a16:creationId xmlns:a16="http://schemas.microsoft.com/office/drawing/2014/main" id="{3BF94581-DF86-4228-82A4-17CED8B88941}"/>
              </a:ext>
            </a:extLst>
          </p:cNvPr>
          <p:cNvSpPr>
            <a:spLocks noGrp="1"/>
          </p:cNvSpPr>
          <p:nvPr>
            <p:ph type="sldNum" sz="quarter" idx="12"/>
          </p:nvPr>
        </p:nvSpPr>
        <p:spPr/>
        <p:txBody>
          <a:bodyPr/>
          <a:lstStyle/>
          <a:p>
            <a:fld id="{D2820A5A-B2AC-F245-ABFF-8AC5B807532A}" type="slidenum">
              <a:rPr lang="en-PL" smtClean="0"/>
              <a:t>89</a:t>
            </a:fld>
            <a:endParaRPr lang="en-PL"/>
          </a:p>
        </p:txBody>
      </p:sp>
    </p:spTree>
    <p:extLst>
      <p:ext uri="{BB962C8B-B14F-4D97-AF65-F5344CB8AC3E}">
        <p14:creationId xmlns:p14="http://schemas.microsoft.com/office/powerpoint/2010/main" val="1493363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DF76-1B0B-B56F-9B7F-0E46A433B453}"/>
              </a:ext>
            </a:extLst>
          </p:cNvPr>
          <p:cNvSpPr>
            <a:spLocks noGrp="1"/>
          </p:cNvSpPr>
          <p:nvPr>
            <p:ph type="title"/>
          </p:nvPr>
        </p:nvSpPr>
        <p:spPr/>
        <p:txBody>
          <a:bodyPr/>
          <a:lstStyle/>
          <a:p>
            <a:r>
              <a:rPr lang="en-PL" b="1" dirty="0"/>
              <a:t>Predictions</a:t>
            </a:r>
          </a:p>
        </p:txBody>
      </p:sp>
      <p:sp>
        <p:nvSpPr>
          <p:cNvPr id="3" name="Content Placeholder 2">
            <a:extLst>
              <a:ext uri="{FF2B5EF4-FFF2-40B4-BE49-F238E27FC236}">
                <a16:creationId xmlns:a16="http://schemas.microsoft.com/office/drawing/2014/main" id="{557D5807-077D-65E7-E9BD-9CAB526C7341}"/>
              </a:ext>
            </a:extLst>
          </p:cNvPr>
          <p:cNvSpPr>
            <a:spLocks noGrp="1"/>
          </p:cNvSpPr>
          <p:nvPr>
            <p:ph idx="1"/>
          </p:nvPr>
        </p:nvSpPr>
        <p:spPr/>
        <p:txBody>
          <a:bodyPr>
            <a:normAutofit/>
          </a:bodyPr>
          <a:lstStyle/>
          <a:p>
            <a:r>
              <a:rPr lang="en-GB" sz="2400" b="1" dirty="0"/>
              <a:t>Retroflexion: </a:t>
            </a:r>
            <a:r>
              <a:rPr lang="en-GB" sz="2400" dirty="0">
                <a:effectLst/>
              </a:rPr>
              <a:t>If the L1 Polish sibilant is retroflex (/</a:t>
            </a:r>
            <a:r>
              <a:rPr lang="en-GB" sz="2400" dirty="0" err="1">
                <a:effectLst/>
              </a:rPr>
              <a:t>ʂ</a:t>
            </a:r>
            <a:r>
              <a:rPr lang="en-GB" sz="2400" dirty="0"/>
              <a:t>/</a:t>
            </a:r>
            <a:r>
              <a:rPr lang="en-GB" sz="2400" dirty="0">
                <a:effectLst/>
              </a:rPr>
              <a:t>), we expect to see forward transfer during L3 production of the Norwegian retroflex sibilant(/</a:t>
            </a:r>
            <a:r>
              <a:rPr lang="en-GB" sz="2400" dirty="0" err="1">
                <a:effectLst/>
              </a:rPr>
              <a:t>ʂ</a:t>
            </a:r>
            <a:r>
              <a:rPr lang="en-GB" sz="2400" dirty="0"/>
              <a:t>/</a:t>
            </a:r>
            <a:r>
              <a:rPr lang="en-GB" sz="2400" dirty="0">
                <a:effectLst/>
              </a:rPr>
              <a:t>).</a:t>
            </a:r>
          </a:p>
          <a:p>
            <a:endParaRPr lang="en-GB" sz="2400" dirty="0">
              <a:effectLst/>
            </a:endParaRPr>
          </a:p>
          <a:p>
            <a:r>
              <a:rPr lang="en-GB" sz="2400" b="1" dirty="0"/>
              <a:t>Proficiency level:</a:t>
            </a:r>
          </a:p>
          <a:p>
            <a:pPr lvl="1"/>
            <a:r>
              <a:rPr lang="en-GB" sz="2400" i="1" dirty="0"/>
              <a:t>Lower Norwegian proficiency</a:t>
            </a:r>
            <a:r>
              <a:rPr lang="en-GB" sz="2400" dirty="0"/>
              <a:t>: participants will display transfer from L1 Polish sibilants</a:t>
            </a:r>
          </a:p>
          <a:p>
            <a:pPr lvl="1"/>
            <a:r>
              <a:rPr lang="en-GB" sz="2400" i="1" dirty="0">
                <a:effectLst/>
              </a:rPr>
              <a:t>Higher Norwegian proficiency</a:t>
            </a:r>
            <a:r>
              <a:rPr lang="en-GB" sz="2400" dirty="0">
                <a:effectLst/>
              </a:rPr>
              <a:t>: participants will display reduced amounts of transfer from L1 Polish sibilants into L3 Norwegian.  </a:t>
            </a:r>
            <a:endParaRPr lang="en-GB" sz="2400" dirty="0"/>
          </a:p>
          <a:p>
            <a:endParaRPr lang="en-PL" sz="2400" dirty="0"/>
          </a:p>
        </p:txBody>
      </p:sp>
      <p:sp>
        <p:nvSpPr>
          <p:cNvPr id="4" name="Slide Number Placeholder 3">
            <a:extLst>
              <a:ext uri="{FF2B5EF4-FFF2-40B4-BE49-F238E27FC236}">
                <a16:creationId xmlns:a16="http://schemas.microsoft.com/office/drawing/2014/main" id="{7187CAA4-1355-93AA-5D3C-DC75177396A5}"/>
              </a:ext>
            </a:extLst>
          </p:cNvPr>
          <p:cNvSpPr>
            <a:spLocks noGrp="1"/>
          </p:cNvSpPr>
          <p:nvPr>
            <p:ph type="sldNum" sz="quarter" idx="12"/>
          </p:nvPr>
        </p:nvSpPr>
        <p:spPr/>
        <p:txBody>
          <a:bodyPr/>
          <a:lstStyle/>
          <a:p>
            <a:fld id="{D2820A5A-B2AC-F245-ABFF-8AC5B807532A}" type="slidenum">
              <a:rPr lang="en-PL" smtClean="0"/>
              <a:t>9</a:t>
            </a:fld>
            <a:endParaRPr lang="en-PL"/>
          </a:p>
        </p:txBody>
      </p:sp>
    </p:spTree>
    <p:extLst>
      <p:ext uri="{BB962C8B-B14F-4D97-AF65-F5344CB8AC3E}">
        <p14:creationId xmlns:p14="http://schemas.microsoft.com/office/powerpoint/2010/main" val="10615310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23405-AA4F-D227-F6A4-79127DE4D004}"/>
              </a:ext>
            </a:extLst>
          </p:cNvPr>
          <p:cNvSpPr>
            <a:spLocks noGrp="1"/>
          </p:cNvSpPr>
          <p:nvPr>
            <p:ph type="title"/>
          </p:nvPr>
        </p:nvSpPr>
        <p:spPr>
          <a:xfrm>
            <a:off x="1066006" y="817036"/>
            <a:ext cx="10058400" cy="1371600"/>
          </a:xfrm>
        </p:spPr>
        <p:txBody>
          <a:bodyPr>
            <a:normAutofit fontScale="90000"/>
          </a:bodyPr>
          <a:lstStyle/>
          <a:p>
            <a:r>
              <a:rPr lang="en-GB" b="1" dirty="0"/>
              <a:t>E</a:t>
            </a:r>
            <a:r>
              <a:rPr lang="en-PL" b="1" dirty="0"/>
              <a:t>ffect of Phoneme on CoG across Norwegian proficiency levels</a:t>
            </a:r>
            <a:br>
              <a:rPr lang="en-PL" dirty="0"/>
            </a:br>
            <a:br>
              <a:rPr lang="en-PL" dirty="0"/>
            </a:br>
            <a:r>
              <a:rPr lang="en-PL" dirty="0"/>
              <a:t>Learner Group</a:t>
            </a:r>
          </a:p>
        </p:txBody>
      </p:sp>
      <p:sp>
        <p:nvSpPr>
          <p:cNvPr id="4" name="Slide Number Placeholder 3">
            <a:extLst>
              <a:ext uri="{FF2B5EF4-FFF2-40B4-BE49-F238E27FC236}">
                <a16:creationId xmlns:a16="http://schemas.microsoft.com/office/drawing/2014/main" id="{52D8D9C3-DA43-CDA9-B825-FB85554577A2}"/>
              </a:ext>
            </a:extLst>
          </p:cNvPr>
          <p:cNvSpPr>
            <a:spLocks noGrp="1"/>
          </p:cNvSpPr>
          <p:nvPr>
            <p:ph type="sldNum" sz="quarter" idx="12"/>
          </p:nvPr>
        </p:nvSpPr>
        <p:spPr/>
        <p:txBody>
          <a:bodyPr/>
          <a:lstStyle/>
          <a:p>
            <a:fld id="{D2820A5A-B2AC-F245-ABFF-8AC5B807532A}" type="slidenum">
              <a:rPr lang="en-PL" smtClean="0"/>
              <a:t>90</a:t>
            </a:fld>
            <a:endParaRPr lang="en-PL"/>
          </a:p>
        </p:txBody>
      </p:sp>
      <p:sp>
        <p:nvSpPr>
          <p:cNvPr id="6" name="AutoShape 4">
            <a:extLst>
              <a:ext uri="{FF2B5EF4-FFF2-40B4-BE49-F238E27FC236}">
                <a16:creationId xmlns:a16="http://schemas.microsoft.com/office/drawing/2014/main" id="{52BC4B3F-9641-90DE-F4F4-E316C7309756}"/>
              </a:ext>
            </a:extLst>
          </p:cNvPr>
          <p:cNvSpPr>
            <a:spLocks noChangeAspect="1" noChangeArrowheads="1"/>
          </p:cNvSpPr>
          <p:nvPr/>
        </p:nvSpPr>
        <p:spPr bwMode="auto">
          <a:xfrm>
            <a:off x="1292225" y="0"/>
            <a:ext cx="96059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L"/>
          </a:p>
        </p:txBody>
      </p:sp>
      <p:pic>
        <p:nvPicPr>
          <p:cNvPr id="10" name="Picture 9">
            <a:extLst>
              <a:ext uri="{FF2B5EF4-FFF2-40B4-BE49-F238E27FC236}">
                <a16:creationId xmlns:a16="http://schemas.microsoft.com/office/drawing/2014/main" id="{37F92765-726C-85DB-036F-B2DD8A3EAABF}"/>
              </a:ext>
            </a:extLst>
          </p:cNvPr>
          <p:cNvPicPr>
            <a:picLocks noChangeAspect="1"/>
          </p:cNvPicPr>
          <p:nvPr/>
        </p:nvPicPr>
        <p:blipFill rotWithShape="1">
          <a:blip r:embed="rId2"/>
          <a:srcRect t="30277" r="4892" b="9625"/>
          <a:stretch/>
        </p:blipFill>
        <p:spPr>
          <a:xfrm>
            <a:off x="285653" y="2732399"/>
            <a:ext cx="9444724" cy="2728601"/>
          </a:xfrm>
          <a:prstGeom prst="rect">
            <a:avLst/>
          </a:prstGeom>
        </p:spPr>
      </p:pic>
    </p:spTree>
    <p:extLst>
      <p:ext uri="{BB962C8B-B14F-4D97-AF65-F5344CB8AC3E}">
        <p14:creationId xmlns:p14="http://schemas.microsoft.com/office/powerpoint/2010/main" val="35236811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23405-AA4F-D227-F6A4-79127DE4D004}"/>
              </a:ext>
            </a:extLst>
          </p:cNvPr>
          <p:cNvSpPr>
            <a:spLocks noGrp="1"/>
          </p:cNvSpPr>
          <p:nvPr>
            <p:ph type="title"/>
          </p:nvPr>
        </p:nvSpPr>
        <p:spPr>
          <a:xfrm>
            <a:off x="1066006" y="1137599"/>
            <a:ext cx="10866914" cy="1371600"/>
          </a:xfrm>
        </p:spPr>
        <p:txBody>
          <a:bodyPr>
            <a:normAutofit fontScale="90000"/>
          </a:bodyPr>
          <a:lstStyle/>
          <a:p>
            <a:r>
              <a:rPr lang="en-GB" b="1" dirty="0"/>
              <a:t>E</a:t>
            </a:r>
            <a:r>
              <a:rPr lang="en-PL" b="1" dirty="0"/>
              <a:t>ffect of Phoneme on CoG across Norwegian proficiency levels</a:t>
            </a:r>
            <a:br>
              <a:rPr lang="en-PL" b="1" dirty="0"/>
            </a:br>
            <a:br>
              <a:rPr lang="en-PL" dirty="0"/>
            </a:br>
            <a:r>
              <a:rPr lang="en-PL" dirty="0"/>
              <a:t>L1 Polish					    L1 Norwegian					</a:t>
            </a:r>
          </a:p>
        </p:txBody>
      </p:sp>
      <p:sp>
        <p:nvSpPr>
          <p:cNvPr id="4" name="Slide Number Placeholder 3">
            <a:extLst>
              <a:ext uri="{FF2B5EF4-FFF2-40B4-BE49-F238E27FC236}">
                <a16:creationId xmlns:a16="http://schemas.microsoft.com/office/drawing/2014/main" id="{52D8D9C3-DA43-CDA9-B825-FB85554577A2}"/>
              </a:ext>
            </a:extLst>
          </p:cNvPr>
          <p:cNvSpPr>
            <a:spLocks noGrp="1"/>
          </p:cNvSpPr>
          <p:nvPr>
            <p:ph type="sldNum" sz="quarter" idx="12"/>
          </p:nvPr>
        </p:nvSpPr>
        <p:spPr/>
        <p:txBody>
          <a:bodyPr/>
          <a:lstStyle/>
          <a:p>
            <a:fld id="{D2820A5A-B2AC-F245-ABFF-8AC5B807532A}" type="slidenum">
              <a:rPr lang="en-PL" smtClean="0"/>
              <a:t>91</a:t>
            </a:fld>
            <a:endParaRPr lang="en-PL"/>
          </a:p>
        </p:txBody>
      </p:sp>
      <p:sp>
        <p:nvSpPr>
          <p:cNvPr id="6" name="AutoShape 4">
            <a:extLst>
              <a:ext uri="{FF2B5EF4-FFF2-40B4-BE49-F238E27FC236}">
                <a16:creationId xmlns:a16="http://schemas.microsoft.com/office/drawing/2014/main" id="{52BC4B3F-9641-90DE-F4F4-E316C7309756}"/>
              </a:ext>
            </a:extLst>
          </p:cNvPr>
          <p:cNvSpPr>
            <a:spLocks noChangeAspect="1" noChangeArrowheads="1"/>
          </p:cNvSpPr>
          <p:nvPr/>
        </p:nvSpPr>
        <p:spPr bwMode="auto">
          <a:xfrm>
            <a:off x="1292225" y="0"/>
            <a:ext cx="96059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L"/>
          </a:p>
        </p:txBody>
      </p:sp>
      <p:grpSp>
        <p:nvGrpSpPr>
          <p:cNvPr id="13" name="Group 12">
            <a:extLst>
              <a:ext uri="{FF2B5EF4-FFF2-40B4-BE49-F238E27FC236}">
                <a16:creationId xmlns:a16="http://schemas.microsoft.com/office/drawing/2014/main" id="{18EAA23B-93D7-343E-8281-E8019A25147A}"/>
              </a:ext>
            </a:extLst>
          </p:cNvPr>
          <p:cNvGrpSpPr/>
          <p:nvPr/>
        </p:nvGrpSpPr>
        <p:grpSpPr>
          <a:xfrm>
            <a:off x="212789" y="2732398"/>
            <a:ext cx="11770931" cy="2992941"/>
            <a:chOff x="263589" y="2732398"/>
            <a:chExt cx="11770931" cy="2992941"/>
          </a:xfrm>
        </p:grpSpPr>
        <p:pic>
          <p:nvPicPr>
            <p:cNvPr id="11" name="Picture 10">
              <a:extLst>
                <a:ext uri="{FF2B5EF4-FFF2-40B4-BE49-F238E27FC236}">
                  <a16:creationId xmlns:a16="http://schemas.microsoft.com/office/drawing/2014/main" id="{A8AC3583-83D5-2E90-9088-FC2D19D064AE}"/>
                </a:ext>
              </a:extLst>
            </p:cNvPr>
            <p:cNvPicPr>
              <a:picLocks noChangeAspect="1"/>
            </p:cNvPicPr>
            <p:nvPr/>
          </p:nvPicPr>
          <p:blipFill rotWithShape="1">
            <a:blip r:embed="rId3"/>
            <a:srcRect t="30277" r="7039" b="63523"/>
            <a:stretch/>
          </p:blipFill>
          <p:spPr>
            <a:xfrm>
              <a:off x="263589" y="4813300"/>
              <a:ext cx="11770931" cy="912039"/>
            </a:xfrm>
            <a:prstGeom prst="rect">
              <a:avLst/>
            </a:prstGeom>
          </p:spPr>
        </p:pic>
        <p:pic>
          <p:nvPicPr>
            <p:cNvPr id="8" name="Picture 7">
              <a:extLst>
                <a:ext uri="{FF2B5EF4-FFF2-40B4-BE49-F238E27FC236}">
                  <a16:creationId xmlns:a16="http://schemas.microsoft.com/office/drawing/2014/main" id="{E54F66BC-1B0D-B384-1226-A5D3A3F416EC}"/>
                </a:ext>
              </a:extLst>
            </p:cNvPr>
            <p:cNvPicPr>
              <a:picLocks noChangeAspect="1"/>
            </p:cNvPicPr>
            <p:nvPr/>
          </p:nvPicPr>
          <p:blipFill rotWithShape="1">
            <a:blip r:embed="rId4"/>
            <a:srcRect l="28790" t="12454" r="13661" b="14336"/>
            <a:stretch/>
          </p:blipFill>
          <p:spPr>
            <a:xfrm>
              <a:off x="4685208" y="2935598"/>
              <a:ext cx="3106490" cy="2770081"/>
            </a:xfrm>
            <a:prstGeom prst="rect">
              <a:avLst/>
            </a:prstGeom>
          </p:spPr>
        </p:pic>
        <p:grpSp>
          <p:nvGrpSpPr>
            <p:cNvPr id="7" name="Group 6">
              <a:extLst>
                <a:ext uri="{FF2B5EF4-FFF2-40B4-BE49-F238E27FC236}">
                  <a16:creationId xmlns:a16="http://schemas.microsoft.com/office/drawing/2014/main" id="{6C7ACCF2-7460-996B-894C-11ACA8F25F2C}"/>
                </a:ext>
              </a:extLst>
            </p:cNvPr>
            <p:cNvGrpSpPr/>
            <p:nvPr/>
          </p:nvGrpSpPr>
          <p:grpSpPr>
            <a:xfrm>
              <a:off x="263589" y="2732398"/>
              <a:ext cx="11770931" cy="2703204"/>
              <a:chOff x="111189" y="2719697"/>
              <a:chExt cx="11770931" cy="2703204"/>
            </a:xfrm>
          </p:grpSpPr>
          <p:pic>
            <p:nvPicPr>
              <p:cNvPr id="10" name="Picture 9">
                <a:extLst>
                  <a:ext uri="{FF2B5EF4-FFF2-40B4-BE49-F238E27FC236}">
                    <a16:creationId xmlns:a16="http://schemas.microsoft.com/office/drawing/2014/main" id="{37F92765-726C-85DB-036F-B2DD8A3EAABF}"/>
                  </a:ext>
                </a:extLst>
              </p:cNvPr>
              <p:cNvPicPr>
                <a:picLocks noChangeAspect="1"/>
              </p:cNvPicPr>
              <p:nvPr/>
            </p:nvPicPr>
            <p:blipFill rotWithShape="1">
              <a:blip r:embed="rId3"/>
              <a:srcRect t="30277" r="4892" b="10464"/>
              <a:stretch/>
            </p:blipFill>
            <p:spPr>
              <a:xfrm>
                <a:off x="111189" y="2732399"/>
                <a:ext cx="9444724" cy="2690502"/>
              </a:xfrm>
              <a:prstGeom prst="rect">
                <a:avLst/>
              </a:prstGeom>
            </p:spPr>
          </p:pic>
          <p:pic>
            <p:nvPicPr>
              <p:cNvPr id="5" name="Picture 4">
                <a:extLst>
                  <a:ext uri="{FF2B5EF4-FFF2-40B4-BE49-F238E27FC236}">
                    <a16:creationId xmlns:a16="http://schemas.microsoft.com/office/drawing/2014/main" id="{11B74EE8-3B48-F691-0635-B2FF5ECE86A3}"/>
                  </a:ext>
                </a:extLst>
              </p:cNvPr>
              <p:cNvPicPr>
                <a:picLocks noChangeAspect="1"/>
              </p:cNvPicPr>
              <p:nvPr/>
            </p:nvPicPr>
            <p:blipFill rotWithShape="1">
              <a:blip r:embed="rId4"/>
              <a:srcRect l="28790" t="12454" r="18696" b="22481"/>
              <a:stretch/>
            </p:blipFill>
            <p:spPr>
              <a:xfrm>
                <a:off x="9047411" y="2719697"/>
                <a:ext cx="2834709" cy="2461902"/>
              </a:xfrm>
              <a:prstGeom prst="rect">
                <a:avLst/>
              </a:prstGeom>
            </p:spPr>
          </p:pic>
        </p:grpSp>
      </p:grpSp>
    </p:spTree>
    <p:extLst>
      <p:ext uri="{BB962C8B-B14F-4D97-AF65-F5344CB8AC3E}">
        <p14:creationId xmlns:p14="http://schemas.microsoft.com/office/powerpoint/2010/main" val="1884395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p:txBody>
          <a:bodyPr/>
          <a:lstStyle/>
          <a:p>
            <a:r>
              <a:rPr lang="en-PL" dirty="0"/>
              <a:t>Descriptive statistics by phoneme</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92</a:t>
            </a:fld>
            <a:endParaRPr lang="en-PL"/>
          </a:p>
        </p:txBody>
      </p:sp>
      <p:pic>
        <p:nvPicPr>
          <p:cNvPr id="7" name="Content Placeholder 6">
            <a:extLst>
              <a:ext uri="{FF2B5EF4-FFF2-40B4-BE49-F238E27FC236}">
                <a16:creationId xmlns:a16="http://schemas.microsoft.com/office/drawing/2014/main" id="{0390066F-66BB-DE8F-C820-B4B23D1C072F}"/>
              </a:ext>
            </a:extLst>
          </p:cNvPr>
          <p:cNvPicPr>
            <a:picLocks noGrp="1" noChangeAspect="1"/>
          </p:cNvPicPr>
          <p:nvPr>
            <p:ph idx="1"/>
          </p:nvPr>
        </p:nvPicPr>
        <p:blipFill>
          <a:blip r:embed="rId3"/>
          <a:stretch>
            <a:fillRect/>
          </a:stretch>
        </p:blipFill>
        <p:spPr>
          <a:xfrm>
            <a:off x="3343434" y="2103438"/>
            <a:ext cx="5505131" cy="3932237"/>
          </a:xfrm>
        </p:spPr>
      </p:pic>
    </p:spTree>
    <p:extLst>
      <p:ext uri="{BB962C8B-B14F-4D97-AF65-F5344CB8AC3E}">
        <p14:creationId xmlns:p14="http://schemas.microsoft.com/office/powerpoint/2010/main" val="9011225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p:txBody>
          <a:bodyPr/>
          <a:lstStyle/>
          <a:p>
            <a:r>
              <a:rPr lang="en-PL" dirty="0"/>
              <a:t>Descriptive statistics by phoneme</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93</a:t>
            </a:fld>
            <a:endParaRPr lang="en-PL"/>
          </a:p>
        </p:txBody>
      </p:sp>
      <p:pic>
        <p:nvPicPr>
          <p:cNvPr id="5" name="Content Placeholder 4">
            <a:extLst>
              <a:ext uri="{FF2B5EF4-FFF2-40B4-BE49-F238E27FC236}">
                <a16:creationId xmlns:a16="http://schemas.microsoft.com/office/drawing/2014/main" id="{49F29399-7774-9D72-5442-0C8772746FF7}"/>
              </a:ext>
            </a:extLst>
          </p:cNvPr>
          <p:cNvPicPr>
            <a:picLocks noGrp="1" noChangeAspect="1"/>
          </p:cNvPicPr>
          <p:nvPr>
            <p:ph idx="1"/>
          </p:nvPr>
        </p:nvPicPr>
        <p:blipFill>
          <a:blip r:embed="rId3"/>
          <a:stretch>
            <a:fillRect/>
          </a:stretch>
        </p:blipFill>
        <p:spPr>
          <a:xfrm>
            <a:off x="3343434" y="2103438"/>
            <a:ext cx="5505131" cy="3932237"/>
          </a:xfrm>
        </p:spPr>
      </p:pic>
    </p:spTree>
    <p:extLst>
      <p:ext uri="{BB962C8B-B14F-4D97-AF65-F5344CB8AC3E}">
        <p14:creationId xmlns:p14="http://schemas.microsoft.com/office/powerpoint/2010/main" val="1969333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94F-0845-8A4A-7145-31F2D77F01BF}"/>
              </a:ext>
            </a:extLst>
          </p:cNvPr>
          <p:cNvSpPr>
            <a:spLocks noGrp="1"/>
          </p:cNvSpPr>
          <p:nvPr>
            <p:ph type="title"/>
          </p:nvPr>
        </p:nvSpPr>
        <p:spPr/>
        <p:txBody>
          <a:bodyPr/>
          <a:lstStyle/>
          <a:p>
            <a:r>
              <a:rPr lang="en-PL" dirty="0"/>
              <a:t>Descriptive statistics by phoneme</a:t>
            </a:r>
          </a:p>
        </p:txBody>
      </p:sp>
      <p:sp>
        <p:nvSpPr>
          <p:cNvPr id="4" name="Slide Number Placeholder 3">
            <a:extLst>
              <a:ext uri="{FF2B5EF4-FFF2-40B4-BE49-F238E27FC236}">
                <a16:creationId xmlns:a16="http://schemas.microsoft.com/office/drawing/2014/main" id="{EC01D904-F272-07F2-9180-35C9D8CA8BF0}"/>
              </a:ext>
            </a:extLst>
          </p:cNvPr>
          <p:cNvSpPr>
            <a:spLocks noGrp="1"/>
          </p:cNvSpPr>
          <p:nvPr>
            <p:ph type="sldNum" sz="quarter" idx="12"/>
          </p:nvPr>
        </p:nvSpPr>
        <p:spPr/>
        <p:txBody>
          <a:bodyPr/>
          <a:lstStyle/>
          <a:p>
            <a:fld id="{D2820A5A-B2AC-F245-ABFF-8AC5B807532A}" type="slidenum">
              <a:rPr lang="en-PL" smtClean="0"/>
              <a:t>94</a:t>
            </a:fld>
            <a:endParaRPr lang="en-PL"/>
          </a:p>
        </p:txBody>
      </p:sp>
      <p:pic>
        <p:nvPicPr>
          <p:cNvPr id="12" name="Content Placeholder 11">
            <a:extLst>
              <a:ext uri="{FF2B5EF4-FFF2-40B4-BE49-F238E27FC236}">
                <a16:creationId xmlns:a16="http://schemas.microsoft.com/office/drawing/2014/main" id="{DA33E1D3-0BF6-6E0E-882D-40278CA06C6D}"/>
              </a:ext>
            </a:extLst>
          </p:cNvPr>
          <p:cNvPicPr>
            <a:picLocks noGrp="1" noChangeAspect="1"/>
          </p:cNvPicPr>
          <p:nvPr>
            <p:ph idx="1"/>
          </p:nvPr>
        </p:nvPicPr>
        <p:blipFill>
          <a:blip r:embed="rId3"/>
          <a:stretch>
            <a:fillRect/>
          </a:stretch>
        </p:blipFill>
        <p:spPr>
          <a:xfrm>
            <a:off x="3343434" y="2103438"/>
            <a:ext cx="5505131" cy="3932237"/>
          </a:xfrm>
        </p:spPr>
      </p:pic>
    </p:spTree>
    <p:extLst>
      <p:ext uri="{BB962C8B-B14F-4D97-AF65-F5344CB8AC3E}">
        <p14:creationId xmlns:p14="http://schemas.microsoft.com/office/powerpoint/2010/main" val="1421218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23405-AA4F-D227-F6A4-79127DE4D004}"/>
              </a:ext>
            </a:extLst>
          </p:cNvPr>
          <p:cNvSpPr>
            <a:spLocks noGrp="1"/>
          </p:cNvSpPr>
          <p:nvPr>
            <p:ph type="title"/>
          </p:nvPr>
        </p:nvSpPr>
        <p:spPr>
          <a:xfrm>
            <a:off x="1066006" y="221178"/>
            <a:ext cx="10866914" cy="1371600"/>
          </a:xfrm>
        </p:spPr>
        <p:txBody>
          <a:bodyPr>
            <a:normAutofit fontScale="90000"/>
          </a:bodyPr>
          <a:lstStyle/>
          <a:p>
            <a:r>
              <a:rPr lang="en-PL" b="1" dirty="0"/>
              <a:t>General effect of Phoneme on CoG in </a:t>
            </a:r>
            <a:br>
              <a:rPr lang="en-PL" b="1" dirty="0"/>
            </a:br>
            <a:r>
              <a:rPr lang="en-PL" b="1" dirty="0"/>
              <a:t>L1 Polish learners</a:t>
            </a:r>
          </a:p>
        </p:txBody>
      </p:sp>
      <p:sp>
        <p:nvSpPr>
          <p:cNvPr id="4" name="Slide Number Placeholder 3">
            <a:extLst>
              <a:ext uri="{FF2B5EF4-FFF2-40B4-BE49-F238E27FC236}">
                <a16:creationId xmlns:a16="http://schemas.microsoft.com/office/drawing/2014/main" id="{52D8D9C3-DA43-CDA9-B825-FB85554577A2}"/>
              </a:ext>
            </a:extLst>
          </p:cNvPr>
          <p:cNvSpPr>
            <a:spLocks noGrp="1"/>
          </p:cNvSpPr>
          <p:nvPr>
            <p:ph type="sldNum" sz="quarter" idx="12"/>
          </p:nvPr>
        </p:nvSpPr>
        <p:spPr/>
        <p:txBody>
          <a:bodyPr/>
          <a:lstStyle/>
          <a:p>
            <a:fld id="{D2820A5A-B2AC-F245-ABFF-8AC5B807532A}" type="slidenum">
              <a:rPr lang="en-PL" smtClean="0"/>
              <a:t>95</a:t>
            </a:fld>
            <a:endParaRPr lang="en-PL"/>
          </a:p>
        </p:txBody>
      </p:sp>
      <p:sp>
        <p:nvSpPr>
          <p:cNvPr id="5" name="AutoShape 2">
            <a:extLst>
              <a:ext uri="{FF2B5EF4-FFF2-40B4-BE49-F238E27FC236}">
                <a16:creationId xmlns:a16="http://schemas.microsoft.com/office/drawing/2014/main" id="{7E6BA9B7-358B-E1D4-68F3-6CE7BFAFB3B6}"/>
              </a:ext>
            </a:extLst>
          </p:cNvPr>
          <p:cNvSpPr>
            <a:spLocks noChangeAspect="1" noChangeArrowheads="1"/>
          </p:cNvSpPr>
          <p:nvPr/>
        </p:nvSpPr>
        <p:spPr bwMode="auto">
          <a:xfrm>
            <a:off x="4676172" y="2009172"/>
            <a:ext cx="4848828" cy="48488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L"/>
          </a:p>
        </p:txBody>
      </p:sp>
      <p:sp>
        <p:nvSpPr>
          <p:cNvPr id="6" name="AutoShape 4">
            <a:extLst>
              <a:ext uri="{FF2B5EF4-FFF2-40B4-BE49-F238E27FC236}">
                <a16:creationId xmlns:a16="http://schemas.microsoft.com/office/drawing/2014/main" id="{52BC4B3F-9641-90DE-F4F4-E316C7309756}"/>
              </a:ext>
            </a:extLst>
          </p:cNvPr>
          <p:cNvSpPr>
            <a:spLocks noChangeAspect="1" noChangeArrowheads="1"/>
          </p:cNvSpPr>
          <p:nvPr/>
        </p:nvSpPr>
        <p:spPr bwMode="auto">
          <a:xfrm>
            <a:off x="1292225" y="0"/>
            <a:ext cx="96059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L"/>
          </a:p>
        </p:txBody>
      </p:sp>
      <p:pic>
        <p:nvPicPr>
          <p:cNvPr id="8" name="Picture 7">
            <a:extLst>
              <a:ext uri="{FF2B5EF4-FFF2-40B4-BE49-F238E27FC236}">
                <a16:creationId xmlns:a16="http://schemas.microsoft.com/office/drawing/2014/main" id="{0B526A71-E8C2-9743-C035-2549DA810D34}"/>
              </a:ext>
            </a:extLst>
          </p:cNvPr>
          <p:cNvPicPr>
            <a:picLocks noChangeAspect="1"/>
          </p:cNvPicPr>
          <p:nvPr/>
        </p:nvPicPr>
        <p:blipFill>
          <a:blip r:embed="rId2"/>
          <a:stretch>
            <a:fillRect/>
          </a:stretch>
        </p:blipFill>
        <p:spPr>
          <a:xfrm>
            <a:off x="2667000" y="2009172"/>
            <a:ext cx="5424236" cy="3874454"/>
          </a:xfrm>
          <a:prstGeom prst="rect">
            <a:avLst/>
          </a:prstGeom>
        </p:spPr>
      </p:pic>
    </p:spTree>
    <p:extLst>
      <p:ext uri="{BB962C8B-B14F-4D97-AF65-F5344CB8AC3E}">
        <p14:creationId xmlns:p14="http://schemas.microsoft.com/office/powerpoint/2010/main" val="703813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4CFD685-1B4D-57A3-05AA-4063BF889ED7}"/>
              </a:ext>
            </a:extLst>
          </p:cNvPr>
          <p:cNvSpPr/>
          <p:nvPr/>
        </p:nvSpPr>
        <p:spPr>
          <a:xfrm>
            <a:off x="914400" y="1880755"/>
            <a:ext cx="10401300" cy="3848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pic>
        <p:nvPicPr>
          <p:cNvPr id="14" name="Picture 13">
            <a:extLst>
              <a:ext uri="{FF2B5EF4-FFF2-40B4-BE49-F238E27FC236}">
                <a16:creationId xmlns:a16="http://schemas.microsoft.com/office/drawing/2014/main" id="{6F979091-FF4A-3689-8D9F-19420A565FA0}"/>
              </a:ext>
            </a:extLst>
          </p:cNvPr>
          <p:cNvPicPr>
            <a:picLocks noChangeAspect="1"/>
          </p:cNvPicPr>
          <p:nvPr/>
        </p:nvPicPr>
        <p:blipFill rotWithShape="1">
          <a:blip r:embed="rId3"/>
          <a:srcRect l="6739" t="30277" r="7039" b="63523"/>
          <a:stretch/>
        </p:blipFill>
        <p:spPr>
          <a:xfrm>
            <a:off x="1046357" y="2587661"/>
            <a:ext cx="10082144" cy="912039"/>
          </a:xfrm>
          <a:prstGeom prst="rect">
            <a:avLst/>
          </a:prstGeom>
        </p:spPr>
      </p:pic>
      <p:pic>
        <p:nvPicPr>
          <p:cNvPr id="11" name="Picture 10">
            <a:extLst>
              <a:ext uri="{FF2B5EF4-FFF2-40B4-BE49-F238E27FC236}">
                <a16:creationId xmlns:a16="http://schemas.microsoft.com/office/drawing/2014/main" id="{A8AC3583-83D5-2E90-9088-FC2D19D064AE}"/>
              </a:ext>
            </a:extLst>
          </p:cNvPr>
          <p:cNvPicPr>
            <a:picLocks noChangeAspect="1"/>
          </p:cNvPicPr>
          <p:nvPr/>
        </p:nvPicPr>
        <p:blipFill rotWithShape="1">
          <a:blip r:embed="rId3"/>
          <a:srcRect l="6739" t="30277" r="7039" b="63523"/>
          <a:stretch/>
        </p:blipFill>
        <p:spPr>
          <a:xfrm>
            <a:off x="1054134" y="4817672"/>
            <a:ext cx="10082144" cy="912039"/>
          </a:xfrm>
          <a:prstGeom prst="rect">
            <a:avLst/>
          </a:prstGeom>
        </p:spPr>
      </p:pic>
      <p:sp>
        <p:nvSpPr>
          <p:cNvPr id="2" name="Title 1">
            <a:extLst>
              <a:ext uri="{FF2B5EF4-FFF2-40B4-BE49-F238E27FC236}">
                <a16:creationId xmlns:a16="http://schemas.microsoft.com/office/drawing/2014/main" id="{50F23405-AA4F-D227-F6A4-79127DE4D004}"/>
              </a:ext>
            </a:extLst>
          </p:cNvPr>
          <p:cNvSpPr>
            <a:spLocks noGrp="1"/>
          </p:cNvSpPr>
          <p:nvPr>
            <p:ph type="title"/>
          </p:nvPr>
        </p:nvSpPr>
        <p:spPr>
          <a:xfrm>
            <a:off x="1040606" y="835614"/>
            <a:ext cx="10866914" cy="1371600"/>
          </a:xfrm>
        </p:spPr>
        <p:txBody>
          <a:bodyPr>
            <a:normAutofit fontScale="90000"/>
          </a:bodyPr>
          <a:lstStyle/>
          <a:p>
            <a:r>
              <a:rPr lang="en-GB" b="1" dirty="0"/>
              <a:t>E</a:t>
            </a:r>
            <a:r>
              <a:rPr lang="en-PL" b="1" dirty="0"/>
              <a:t>ffect of Phoneme on CoG across Norwegian proficiency levels (&lt;rs&gt;)</a:t>
            </a:r>
            <a:br>
              <a:rPr lang="en-PL" b="1" dirty="0"/>
            </a:br>
            <a:br>
              <a:rPr lang="en-PL" dirty="0"/>
            </a:br>
            <a:endParaRPr lang="en-PL" dirty="0"/>
          </a:p>
        </p:txBody>
      </p:sp>
      <p:sp>
        <p:nvSpPr>
          <p:cNvPr id="4" name="Slide Number Placeholder 3">
            <a:extLst>
              <a:ext uri="{FF2B5EF4-FFF2-40B4-BE49-F238E27FC236}">
                <a16:creationId xmlns:a16="http://schemas.microsoft.com/office/drawing/2014/main" id="{52D8D9C3-DA43-CDA9-B825-FB85554577A2}"/>
              </a:ext>
            </a:extLst>
          </p:cNvPr>
          <p:cNvSpPr>
            <a:spLocks noGrp="1"/>
          </p:cNvSpPr>
          <p:nvPr>
            <p:ph type="sldNum" sz="quarter" idx="12"/>
          </p:nvPr>
        </p:nvSpPr>
        <p:spPr/>
        <p:txBody>
          <a:bodyPr/>
          <a:lstStyle/>
          <a:p>
            <a:fld id="{D2820A5A-B2AC-F245-ABFF-8AC5B807532A}" type="slidenum">
              <a:rPr lang="en-PL" smtClean="0"/>
              <a:t>96</a:t>
            </a:fld>
            <a:endParaRPr lang="en-PL"/>
          </a:p>
        </p:txBody>
      </p:sp>
      <p:sp>
        <p:nvSpPr>
          <p:cNvPr id="6" name="AutoShape 4">
            <a:extLst>
              <a:ext uri="{FF2B5EF4-FFF2-40B4-BE49-F238E27FC236}">
                <a16:creationId xmlns:a16="http://schemas.microsoft.com/office/drawing/2014/main" id="{52BC4B3F-9641-90DE-F4F4-E316C7309756}"/>
              </a:ext>
            </a:extLst>
          </p:cNvPr>
          <p:cNvSpPr>
            <a:spLocks noChangeAspect="1" noChangeArrowheads="1"/>
          </p:cNvSpPr>
          <p:nvPr/>
        </p:nvSpPr>
        <p:spPr bwMode="auto">
          <a:xfrm>
            <a:off x="1292225" y="0"/>
            <a:ext cx="96059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L"/>
          </a:p>
        </p:txBody>
      </p:sp>
      <p:grpSp>
        <p:nvGrpSpPr>
          <p:cNvPr id="3" name="Group 2">
            <a:extLst>
              <a:ext uri="{FF2B5EF4-FFF2-40B4-BE49-F238E27FC236}">
                <a16:creationId xmlns:a16="http://schemas.microsoft.com/office/drawing/2014/main" id="{5C3D918D-2776-278C-E457-E6C8720FFAE5}"/>
              </a:ext>
            </a:extLst>
          </p:cNvPr>
          <p:cNvGrpSpPr/>
          <p:nvPr/>
        </p:nvGrpSpPr>
        <p:grpSpPr>
          <a:xfrm>
            <a:off x="1054134" y="2731294"/>
            <a:ext cx="10082144" cy="2998681"/>
            <a:chOff x="257493" y="2732398"/>
            <a:chExt cx="10082144" cy="2998681"/>
          </a:xfrm>
        </p:grpSpPr>
        <p:pic>
          <p:nvPicPr>
            <p:cNvPr id="9" name="Picture 8">
              <a:extLst>
                <a:ext uri="{FF2B5EF4-FFF2-40B4-BE49-F238E27FC236}">
                  <a16:creationId xmlns:a16="http://schemas.microsoft.com/office/drawing/2014/main" id="{4D5265FD-E0D2-C377-FD54-5A29D826AA44}"/>
                </a:ext>
              </a:extLst>
            </p:cNvPr>
            <p:cNvPicPr>
              <a:picLocks noChangeAspect="1"/>
            </p:cNvPicPr>
            <p:nvPr/>
          </p:nvPicPr>
          <p:blipFill rotWithShape="1">
            <a:blip r:embed="rId3"/>
            <a:srcRect t="30277" r="88234" b="3956"/>
            <a:stretch/>
          </p:blipFill>
          <p:spPr>
            <a:xfrm>
              <a:off x="257493" y="2745098"/>
              <a:ext cx="1168366" cy="2985981"/>
            </a:xfrm>
            <a:prstGeom prst="rect">
              <a:avLst/>
            </a:prstGeom>
          </p:spPr>
        </p:pic>
        <p:pic>
          <p:nvPicPr>
            <p:cNvPr id="15" name="Picture 14">
              <a:extLst>
                <a:ext uri="{FF2B5EF4-FFF2-40B4-BE49-F238E27FC236}">
                  <a16:creationId xmlns:a16="http://schemas.microsoft.com/office/drawing/2014/main" id="{847A835C-CEEF-973E-8DF6-109A898C0781}"/>
                </a:ext>
              </a:extLst>
            </p:cNvPr>
            <p:cNvPicPr>
              <a:picLocks noChangeAspect="1"/>
            </p:cNvPicPr>
            <p:nvPr/>
          </p:nvPicPr>
          <p:blipFill rotWithShape="1">
            <a:blip r:embed="rId4"/>
            <a:srcRect l="28790" t="12454" r="13661" b="8630"/>
            <a:stretch/>
          </p:blipFill>
          <p:spPr>
            <a:xfrm>
              <a:off x="7233147" y="2732398"/>
              <a:ext cx="3106490" cy="2985982"/>
            </a:xfrm>
            <a:prstGeom prst="rect">
              <a:avLst/>
            </a:prstGeom>
          </p:spPr>
        </p:pic>
      </p:grpSp>
      <p:pic>
        <p:nvPicPr>
          <p:cNvPr id="8" name="Picture 7">
            <a:extLst>
              <a:ext uri="{FF2B5EF4-FFF2-40B4-BE49-F238E27FC236}">
                <a16:creationId xmlns:a16="http://schemas.microsoft.com/office/drawing/2014/main" id="{E54F66BC-1B0D-B384-1226-A5D3A3F416EC}"/>
              </a:ext>
            </a:extLst>
          </p:cNvPr>
          <p:cNvPicPr>
            <a:picLocks noChangeAspect="1"/>
          </p:cNvPicPr>
          <p:nvPr/>
        </p:nvPicPr>
        <p:blipFill rotWithShape="1">
          <a:blip r:embed="rId4"/>
          <a:srcRect l="28790" t="12454" r="13661" b="14336"/>
          <a:stretch/>
        </p:blipFill>
        <p:spPr>
          <a:xfrm>
            <a:off x="4634408" y="2935598"/>
            <a:ext cx="3106490" cy="2770081"/>
          </a:xfrm>
          <a:prstGeom prst="rect">
            <a:avLst/>
          </a:prstGeom>
        </p:spPr>
      </p:pic>
      <p:grpSp>
        <p:nvGrpSpPr>
          <p:cNvPr id="7" name="Group 6">
            <a:extLst>
              <a:ext uri="{FF2B5EF4-FFF2-40B4-BE49-F238E27FC236}">
                <a16:creationId xmlns:a16="http://schemas.microsoft.com/office/drawing/2014/main" id="{6C7ACCF2-7460-996B-894C-11ACA8F25F2C}"/>
              </a:ext>
            </a:extLst>
          </p:cNvPr>
          <p:cNvGrpSpPr/>
          <p:nvPr/>
        </p:nvGrpSpPr>
        <p:grpSpPr>
          <a:xfrm>
            <a:off x="2133202" y="2579175"/>
            <a:ext cx="8901419" cy="2855323"/>
            <a:chOff x="3149599" y="2567578"/>
            <a:chExt cx="8901419" cy="2855323"/>
          </a:xfrm>
        </p:grpSpPr>
        <p:pic>
          <p:nvPicPr>
            <p:cNvPr id="10" name="Picture 9">
              <a:extLst>
                <a:ext uri="{FF2B5EF4-FFF2-40B4-BE49-F238E27FC236}">
                  <a16:creationId xmlns:a16="http://schemas.microsoft.com/office/drawing/2014/main" id="{37F92765-726C-85DB-036F-B2DD8A3EAABF}"/>
                </a:ext>
              </a:extLst>
            </p:cNvPr>
            <p:cNvPicPr>
              <a:picLocks noChangeAspect="1"/>
            </p:cNvPicPr>
            <p:nvPr/>
          </p:nvPicPr>
          <p:blipFill rotWithShape="1">
            <a:blip r:embed="rId3"/>
            <a:srcRect l="30596" t="30277" r="4893" b="10464"/>
            <a:stretch/>
          </p:blipFill>
          <p:spPr>
            <a:xfrm>
              <a:off x="3149599" y="2732399"/>
              <a:ext cx="6406313" cy="2690502"/>
            </a:xfrm>
            <a:prstGeom prst="rect">
              <a:avLst/>
            </a:prstGeom>
          </p:spPr>
        </p:pic>
        <p:pic>
          <p:nvPicPr>
            <p:cNvPr id="5" name="Picture 4">
              <a:extLst>
                <a:ext uri="{FF2B5EF4-FFF2-40B4-BE49-F238E27FC236}">
                  <a16:creationId xmlns:a16="http://schemas.microsoft.com/office/drawing/2014/main" id="{11B74EE8-3B48-F691-0635-B2FF5ECE86A3}"/>
                </a:ext>
              </a:extLst>
            </p:cNvPr>
            <p:cNvPicPr>
              <a:picLocks noChangeAspect="1"/>
            </p:cNvPicPr>
            <p:nvPr/>
          </p:nvPicPr>
          <p:blipFill rotWithShape="1">
            <a:blip r:embed="rId4"/>
            <a:srcRect l="28790" t="12454" r="18696" b="22481"/>
            <a:stretch/>
          </p:blipFill>
          <p:spPr>
            <a:xfrm>
              <a:off x="9136786" y="2567578"/>
              <a:ext cx="2914232" cy="2530965"/>
            </a:xfrm>
            <a:prstGeom prst="rect">
              <a:avLst/>
            </a:prstGeom>
          </p:spPr>
        </p:pic>
      </p:grpSp>
      <p:pic>
        <p:nvPicPr>
          <p:cNvPr id="16" name="Picture 15">
            <a:extLst>
              <a:ext uri="{FF2B5EF4-FFF2-40B4-BE49-F238E27FC236}">
                <a16:creationId xmlns:a16="http://schemas.microsoft.com/office/drawing/2014/main" id="{D70624FF-EA1C-7D58-FD61-BD8C2512247F}"/>
              </a:ext>
            </a:extLst>
          </p:cNvPr>
          <p:cNvPicPr>
            <a:picLocks noChangeAspect="1"/>
          </p:cNvPicPr>
          <p:nvPr/>
        </p:nvPicPr>
        <p:blipFill rotWithShape="1">
          <a:blip r:embed="rId3"/>
          <a:srcRect l="6739" t="30277" r="7039" b="63523"/>
          <a:stretch/>
        </p:blipFill>
        <p:spPr>
          <a:xfrm>
            <a:off x="8252312" y="5053498"/>
            <a:ext cx="1753096" cy="676213"/>
          </a:xfrm>
          <a:prstGeom prst="rect">
            <a:avLst/>
          </a:prstGeom>
        </p:spPr>
      </p:pic>
      <p:sp>
        <p:nvSpPr>
          <p:cNvPr id="13" name="TextBox 12">
            <a:extLst>
              <a:ext uri="{FF2B5EF4-FFF2-40B4-BE49-F238E27FC236}">
                <a16:creationId xmlns:a16="http://schemas.microsoft.com/office/drawing/2014/main" id="{3D8FF60C-4B19-069E-C562-9CC50643595C}"/>
              </a:ext>
            </a:extLst>
          </p:cNvPr>
          <p:cNvSpPr txBox="1"/>
          <p:nvPr/>
        </p:nvSpPr>
        <p:spPr>
          <a:xfrm>
            <a:off x="2176778" y="2000061"/>
            <a:ext cx="9138921" cy="369332"/>
          </a:xfrm>
          <a:prstGeom prst="rect">
            <a:avLst/>
          </a:prstGeom>
          <a:noFill/>
        </p:spPr>
        <p:txBody>
          <a:bodyPr wrap="square">
            <a:spAutoFit/>
          </a:bodyPr>
          <a:lstStyle/>
          <a:p>
            <a:r>
              <a:rPr lang="en-PL" dirty="0"/>
              <a:t> L1 Polish Learners	 								L1 Norwegian Controls</a:t>
            </a:r>
          </a:p>
        </p:txBody>
      </p:sp>
    </p:spTree>
    <p:extLst>
      <p:ext uri="{BB962C8B-B14F-4D97-AF65-F5344CB8AC3E}">
        <p14:creationId xmlns:p14="http://schemas.microsoft.com/office/powerpoint/2010/main" val="23299957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5B873-B9F7-9CD0-E9E0-572EC2DA138B}"/>
              </a:ext>
            </a:extLst>
          </p:cNvPr>
          <p:cNvSpPr>
            <a:spLocks noGrp="1"/>
          </p:cNvSpPr>
          <p:nvPr>
            <p:ph type="title"/>
          </p:nvPr>
        </p:nvSpPr>
        <p:spPr>
          <a:xfrm>
            <a:off x="281354" y="642594"/>
            <a:ext cx="11910646" cy="1371600"/>
          </a:xfrm>
        </p:spPr>
        <p:txBody>
          <a:bodyPr>
            <a:normAutofit fontScale="90000"/>
          </a:bodyPr>
          <a:lstStyle/>
          <a:p>
            <a:r>
              <a:rPr lang="en-PL" b="1" dirty="0"/>
              <a:t>Phoneme trajectories across Norwegian proficiency levels</a:t>
            </a:r>
            <a:br>
              <a:rPr lang="en-PL" b="1" dirty="0"/>
            </a:br>
            <a:r>
              <a:rPr lang="en-PL" dirty="0"/>
              <a:t>L1 Polish					L1 Polish + L1 NO</a:t>
            </a:r>
          </a:p>
        </p:txBody>
      </p:sp>
      <p:pic>
        <p:nvPicPr>
          <p:cNvPr id="6" name="Content Placeholder 5">
            <a:extLst>
              <a:ext uri="{FF2B5EF4-FFF2-40B4-BE49-F238E27FC236}">
                <a16:creationId xmlns:a16="http://schemas.microsoft.com/office/drawing/2014/main" id="{BA07B840-6E1C-E2AD-EAD3-41B78C60FAC1}"/>
              </a:ext>
            </a:extLst>
          </p:cNvPr>
          <p:cNvPicPr>
            <a:picLocks noGrp="1" noChangeAspect="1"/>
          </p:cNvPicPr>
          <p:nvPr>
            <p:ph idx="1"/>
          </p:nvPr>
        </p:nvPicPr>
        <p:blipFill>
          <a:blip r:embed="rId2"/>
          <a:stretch>
            <a:fillRect/>
          </a:stretch>
        </p:blipFill>
        <p:spPr>
          <a:xfrm>
            <a:off x="6283569" y="2419959"/>
            <a:ext cx="5505131" cy="3932237"/>
          </a:xfrm>
        </p:spPr>
      </p:pic>
      <p:sp>
        <p:nvSpPr>
          <p:cNvPr id="4" name="Slide Number Placeholder 3">
            <a:extLst>
              <a:ext uri="{FF2B5EF4-FFF2-40B4-BE49-F238E27FC236}">
                <a16:creationId xmlns:a16="http://schemas.microsoft.com/office/drawing/2014/main" id="{D0A0AE9B-BDF8-398D-055D-5DE878684468}"/>
              </a:ext>
            </a:extLst>
          </p:cNvPr>
          <p:cNvSpPr>
            <a:spLocks noGrp="1"/>
          </p:cNvSpPr>
          <p:nvPr>
            <p:ph type="sldNum" sz="quarter" idx="12"/>
          </p:nvPr>
        </p:nvSpPr>
        <p:spPr/>
        <p:txBody>
          <a:bodyPr/>
          <a:lstStyle/>
          <a:p>
            <a:fld id="{D2820A5A-B2AC-F245-ABFF-8AC5B807532A}" type="slidenum">
              <a:rPr lang="en-PL" smtClean="0"/>
              <a:t>97</a:t>
            </a:fld>
            <a:endParaRPr lang="en-PL"/>
          </a:p>
        </p:txBody>
      </p:sp>
      <p:pic>
        <p:nvPicPr>
          <p:cNvPr id="7" name="Picture 6">
            <a:extLst>
              <a:ext uri="{FF2B5EF4-FFF2-40B4-BE49-F238E27FC236}">
                <a16:creationId xmlns:a16="http://schemas.microsoft.com/office/drawing/2014/main" id="{90E5DDD8-751E-BA71-50C6-20F394B85D4B}"/>
              </a:ext>
            </a:extLst>
          </p:cNvPr>
          <p:cNvPicPr>
            <a:picLocks noChangeAspect="1"/>
          </p:cNvPicPr>
          <p:nvPr/>
        </p:nvPicPr>
        <p:blipFill>
          <a:blip r:embed="rId3"/>
          <a:stretch>
            <a:fillRect/>
          </a:stretch>
        </p:blipFill>
        <p:spPr>
          <a:xfrm>
            <a:off x="316523" y="2419960"/>
            <a:ext cx="5505131" cy="3932236"/>
          </a:xfrm>
          <a:prstGeom prst="rect">
            <a:avLst/>
          </a:prstGeom>
        </p:spPr>
      </p:pic>
    </p:spTree>
    <p:extLst>
      <p:ext uri="{BB962C8B-B14F-4D97-AF65-F5344CB8AC3E}">
        <p14:creationId xmlns:p14="http://schemas.microsoft.com/office/powerpoint/2010/main" val="9628360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5B873-B9F7-9CD0-E9E0-572EC2DA138B}"/>
              </a:ext>
            </a:extLst>
          </p:cNvPr>
          <p:cNvSpPr>
            <a:spLocks noGrp="1"/>
          </p:cNvSpPr>
          <p:nvPr>
            <p:ph type="title"/>
          </p:nvPr>
        </p:nvSpPr>
        <p:spPr>
          <a:xfrm>
            <a:off x="281354" y="642594"/>
            <a:ext cx="11910646" cy="1371600"/>
          </a:xfrm>
        </p:spPr>
        <p:txBody>
          <a:bodyPr>
            <a:normAutofit fontScale="90000"/>
          </a:bodyPr>
          <a:lstStyle/>
          <a:p>
            <a:r>
              <a:rPr lang="en-PL" b="1" dirty="0"/>
              <a:t>Phoneme trajectories across Norwegian proficiency levels</a:t>
            </a:r>
            <a:br>
              <a:rPr lang="en-PL" dirty="0"/>
            </a:br>
            <a:r>
              <a:rPr lang="en-PL" dirty="0"/>
              <a:t>	L1 Polish				L1 Polish + L1 NO</a:t>
            </a:r>
          </a:p>
        </p:txBody>
      </p:sp>
      <p:pic>
        <p:nvPicPr>
          <p:cNvPr id="6" name="Content Placeholder 5">
            <a:extLst>
              <a:ext uri="{FF2B5EF4-FFF2-40B4-BE49-F238E27FC236}">
                <a16:creationId xmlns:a16="http://schemas.microsoft.com/office/drawing/2014/main" id="{BA07B840-6E1C-E2AD-EAD3-41B78C60FAC1}"/>
              </a:ext>
            </a:extLst>
          </p:cNvPr>
          <p:cNvPicPr>
            <a:picLocks noGrp="1" noChangeAspect="1"/>
          </p:cNvPicPr>
          <p:nvPr>
            <p:ph idx="1"/>
          </p:nvPr>
        </p:nvPicPr>
        <p:blipFill>
          <a:blip r:embed="rId3"/>
          <a:stretch>
            <a:fillRect/>
          </a:stretch>
        </p:blipFill>
        <p:spPr>
          <a:xfrm>
            <a:off x="6283569" y="2419959"/>
            <a:ext cx="5505131" cy="3932237"/>
          </a:xfrm>
        </p:spPr>
      </p:pic>
      <p:sp>
        <p:nvSpPr>
          <p:cNvPr id="4" name="Slide Number Placeholder 3">
            <a:extLst>
              <a:ext uri="{FF2B5EF4-FFF2-40B4-BE49-F238E27FC236}">
                <a16:creationId xmlns:a16="http://schemas.microsoft.com/office/drawing/2014/main" id="{D0A0AE9B-BDF8-398D-055D-5DE878684468}"/>
              </a:ext>
            </a:extLst>
          </p:cNvPr>
          <p:cNvSpPr>
            <a:spLocks noGrp="1"/>
          </p:cNvSpPr>
          <p:nvPr>
            <p:ph type="sldNum" sz="quarter" idx="12"/>
          </p:nvPr>
        </p:nvSpPr>
        <p:spPr/>
        <p:txBody>
          <a:bodyPr/>
          <a:lstStyle/>
          <a:p>
            <a:fld id="{D2820A5A-B2AC-F245-ABFF-8AC5B807532A}" type="slidenum">
              <a:rPr lang="en-PL" smtClean="0"/>
              <a:t>98</a:t>
            </a:fld>
            <a:endParaRPr lang="en-PL"/>
          </a:p>
        </p:txBody>
      </p:sp>
      <p:pic>
        <p:nvPicPr>
          <p:cNvPr id="7" name="Picture 6">
            <a:extLst>
              <a:ext uri="{FF2B5EF4-FFF2-40B4-BE49-F238E27FC236}">
                <a16:creationId xmlns:a16="http://schemas.microsoft.com/office/drawing/2014/main" id="{90E5DDD8-751E-BA71-50C6-20F394B85D4B}"/>
              </a:ext>
            </a:extLst>
          </p:cNvPr>
          <p:cNvPicPr>
            <a:picLocks noChangeAspect="1"/>
          </p:cNvPicPr>
          <p:nvPr/>
        </p:nvPicPr>
        <p:blipFill>
          <a:blip r:embed="rId4"/>
          <a:stretch>
            <a:fillRect/>
          </a:stretch>
        </p:blipFill>
        <p:spPr>
          <a:xfrm>
            <a:off x="316523" y="2419960"/>
            <a:ext cx="5505131" cy="3932236"/>
          </a:xfrm>
          <a:prstGeom prst="rect">
            <a:avLst/>
          </a:prstGeom>
        </p:spPr>
      </p:pic>
      <p:sp>
        <p:nvSpPr>
          <p:cNvPr id="3" name="Oval 2">
            <a:extLst>
              <a:ext uri="{FF2B5EF4-FFF2-40B4-BE49-F238E27FC236}">
                <a16:creationId xmlns:a16="http://schemas.microsoft.com/office/drawing/2014/main" id="{C62F29B7-9DD9-8753-6DC2-069406EAF190}"/>
              </a:ext>
            </a:extLst>
          </p:cNvPr>
          <p:cNvSpPr/>
          <p:nvPr/>
        </p:nvSpPr>
        <p:spPr>
          <a:xfrm>
            <a:off x="4481414" y="4731027"/>
            <a:ext cx="463463" cy="1033670"/>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5" name="Oval 4">
            <a:extLst>
              <a:ext uri="{FF2B5EF4-FFF2-40B4-BE49-F238E27FC236}">
                <a16:creationId xmlns:a16="http://schemas.microsoft.com/office/drawing/2014/main" id="{B09407E0-725E-D3DE-B1CA-6852A3BA8AC5}"/>
              </a:ext>
            </a:extLst>
          </p:cNvPr>
          <p:cNvSpPr/>
          <p:nvPr/>
        </p:nvSpPr>
        <p:spPr>
          <a:xfrm>
            <a:off x="10589150" y="4638261"/>
            <a:ext cx="370398" cy="1007165"/>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Oval 9">
            <a:extLst>
              <a:ext uri="{FF2B5EF4-FFF2-40B4-BE49-F238E27FC236}">
                <a16:creationId xmlns:a16="http://schemas.microsoft.com/office/drawing/2014/main" id="{3F807B93-5A66-ED29-29D1-8AFBB13FE3A4}"/>
              </a:ext>
            </a:extLst>
          </p:cNvPr>
          <p:cNvSpPr/>
          <p:nvPr/>
        </p:nvSpPr>
        <p:spPr>
          <a:xfrm>
            <a:off x="4489856" y="4147930"/>
            <a:ext cx="463463" cy="490331"/>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1" name="Oval 10">
            <a:extLst>
              <a:ext uri="{FF2B5EF4-FFF2-40B4-BE49-F238E27FC236}">
                <a16:creationId xmlns:a16="http://schemas.microsoft.com/office/drawing/2014/main" id="{C572B733-E7B9-DFE8-6909-49D0201583F7}"/>
              </a:ext>
            </a:extLst>
          </p:cNvPr>
          <p:cNvSpPr/>
          <p:nvPr/>
        </p:nvSpPr>
        <p:spPr>
          <a:xfrm>
            <a:off x="4463352" y="2951921"/>
            <a:ext cx="463463" cy="790243"/>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2" name="Oval 11">
            <a:extLst>
              <a:ext uri="{FF2B5EF4-FFF2-40B4-BE49-F238E27FC236}">
                <a16:creationId xmlns:a16="http://schemas.microsoft.com/office/drawing/2014/main" id="{C1C62098-19D5-9546-20AA-00649245E1A7}"/>
              </a:ext>
            </a:extLst>
          </p:cNvPr>
          <p:cNvSpPr/>
          <p:nvPr/>
        </p:nvSpPr>
        <p:spPr>
          <a:xfrm>
            <a:off x="10615654" y="3273287"/>
            <a:ext cx="370399" cy="550834"/>
          </a:xfrm>
          <a:prstGeom prst="ellipse">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3" name="Oval 12">
            <a:extLst>
              <a:ext uri="{FF2B5EF4-FFF2-40B4-BE49-F238E27FC236}">
                <a16:creationId xmlns:a16="http://schemas.microsoft.com/office/drawing/2014/main" id="{DD57476E-E7B2-6BC7-AB36-A5C1FA0BEC15}"/>
              </a:ext>
            </a:extLst>
          </p:cNvPr>
          <p:cNvSpPr/>
          <p:nvPr/>
        </p:nvSpPr>
        <p:spPr>
          <a:xfrm>
            <a:off x="1594255" y="2837973"/>
            <a:ext cx="463463" cy="1146527"/>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4" name="Oval 13">
            <a:extLst>
              <a:ext uri="{FF2B5EF4-FFF2-40B4-BE49-F238E27FC236}">
                <a16:creationId xmlns:a16="http://schemas.microsoft.com/office/drawing/2014/main" id="{5D018C63-5B20-A365-620E-C7FFB3596590}"/>
              </a:ext>
            </a:extLst>
          </p:cNvPr>
          <p:cNvSpPr/>
          <p:nvPr/>
        </p:nvSpPr>
        <p:spPr>
          <a:xfrm>
            <a:off x="1567750" y="4731028"/>
            <a:ext cx="463463" cy="940904"/>
          </a:xfrm>
          <a:prstGeom prst="ellipse">
            <a:avLst/>
          </a:pr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6" name="TextBox 15">
            <a:extLst>
              <a:ext uri="{FF2B5EF4-FFF2-40B4-BE49-F238E27FC236}">
                <a16:creationId xmlns:a16="http://schemas.microsoft.com/office/drawing/2014/main" id="{A0B585DA-5FEA-20F9-7045-C04A44B3EE73}"/>
              </a:ext>
            </a:extLst>
          </p:cNvPr>
          <p:cNvSpPr txBox="1"/>
          <p:nvPr/>
        </p:nvSpPr>
        <p:spPr>
          <a:xfrm>
            <a:off x="1064441" y="2419959"/>
            <a:ext cx="1933543" cy="369332"/>
          </a:xfrm>
          <a:prstGeom prst="rect">
            <a:avLst/>
          </a:prstGeom>
          <a:noFill/>
        </p:spPr>
        <p:txBody>
          <a:bodyPr wrap="none" rtlCol="0">
            <a:spAutoFit/>
          </a:bodyPr>
          <a:lstStyle/>
          <a:p>
            <a:r>
              <a:rPr lang="en-PL" dirty="0"/>
              <a:t>Low Proficiency</a:t>
            </a:r>
          </a:p>
        </p:txBody>
      </p:sp>
      <p:sp>
        <p:nvSpPr>
          <p:cNvPr id="18" name="TextBox 17">
            <a:extLst>
              <a:ext uri="{FF2B5EF4-FFF2-40B4-BE49-F238E27FC236}">
                <a16:creationId xmlns:a16="http://schemas.microsoft.com/office/drawing/2014/main" id="{E89B227A-E31D-EBD9-BD19-60554DD5DC2C}"/>
              </a:ext>
            </a:extLst>
          </p:cNvPr>
          <p:cNvSpPr txBox="1"/>
          <p:nvPr/>
        </p:nvSpPr>
        <p:spPr>
          <a:xfrm>
            <a:off x="3754815" y="2416645"/>
            <a:ext cx="1983235" cy="369332"/>
          </a:xfrm>
          <a:prstGeom prst="rect">
            <a:avLst/>
          </a:prstGeom>
          <a:noFill/>
        </p:spPr>
        <p:txBody>
          <a:bodyPr wrap="none" rtlCol="0">
            <a:spAutoFit/>
          </a:bodyPr>
          <a:lstStyle/>
          <a:p>
            <a:r>
              <a:rPr lang="en-PL" dirty="0"/>
              <a:t>High Proficiency</a:t>
            </a:r>
          </a:p>
        </p:txBody>
      </p:sp>
    </p:spTree>
    <p:extLst>
      <p:ext uri="{BB962C8B-B14F-4D97-AF65-F5344CB8AC3E}">
        <p14:creationId xmlns:p14="http://schemas.microsoft.com/office/powerpoint/2010/main" val="22553249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7AFA-48ED-5ABD-5C90-321D707A5E48}"/>
              </a:ext>
            </a:extLst>
          </p:cNvPr>
          <p:cNvSpPr>
            <a:spLocks noGrp="1"/>
          </p:cNvSpPr>
          <p:nvPr>
            <p:ph type="title"/>
          </p:nvPr>
        </p:nvSpPr>
        <p:spPr/>
        <p:txBody>
          <a:bodyPr>
            <a:normAutofit fontScale="90000"/>
          </a:bodyPr>
          <a:lstStyle/>
          <a:p>
            <a:r>
              <a:rPr lang="en-PL" b="1" dirty="0"/>
              <a:t>Place effect for L1 Polish, L3 Norwegian learners</a:t>
            </a:r>
          </a:p>
        </p:txBody>
      </p:sp>
      <p:sp>
        <p:nvSpPr>
          <p:cNvPr id="4" name="Slide Number Placeholder 3">
            <a:extLst>
              <a:ext uri="{FF2B5EF4-FFF2-40B4-BE49-F238E27FC236}">
                <a16:creationId xmlns:a16="http://schemas.microsoft.com/office/drawing/2014/main" id="{C481099D-B2BE-6D58-A6B7-CC23773F0C3C}"/>
              </a:ext>
            </a:extLst>
          </p:cNvPr>
          <p:cNvSpPr>
            <a:spLocks noGrp="1"/>
          </p:cNvSpPr>
          <p:nvPr>
            <p:ph type="sldNum" sz="quarter" idx="12"/>
          </p:nvPr>
        </p:nvSpPr>
        <p:spPr/>
        <p:txBody>
          <a:bodyPr/>
          <a:lstStyle/>
          <a:p>
            <a:fld id="{D2820A5A-B2AC-F245-ABFF-8AC5B807532A}" type="slidenum">
              <a:rPr lang="en-PL" smtClean="0"/>
              <a:t>99</a:t>
            </a:fld>
            <a:endParaRPr lang="en-PL"/>
          </a:p>
        </p:txBody>
      </p:sp>
      <p:pic>
        <p:nvPicPr>
          <p:cNvPr id="6" name="Picture 5">
            <a:extLst>
              <a:ext uri="{FF2B5EF4-FFF2-40B4-BE49-F238E27FC236}">
                <a16:creationId xmlns:a16="http://schemas.microsoft.com/office/drawing/2014/main" id="{49069BA2-B89B-F28F-900F-C3289CCDC6A2}"/>
              </a:ext>
            </a:extLst>
          </p:cNvPr>
          <p:cNvPicPr>
            <a:picLocks noChangeAspect="1"/>
          </p:cNvPicPr>
          <p:nvPr/>
        </p:nvPicPr>
        <p:blipFill>
          <a:blip r:embed="rId3"/>
          <a:stretch>
            <a:fillRect/>
          </a:stretch>
        </p:blipFill>
        <p:spPr>
          <a:xfrm>
            <a:off x="634937" y="2042452"/>
            <a:ext cx="5327638" cy="3805455"/>
          </a:xfrm>
          <a:prstGeom prst="rect">
            <a:avLst/>
          </a:prstGeom>
        </p:spPr>
      </p:pic>
      <p:sp>
        <p:nvSpPr>
          <p:cNvPr id="5" name="TextBox 4">
            <a:extLst>
              <a:ext uri="{FF2B5EF4-FFF2-40B4-BE49-F238E27FC236}">
                <a16:creationId xmlns:a16="http://schemas.microsoft.com/office/drawing/2014/main" id="{C96BABEA-426C-D84F-227C-45308F6360BA}"/>
              </a:ext>
            </a:extLst>
          </p:cNvPr>
          <p:cNvSpPr txBox="1"/>
          <p:nvPr/>
        </p:nvSpPr>
        <p:spPr>
          <a:xfrm>
            <a:off x="6229427" y="2000805"/>
            <a:ext cx="5251082" cy="923330"/>
          </a:xfrm>
          <a:prstGeom prst="rect">
            <a:avLst/>
          </a:prstGeom>
          <a:noFill/>
        </p:spPr>
        <p:txBody>
          <a:bodyPr wrap="square" rtlCol="0">
            <a:spAutoFit/>
          </a:bodyPr>
          <a:lstStyle/>
          <a:p>
            <a:r>
              <a:rPr lang="en-PL" dirty="0"/>
              <a:t>COR: Soft evidence that phonemes differ across languages; dental (PL/NO) versus alveolar (EN)</a:t>
            </a:r>
          </a:p>
        </p:txBody>
      </p:sp>
      <p:pic>
        <p:nvPicPr>
          <p:cNvPr id="7" name="Picture 6">
            <a:extLst>
              <a:ext uri="{FF2B5EF4-FFF2-40B4-BE49-F238E27FC236}">
                <a16:creationId xmlns:a16="http://schemas.microsoft.com/office/drawing/2014/main" id="{21E98200-1646-F9CF-8964-31788BA246E8}"/>
              </a:ext>
            </a:extLst>
          </p:cNvPr>
          <p:cNvPicPr>
            <a:picLocks noChangeAspect="1"/>
          </p:cNvPicPr>
          <p:nvPr/>
        </p:nvPicPr>
        <p:blipFill>
          <a:blip r:embed="rId4"/>
          <a:stretch>
            <a:fillRect/>
          </a:stretch>
        </p:blipFill>
        <p:spPr>
          <a:xfrm>
            <a:off x="6588469" y="2971784"/>
            <a:ext cx="4892040" cy="3494314"/>
          </a:xfrm>
          <a:prstGeom prst="rect">
            <a:avLst/>
          </a:prstGeom>
        </p:spPr>
      </p:pic>
      <p:sp>
        <p:nvSpPr>
          <p:cNvPr id="3" name="Oval 2">
            <a:extLst>
              <a:ext uri="{FF2B5EF4-FFF2-40B4-BE49-F238E27FC236}">
                <a16:creationId xmlns:a16="http://schemas.microsoft.com/office/drawing/2014/main" id="{202E292E-32CD-5EFB-000C-212DC808FAED}"/>
              </a:ext>
            </a:extLst>
          </p:cNvPr>
          <p:cNvSpPr/>
          <p:nvPr/>
        </p:nvSpPr>
        <p:spPr>
          <a:xfrm>
            <a:off x="1371600" y="2442754"/>
            <a:ext cx="2220686" cy="1306286"/>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6821343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DC5D5248A4B444F8F930681A94B9435" ma:contentTypeVersion="16" ma:contentTypeDescription="Utwórz nowy dokument." ma:contentTypeScope="" ma:versionID="c0b8d90ed6b4d11963cfdc907de673af">
  <xsd:schema xmlns:xsd="http://www.w3.org/2001/XMLSchema" xmlns:xs="http://www.w3.org/2001/XMLSchema" xmlns:p="http://schemas.microsoft.com/office/2006/metadata/properties" xmlns:ns2="e2035883-993f-40dd-b11a-b4b324a4033e" xmlns:ns3="64797261-d3be-488b-a201-b4c878f4938b" targetNamespace="http://schemas.microsoft.com/office/2006/metadata/properties" ma:root="true" ma:fieldsID="22aa81fbe8f0ca9f5149a48c9b16a54d" ns2:_="" ns3:_="">
    <xsd:import namespace="e2035883-993f-40dd-b11a-b4b324a4033e"/>
    <xsd:import namespace="64797261-d3be-488b-a201-b4c878f493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SearchProperties" minOccurs="0"/>
                <xsd:element ref="ns2:MediaLengthInSeconds" minOccurs="0"/>
                <xsd:element ref="ns2:komentarz"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035883-993f-40dd-b11a-b4b324a403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i obrazów" ma:readOnly="false" ma:fieldId="{5cf76f15-5ced-4ddc-b409-7134ff3c332f}" ma:taxonomyMulti="true" ma:sspId="19df4c6f-8961-41b0-b5dd-85bee8602c0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komentarz" ma:index="22" nillable="true" ma:displayName="komentarz" ma:format="Dropdown" ma:internalName="komentarz">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797261-d3be-488b-a201-b4c878f4938b"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element name="TaxCatchAll" ma:index="14" nillable="true" ma:displayName="Taxonomy Catch All Column" ma:hidden="true" ma:list="{862e426e-9fcd-492e-b2c4-b2ceb3c3b0ea}" ma:internalName="TaxCatchAll" ma:showField="CatchAllData" ma:web="64797261-d3be-488b-a201-b4c878f493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035883-993f-40dd-b11a-b4b324a4033e">
      <Terms xmlns="http://schemas.microsoft.com/office/infopath/2007/PartnerControls"/>
    </lcf76f155ced4ddcb4097134ff3c332f>
    <komentarz xmlns="e2035883-993f-40dd-b11a-b4b324a4033e" xsi:nil="true"/>
    <TaxCatchAll xmlns="64797261-d3be-488b-a201-b4c878f4938b" xsi:nil="true"/>
  </documentManagement>
</p:properties>
</file>

<file path=customXml/itemProps1.xml><?xml version="1.0" encoding="utf-8"?>
<ds:datastoreItem xmlns:ds="http://schemas.openxmlformats.org/officeDocument/2006/customXml" ds:itemID="{C447C1D7-D626-4F60-B037-D9DB27C05586}"/>
</file>

<file path=customXml/itemProps2.xml><?xml version="1.0" encoding="utf-8"?>
<ds:datastoreItem xmlns:ds="http://schemas.openxmlformats.org/officeDocument/2006/customXml" ds:itemID="{E6FD7793-62F9-4E59-B9EB-4CFF817451E4}"/>
</file>

<file path=customXml/itemProps3.xml><?xml version="1.0" encoding="utf-8"?>
<ds:datastoreItem xmlns:ds="http://schemas.openxmlformats.org/officeDocument/2006/customXml" ds:itemID="{5D228692-2D23-42A9-BFDD-C53802B85927}"/>
</file>

<file path=docProps/app.xml><?xml version="1.0" encoding="utf-8"?>
<Properties xmlns="http://schemas.openxmlformats.org/officeDocument/2006/extended-properties" xmlns:vt="http://schemas.openxmlformats.org/officeDocument/2006/docPropsVTypes">
  <Template>{6E64B4AB-E848-E440-B6AC-4FF55C15714E}tf10001067_mac</Template>
  <TotalTime>5673</TotalTime>
  <Words>9809</Words>
  <Application>Microsoft Macintosh PowerPoint</Application>
  <PresentationFormat>Widescreen</PresentationFormat>
  <Paragraphs>2533</Paragraphs>
  <Slides>115</Slides>
  <Notes>54</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115</vt:i4>
      </vt:variant>
    </vt:vector>
  </HeadingPairs>
  <TitlesOfParts>
    <vt:vector size="123" baseType="lpstr">
      <vt:lpstr>Arial</vt:lpstr>
      <vt:lpstr>Calibri</vt:lpstr>
      <vt:lpstr>Century Gothic</vt:lpstr>
      <vt:lpstr>Garamond</vt:lpstr>
      <vt:lpstr>Times</vt:lpstr>
      <vt:lpstr>Times New Roman</vt:lpstr>
      <vt:lpstr>TimesNewRomanPSMT</vt:lpstr>
      <vt:lpstr>Savon</vt:lpstr>
      <vt:lpstr>Cross-linguistic influence and sibilant production: An acoustic analysis of voiceless retroflex and non-retroflex sibilants in L1 Polish, L2 English, L3 Norwegian learners</vt:lpstr>
      <vt:lpstr>Cross-linguistic influence and sibilant production in L3 learners of Norwegian</vt:lpstr>
      <vt:lpstr>PowerPoint Presentation</vt:lpstr>
      <vt:lpstr>Sibilant fricatives</vt:lpstr>
      <vt:lpstr>Places (of articulation) of interest</vt:lpstr>
      <vt:lpstr>Descriptions of sibilant inventories in Polish, Norwegian and English</vt:lpstr>
      <vt:lpstr>Research Questions</vt:lpstr>
      <vt:lpstr>Research Questions</vt:lpstr>
      <vt:lpstr>Predictions</vt:lpstr>
      <vt:lpstr>Assessing sibilant inventories via spectral moments</vt:lpstr>
      <vt:lpstr>Methodology (participants)</vt:lpstr>
      <vt:lpstr>L1 Polish proficiency scores in L2 English and L3 Norwegian</vt:lpstr>
      <vt:lpstr>Methodology (sibilant tokens)</vt:lpstr>
      <vt:lpstr>Methodology (sample tokens per phoneme)</vt:lpstr>
      <vt:lpstr>Procedure (sentence creation)</vt:lpstr>
      <vt:lpstr>Methodology (carrier sentences)</vt:lpstr>
      <vt:lpstr>Methodology (stimuli presentation)</vt:lpstr>
      <vt:lpstr>PowerPoint Presentation</vt:lpstr>
      <vt:lpstr>Data Processing (force alignment)</vt:lpstr>
      <vt:lpstr>Data Processing (Norwegian Sample)</vt:lpstr>
      <vt:lpstr>Extracting acoustic details</vt:lpstr>
      <vt:lpstr>Results</vt:lpstr>
      <vt:lpstr>PowerPoint Presentation</vt:lpstr>
      <vt:lpstr>CoG vs Phoneme (/ʃ~ʂ/) </vt:lpstr>
      <vt:lpstr>Within-group pairwise comparisons of L1 Polish postalveolar sibilants by CoG</vt:lpstr>
      <vt:lpstr>Within-group pairwise comparisons of L1 Norwegian postalveolar sibilants by CoG</vt:lpstr>
      <vt:lpstr>Between group pairwise comparison for post-alveolar sounds</vt:lpstr>
      <vt:lpstr>PowerPoint Presentation</vt:lpstr>
      <vt:lpstr>Q2. Does transfer occur between the phonological systems of the three languages? </vt:lpstr>
      <vt:lpstr>LME Norwegian Proficiency</vt:lpstr>
      <vt:lpstr>Phoneme trajectories of L1 Polish learners of Norwegian across proficiency      </vt:lpstr>
      <vt:lpstr>Effect of phoneme on CoG across Norwegian proficiency levels (&lt;rs&gt;)  </vt:lpstr>
      <vt:lpstr>Phoneme trajectories of learners with and without Norwegian controls      </vt:lpstr>
      <vt:lpstr>Phoneme trajectories of learners with and without Norwegian controls      </vt:lpstr>
      <vt:lpstr>PowerPoint Presentation</vt:lpstr>
      <vt:lpstr>Q3. Is Norwegian /ç/ (&lt;kj&gt;) distinct from Polish /ɕ/ (&lt;ś/si&gt; in learners, or is there a one-to-one mapping?</vt:lpstr>
      <vt:lpstr>Within group pairwise comparisons (L3:/ç/ vs L1:/ɕ/) in L1 Polish learners of Norwegian</vt:lpstr>
      <vt:lpstr>Effect of phoneme and proficiency on CoG in L1 Polish learner group</vt:lpstr>
      <vt:lpstr>Q3. CoG of /ç/ (&lt;kj&gt;)  and /ɕ/ (&lt;ś/si&gt; by Norwegian proficiency</vt:lpstr>
      <vt:lpstr>Within group L1 Norwegian pairwise comparisons (L1 /ç/ vs L1 /ʃ~ʂ/)</vt:lpstr>
      <vt:lpstr>Between group pairwise comparison: CoG of palatals in L1 Polish learners and L1 Norwegian controls</vt:lpstr>
      <vt:lpstr>PowerPoint Presentation</vt:lpstr>
      <vt:lpstr>CoG vs Phoneme (/s/) </vt:lpstr>
      <vt:lpstr>Pairwise comparisons (/s/)</vt:lpstr>
      <vt:lpstr>Pairwise comparisons (/s/)</vt:lpstr>
      <vt:lpstr>Between group pairwise comparison: CoG of coronals in L1 Polish learners and L1 Norwegian controls</vt:lpstr>
      <vt:lpstr>PowerPoint Presentation</vt:lpstr>
      <vt:lpstr>L1 Polish: CoG vs L2 EN proficiency across phonemes  </vt:lpstr>
      <vt:lpstr>CoG vs L2 EN proficiency across phonemes  </vt:lpstr>
      <vt:lpstr>CoG vs L2 EN proficiency across phonemes</vt:lpstr>
      <vt:lpstr>PowerPoint Presentation</vt:lpstr>
      <vt:lpstr>PowerPoint Presentation</vt:lpstr>
      <vt:lpstr>Discussion</vt:lpstr>
      <vt:lpstr>Discussion</vt:lpstr>
      <vt:lpstr>Discussion</vt:lpstr>
      <vt:lpstr>References</vt:lpstr>
      <vt:lpstr>Acknowledgement</vt:lpstr>
      <vt:lpstr>Thank you! Dziękuję! Tusen takk!</vt:lpstr>
      <vt:lpstr>Supplemental Slides</vt:lpstr>
      <vt:lpstr>Figures if we exclude outliers &lt;2000 Hz</vt:lpstr>
      <vt:lpstr>Figures if we exclude outliers &lt;2000 Hz</vt:lpstr>
      <vt:lpstr>Figures if we exclude outliers &lt;2000 Hz</vt:lpstr>
      <vt:lpstr>Figures if we exclude outliers &lt;2000 Hz</vt:lpstr>
      <vt:lpstr>Figures if we exclude outliers &lt;2000 Hz</vt:lpstr>
      <vt:lpstr>Figures if we exclude outliers &lt;2000 Hz</vt:lpstr>
      <vt:lpstr>Figures if we exclude outliers &lt;2000 Hz</vt:lpstr>
      <vt:lpstr>Figures if we exclude outliers &lt;2000 Hz</vt:lpstr>
      <vt:lpstr>CoG vs Phoneme (/ʃ~ʂ/) </vt:lpstr>
      <vt:lpstr>CoG vs Phoneme (/s/) </vt:lpstr>
      <vt:lpstr>Solutions to misaligned segments</vt:lpstr>
      <vt:lpstr>Force Alignment issues in L2/L3</vt:lpstr>
      <vt:lpstr>L2/L3 scores from language proficiency questionnaire</vt:lpstr>
      <vt:lpstr>L2/L3 scores from language proficiency questionnaire</vt:lpstr>
      <vt:lpstr>Sibilants produced by a low Proficiency learner of Norwegian (AB7731AB)</vt:lpstr>
      <vt:lpstr>AB7731AB: /s/</vt:lpstr>
      <vt:lpstr>AB7731AB: /ʃ~ʂ/</vt:lpstr>
      <vt:lpstr>AB7731AB: / ɕ~ç/</vt:lpstr>
      <vt:lpstr>Methodology (Peppa Task)</vt:lpstr>
      <vt:lpstr>Cog v SDev (Language) L1 Polish    L1 Norwegian</vt:lpstr>
      <vt:lpstr>Cog v SDev (Place of Artic.) L1 Polish    L1 Norwegian</vt:lpstr>
      <vt:lpstr>Kurtosis v Skew L1 Polish    L1 Norwegian</vt:lpstr>
      <vt:lpstr>Cog v Kurtosis L1 Polish    L1 Norwegian</vt:lpstr>
      <vt:lpstr>Cog v Intensity L1 Polish    L1 Norwegian</vt:lpstr>
      <vt:lpstr>L1 Polish CoG vs Proficiency by phoneme (data points with linear regressions)</vt:lpstr>
      <vt:lpstr>Proficiency and Sibilants</vt:lpstr>
      <vt:lpstr>CoG vs SDev Learner Group  Native Controls</vt:lpstr>
      <vt:lpstr>Cog v Duration L1 Polish    L1 Norwegian</vt:lpstr>
      <vt:lpstr>Cog v Phoneme L1 Polish    L1 Norwegian</vt:lpstr>
      <vt:lpstr>Descriptive Statistics of sibilants produced by L1 Polish Participants</vt:lpstr>
      <vt:lpstr>Effect of Phoneme on CoG across Norwegian proficiency levels  Learner Group</vt:lpstr>
      <vt:lpstr>Effect of Phoneme on CoG across Norwegian proficiency levels  L1 Polish         L1 Norwegian     </vt:lpstr>
      <vt:lpstr>Descriptive statistics by phoneme</vt:lpstr>
      <vt:lpstr>Descriptive statistics by phoneme</vt:lpstr>
      <vt:lpstr>Descriptive statistics by phoneme</vt:lpstr>
      <vt:lpstr>General effect of Phoneme on CoG in  L1 Polish learners</vt:lpstr>
      <vt:lpstr>Effect of Phoneme on CoG across Norwegian proficiency levels (&lt;rs&gt;)  </vt:lpstr>
      <vt:lpstr>Phoneme trajectories across Norwegian proficiency levels L1 Polish     L1 Polish + L1 NO</vt:lpstr>
      <vt:lpstr>Phoneme trajectories across Norwegian proficiency levels  L1 Polish    L1 Polish + L1 NO</vt:lpstr>
      <vt:lpstr>Place effect for L1 Polish, L3 Norwegian learners</vt:lpstr>
      <vt:lpstr>L1 Polish /s/</vt:lpstr>
      <vt:lpstr>L1 Polish &lt;sz&gt;</vt:lpstr>
      <vt:lpstr>L1 Polish /ɕ/</vt:lpstr>
      <vt:lpstr>L2 English /s/</vt:lpstr>
      <vt:lpstr>L2 English /ʃ/</vt:lpstr>
      <vt:lpstr>L3 Norwegian /s/</vt:lpstr>
      <vt:lpstr>L3 Norwegian &lt;rs&gt;</vt:lpstr>
      <vt:lpstr>L3 Norwegian &lt;kj&gt;</vt:lpstr>
      <vt:lpstr>L3 Norwegian &lt;sj&gt;</vt:lpstr>
      <vt:lpstr>L3 Norwegian &lt;skj&gt;</vt:lpstr>
      <vt:lpstr>Dental/Alveolar /s/</vt:lpstr>
      <vt:lpstr>Postalveolar: /sz~ʃ~ rs/</vt:lpstr>
      <vt:lpstr>Alveopalatal/palatal: / ɕ~sj~skj~kj /</vt:lpstr>
      <vt:lpstr>Experimental Stimuli</vt:lpstr>
      <vt:lpstr>Data Processing (Polish Sample)</vt:lpstr>
      <vt:lpstr>Example of randomized stimuli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Cross-linguistic influence and sibilant production in L3 learners of Norwegian</dc:title>
  <dc:creator>Microsoft Office User</dc:creator>
  <cp:lastModifiedBy>Microsoft Office User</cp:lastModifiedBy>
  <cp:revision>163</cp:revision>
  <dcterms:created xsi:type="dcterms:W3CDTF">2023-06-05T09:43:13Z</dcterms:created>
  <dcterms:modified xsi:type="dcterms:W3CDTF">2023-09-13T12:46:47Z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0x0101000DC5D5248A4B444F8F930681A94B9435</vt:lpwstr>
  </property>
</Properties>
</file>