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41"/>
  </p:notesMasterIdLst>
  <p:sldIdLst>
    <p:sldId id="277" r:id="rId5"/>
    <p:sldId id="290" r:id="rId6"/>
    <p:sldId id="302" r:id="rId7"/>
    <p:sldId id="291" r:id="rId8"/>
    <p:sldId id="292" r:id="rId9"/>
    <p:sldId id="293" r:id="rId10"/>
    <p:sldId id="303" r:id="rId11"/>
    <p:sldId id="285" r:id="rId12"/>
    <p:sldId id="269" r:id="rId13"/>
    <p:sldId id="272" r:id="rId14"/>
    <p:sldId id="276" r:id="rId15"/>
    <p:sldId id="278" r:id="rId16"/>
    <p:sldId id="279" r:id="rId17"/>
    <p:sldId id="280" r:id="rId18"/>
    <p:sldId id="271" r:id="rId19"/>
    <p:sldId id="320" r:id="rId20"/>
    <p:sldId id="282" r:id="rId21"/>
    <p:sldId id="283" r:id="rId22"/>
    <p:sldId id="281" r:id="rId23"/>
    <p:sldId id="286" r:id="rId24"/>
    <p:sldId id="295" r:id="rId25"/>
    <p:sldId id="296" r:id="rId26"/>
    <p:sldId id="297" r:id="rId27"/>
    <p:sldId id="321" r:id="rId28"/>
    <p:sldId id="323" r:id="rId29"/>
    <p:sldId id="324" r:id="rId30"/>
    <p:sldId id="317" r:id="rId31"/>
    <p:sldId id="322" r:id="rId32"/>
    <p:sldId id="325" r:id="rId33"/>
    <p:sldId id="313" r:id="rId34"/>
    <p:sldId id="315" r:id="rId35"/>
    <p:sldId id="316" r:id="rId36"/>
    <p:sldId id="314" r:id="rId37"/>
    <p:sldId id="298" r:id="rId38"/>
    <p:sldId id="299" r:id="rId39"/>
    <p:sldId id="306" r:id="rId4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5ACE1B-61B9-001C-3648-55213E4D703A}" name="Anna Balas" initials="AB" userId="S::abalas@amu.edu.pl::fbeb49a9-0d3f-4bdf-988d-7481c0749e56" providerId="AD"/>
  <p188:author id="{BAFCF873-4FE8-A949-44DF-EA90FEDB8237}" name="Magdalena Wrembel" initials="MW" userId="S::magdala@amu.edu.pl::6c9c3153-514a-4cf5-92b7-4f594662a40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Balas" initials="A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75" autoAdjust="0"/>
    <p:restoredTop sz="94697" autoAdjust="0"/>
  </p:normalViewPr>
  <p:slideViewPr>
    <p:cSldViewPr snapToGrid="0">
      <p:cViewPr varScale="1">
        <p:scale>
          <a:sx n="80" d="100"/>
          <a:sy n="80" d="100"/>
        </p:scale>
        <p:origin x="216" y="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\Desktop\Pozna&#324;\Data\Hypothesis%201%20-%20hierarch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\Desktop\Pozna&#324;\Data\Hypothesis%201a%20-%20hierarch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\Desktop\Pozna&#324;\Data\Hypothesis%202%20-%20stop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\Desktop\Pozna&#324;\Data\Hypothesis%202%20-%20stop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\Desktop\Pozna&#324;\Data\Hypothesis%20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400" b="0"/>
              <a:t>The comparison of 33 </a:t>
            </a:r>
            <a:r>
              <a:rPr lang="pl-PL" sz="1400" b="0" baseline="0"/>
              <a:t>instructed L3 learners' rating and their reaction time for different conditions regarding retroflexion and place and/ord manner of articulation</a:t>
            </a:r>
            <a:endParaRPr lang="pl-PL" sz="1400" b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Arkusz1!$BA$167</c:f>
              <c:strCache>
                <c:ptCount val="1"/>
                <c:pt idx="0">
                  <c:v>rating [scale 1-7]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E41-AA4A-A184-32FA52A129F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6.13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E41-AA4A-A184-32FA52A129F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4.54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2AA-4C2D-9F9E-47C48C119B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3.11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2AA-4C2D-9F9E-47C48C119B7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2.68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2AA-4C2D-9F9E-47C48C119B7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Arkusz1!$AZ$168:$AZ$171</c:f>
              <c:strCache>
                <c:ptCount val="4"/>
                <c:pt idx="0">
                  <c:v>light green</c:v>
                </c:pt>
                <c:pt idx="1">
                  <c:v>white</c:v>
                </c:pt>
                <c:pt idx="2">
                  <c:v>dark green</c:v>
                </c:pt>
                <c:pt idx="3">
                  <c:v>grey</c:v>
                </c:pt>
              </c:strCache>
            </c:strRef>
          </c:cat>
          <c:val>
            <c:numRef>
              <c:f>Arkusz1!$BA$168:$BA$171</c:f>
              <c:numCache>
                <c:formatCode>General</c:formatCode>
                <c:ptCount val="4"/>
                <c:pt idx="0">
                  <c:v>6.13</c:v>
                </c:pt>
                <c:pt idx="1">
                  <c:v>4.54</c:v>
                </c:pt>
                <c:pt idx="2">
                  <c:v>3.11</c:v>
                </c:pt>
                <c:pt idx="3" formatCode="0.00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41-AA4A-A184-32FA52A129FA}"/>
            </c:ext>
          </c:extLst>
        </c:ser>
        <c:ser>
          <c:idx val="1"/>
          <c:order val="1"/>
          <c:tx>
            <c:strRef>
              <c:f>Arkusz1!$BB$167</c:f>
              <c:strCache>
                <c:ptCount val="1"/>
                <c:pt idx="0">
                  <c:v>reaction time [s]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1.415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2AA-4C2D-9F9E-47C48C119B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1.677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2AA-4C2D-9F9E-47C48C119B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1,601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2AA-4C2D-9F9E-47C48C119B7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1.614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2AA-4C2D-9F9E-47C48C119B7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Arkusz1!$AZ$168:$AZ$171</c:f>
              <c:strCache>
                <c:ptCount val="4"/>
                <c:pt idx="0">
                  <c:v>light green</c:v>
                </c:pt>
                <c:pt idx="1">
                  <c:v>white</c:v>
                </c:pt>
                <c:pt idx="2">
                  <c:v>dark green</c:v>
                </c:pt>
                <c:pt idx="3">
                  <c:v>grey</c:v>
                </c:pt>
              </c:strCache>
            </c:strRef>
          </c:cat>
          <c:val>
            <c:numRef>
              <c:f>Arkusz1!$BB$168:$BB$171</c:f>
              <c:numCache>
                <c:formatCode>General</c:formatCode>
                <c:ptCount val="4"/>
                <c:pt idx="0">
                  <c:v>1.415</c:v>
                </c:pt>
                <c:pt idx="1">
                  <c:v>1.677</c:v>
                </c:pt>
                <c:pt idx="2">
                  <c:v>1.601</c:v>
                </c:pt>
                <c:pt idx="3" formatCode="0.000">
                  <c:v>1.6140000000000001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41-AA4A-A184-32FA52A129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4976896"/>
        <c:axId val="204978432"/>
      </c:barChart>
      <c:catAx>
        <c:axId val="20497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4978432"/>
        <c:crosses val="autoZero"/>
        <c:auto val="1"/>
        <c:lblAlgn val="ctr"/>
        <c:lblOffset val="100"/>
        <c:noMultiLvlLbl val="0"/>
      </c:catAx>
      <c:valAx>
        <c:axId val="204978432"/>
        <c:scaling>
          <c:orientation val="minMax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4976896"/>
        <c:crosses val="autoZero"/>
        <c:crossBetween val="between"/>
        <c:majorUnit val="1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400" b="0"/>
              <a:t>The comparison of 33 instructed L3 learners' rating and their reaction time for different conditions regarding retroflexion and place and/ord manner of articulation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Arkusz1!$BB$186</c:f>
              <c:strCache>
                <c:ptCount val="1"/>
                <c:pt idx="0">
                  <c:v>PL rating [scale 1-7]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6.23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07B-4FBF-8D6C-E633A67E3AA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4.27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07B-4FBF-8D6C-E633A67E3AA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3.38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07B-4FBF-8D6C-E633A67E3AA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2.28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07B-4FBF-8D6C-E633A67E3AA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Arkusz1!$BA$187:$BA$190</c:f>
              <c:strCache>
                <c:ptCount val="4"/>
                <c:pt idx="0">
                  <c:v>light green</c:v>
                </c:pt>
                <c:pt idx="1">
                  <c:v>white</c:v>
                </c:pt>
                <c:pt idx="2">
                  <c:v>dark green</c:v>
                </c:pt>
                <c:pt idx="3">
                  <c:v>grey</c:v>
                </c:pt>
              </c:strCache>
            </c:strRef>
          </c:cat>
          <c:val>
            <c:numRef>
              <c:f>Arkusz1!$BB$187:$BB$190</c:f>
              <c:numCache>
                <c:formatCode>General</c:formatCode>
                <c:ptCount val="4"/>
                <c:pt idx="0">
                  <c:v>6.23</c:v>
                </c:pt>
                <c:pt idx="1">
                  <c:v>4.2699999999999996</c:v>
                </c:pt>
                <c:pt idx="2">
                  <c:v>3.38</c:v>
                </c:pt>
                <c:pt idx="3" formatCode="0.00">
                  <c:v>2.2799999999999998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A2-D34D-BAE0-4796AE438CD8}"/>
            </c:ext>
          </c:extLst>
        </c:ser>
        <c:ser>
          <c:idx val="1"/>
          <c:order val="1"/>
          <c:tx>
            <c:strRef>
              <c:f>Arkusz1!$BC$186</c:f>
              <c:strCache>
                <c:ptCount val="1"/>
                <c:pt idx="0">
                  <c:v>EN rating [scale 1-7]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5.93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07B-4FBF-8D6C-E633A67E3AA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4.75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07B-4FBF-8D6C-E633A67E3AA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2.9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07B-4FBF-8D6C-E633A67E3AA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3.16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07B-4FBF-8D6C-E633A67E3AA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Arkusz1!$BA$187:$BA$190</c:f>
              <c:strCache>
                <c:ptCount val="4"/>
                <c:pt idx="0">
                  <c:v>light green</c:v>
                </c:pt>
                <c:pt idx="1">
                  <c:v>white</c:v>
                </c:pt>
                <c:pt idx="2">
                  <c:v>dark green</c:v>
                </c:pt>
                <c:pt idx="3">
                  <c:v>grey</c:v>
                </c:pt>
              </c:strCache>
            </c:strRef>
          </c:cat>
          <c:val>
            <c:numRef>
              <c:f>Arkusz1!$BC$187:$BC$190</c:f>
              <c:numCache>
                <c:formatCode>General</c:formatCode>
                <c:ptCount val="4"/>
                <c:pt idx="0">
                  <c:v>5.93</c:v>
                </c:pt>
                <c:pt idx="1">
                  <c:v>4.75</c:v>
                </c:pt>
                <c:pt idx="2">
                  <c:v>2.9</c:v>
                </c:pt>
                <c:pt idx="3" formatCode="0.000">
                  <c:v>3.16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A2-D34D-BAE0-4796AE438C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984512"/>
        <c:axId val="205986048"/>
      </c:barChart>
      <c:catAx>
        <c:axId val="20598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5986048"/>
        <c:crosses val="autoZero"/>
        <c:auto val="1"/>
        <c:lblAlgn val="ctr"/>
        <c:lblOffset val="100"/>
        <c:noMultiLvlLbl val="0"/>
      </c:catAx>
      <c:valAx>
        <c:axId val="205986048"/>
        <c:scaling>
          <c:orientation val="minMax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9845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pl-PL" sz="1400" b="0" i="0" u="none" strike="noStrike" baseline="0">
                <a:effectLst/>
              </a:rPr>
              <a:t>A comparison between /ʈ/-/t/ and /ɖ/-/d/ to L1 Polish with similarity ratings and reaction times of 33 instructed learners of L3 Norwegian</a:t>
            </a:r>
            <a:endParaRPr lang="pl-PL" sz="1400" b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Arkusz1!$BG$78</c:f>
              <c:strCache>
                <c:ptCount val="1"/>
                <c:pt idx="0">
                  <c:v>PL rating [scale 1-7]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4.05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87B-4114-9610-60BC922BCD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4.3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87B-4114-9610-60BC922BCDB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Arkusz1!$BF$79:$BF$80</c:f>
              <c:strCache>
                <c:ptCount val="2"/>
                <c:pt idx="0">
                  <c:v>/ʈ/-/t/</c:v>
                </c:pt>
                <c:pt idx="1">
                  <c:v>/ɖ/-/d/ </c:v>
                </c:pt>
              </c:strCache>
            </c:strRef>
          </c:cat>
          <c:val>
            <c:numRef>
              <c:f>Arkusz1!$BG$79:$BG$80</c:f>
              <c:numCache>
                <c:formatCode>General</c:formatCode>
                <c:ptCount val="2"/>
                <c:pt idx="0">
                  <c:v>4.05</c:v>
                </c:pt>
                <c:pt idx="1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1-8942-A250-E5CC3D3BE40C}"/>
            </c:ext>
          </c:extLst>
        </c:ser>
        <c:ser>
          <c:idx val="1"/>
          <c:order val="1"/>
          <c:tx>
            <c:strRef>
              <c:f>Arkusz1!$BH$78</c:f>
              <c:strCache>
                <c:ptCount val="1"/>
                <c:pt idx="0">
                  <c:v>PL reaction time [s]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1.674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87B-4114-9610-60BC922BCD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1.563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87B-4114-9610-60BC922BCDB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Arkusz1!$BF$79:$BF$80</c:f>
              <c:strCache>
                <c:ptCount val="2"/>
                <c:pt idx="0">
                  <c:v>/ʈ/-/t/</c:v>
                </c:pt>
                <c:pt idx="1">
                  <c:v>/ɖ/-/d/ </c:v>
                </c:pt>
              </c:strCache>
            </c:strRef>
          </c:cat>
          <c:val>
            <c:numRef>
              <c:f>Arkusz1!$BH$79:$BH$80</c:f>
              <c:numCache>
                <c:formatCode>General</c:formatCode>
                <c:ptCount val="2"/>
                <c:pt idx="0">
                  <c:v>1.6739999999999999</c:v>
                </c:pt>
                <c:pt idx="1">
                  <c:v>1.5629999999999999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1-8942-A250-E5CC3D3BE4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215424"/>
        <c:axId val="206217216"/>
      </c:barChart>
      <c:catAx>
        <c:axId val="20621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217216"/>
        <c:crosses val="autoZero"/>
        <c:auto val="1"/>
        <c:lblAlgn val="ctr"/>
        <c:lblOffset val="100"/>
        <c:noMultiLvlLbl val="0"/>
      </c:catAx>
      <c:valAx>
        <c:axId val="206217216"/>
        <c:scaling>
          <c:orientation val="minMax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2154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400" b="0" i="0" baseline="0">
                <a:effectLst/>
              </a:rPr>
              <a:t>A comparison between /ʈ/-/t/ and /ɖ/-/d/ to L1 Polish with similarity ratings and reaction times of 33 instructed learners of L3 Norwegian</a:t>
            </a:r>
            <a:endParaRPr lang="pl-PL" sz="1400" b="0">
              <a:effectLst/>
            </a:endParaRPr>
          </a:p>
        </c:rich>
      </c:tx>
      <c:layout>
        <c:manualLayout>
          <c:xMode val="edge"/>
          <c:yMode val="edge"/>
          <c:x val="0.11910083493898523"/>
          <c:y val="4.028197381671701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Arkusz1!$BJ$78</c:f>
              <c:strCache>
                <c:ptCount val="1"/>
                <c:pt idx="0">
                  <c:v>EN rating [scale 1-7]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3.66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FAD-4C9D-B521-DDD929313B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3.91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FAD-4C9D-B521-DDD929313B6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Arkusz1!$BI$79:$BI$80</c:f>
              <c:strCache>
                <c:ptCount val="2"/>
                <c:pt idx="0">
                  <c:v>/ʈ/-/t/</c:v>
                </c:pt>
                <c:pt idx="1">
                  <c:v>/ɖ/-/d/ </c:v>
                </c:pt>
              </c:strCache>
            </c:strRef>
          </c:cat>
          <c:val>
            <c:numRef>
              <c:f>Arkusz1!$BJ$79:$BJ$80</c:f>
              <c:numCache>
                <c:formatCode>General</c:formatCode>
                <c:ptCount val="2"/>
                <c:pt idx="0">
                  <c:v>3.66</c:v>
                </c:pt>
                <c:pt idx="1">
                  <c:v>3.91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7-9047-B66D-C72663B97024}"/>
            </c:ext>
          </c:extLst>
        </c:ser>
        <c:ser>
          <c:idx val="1"/>
          <c:order val="1"/>
          <c:tx>
            <c:strRef>
              <c:f>Arkusz1!$BK$78</c:f>
              <c:strCache>
                <c:ptCount val="1"/>
                <c:pt idx="0">
                  <c:v>EN reaction time [s]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1.75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FAD-4C9D-B521-DDD929313B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1.742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FAD-4C9D-B521-DDD929313B6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Arkusz1!$BI$79:$BI$80</c:f>
              <c:strCache>
                <c:ptCount val="2"/>
                <c:pt idx="0">
                  <c:v>/ʈ/-/t/</c:v>
                </c:pt>
                <c:pt idx="1">
                  <c:v>/ɖ/-/d/ </c:v>
                </c:pt>
              </c:strCache>
            </c:strRef>
          </c:cat>
          <c:val>
            <c:numRef>
              <c:f>Arkusz1!$BK$79:$BK$80</c:f>
              <c:numCache>
                <c:formatCode>General</c:formatCode>
                <c:ptCount val="2"/>
                <c:pt idx="0">
                  <c:v>1.75</c:v>
                </c:pt>
                <c:pt idx="1">
                  <c:v>1.742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37-9047-B66D-C72663B970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510336"/>
        <c:axId val="206536704"/>
      </c:barChart>
      <c:catAx>
        <c:axId val="20651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536704"/>
        <c:crosses val="autoZero"/>
        <c:auto val="1"/>
        <c:lblAlgn val="ctr"/>
        <c:lblOffset val="100"/>
        <c:noMultiLvlLbl val="0"/>
      </c:catAx>
      <c:valAx>
        <c:axId val="206536704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5103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l-PL" sz="1400" b="0" i="0" baseline="0">
                <a:effectLst/>
              </a:rPr>
              <a:t>A comparison between /t/&amp;/d/ and /l/&amp;/n/ (within all 4 conditions) to L1 Polish and L2 English with similarity ratings and reaction times of 33 instructed learners of L3 Norwegian</a:t>
            </a:r>
            <a:endParaRPr lang="pl-PL" sz="140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Arkusz1!$BC$135</c:f>
              <c:strCache>
                <c:ptCount val="1"/>
                <c:pt idx="0">
                  <c:v>rating [scale 1-7]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3.89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2CB-43A2-AFFC-EE061E7542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4.2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2CB-43A2-AFFC-EE061E7542F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Arkusz1!$BB$136:$BB$137</c:f>
              <c:strCache>
                <c:ptCount val="2"/>
                <c:pt idx="0">
                  <c:v>/ʈ/-/t/, /ɖ/-/d/</c:v>
                </c:pt>
                <c:pt idx="1">
                  <c:v>/ɭ/-/l/, /ɳ/-/n/</c:v>
                </c:pt>
              </c:strCache>
            </c:strRef>
          </c:cat>
          <c:val>
            <c:numRef>
              <c:f>Arkusz1!$BC$136:$BC$137</c:f>
              <c:numCache>
                <c:formatCode>General</c:formatCode>
                <c:ptCount val="2"/>
                <c:pt idx="0">
                  <c:v>3.89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55-9542-BABE-F3C0A2D1B96B}"/>
            </c:ext>
          </c:extLst>
        </c:ser>
        <c:ser>
          <c:idx val="1"/>
          <c:order val="1"/>
          <c:tx>
            <c:strRef>
              <c:f>Arkusz1!$BD$135</c:f>
              <c:strCache>
                <c:ptCount val="1"/>
                <c:pt idx="0">
                  <c:v>reaction time [s]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1.686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2CB-43A2-AFFC-EE061E7542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1.628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2CB-43A2-AFFC-EE061E7542F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Arkusz1!$BB$136:$BB$137</c:f>
              <c:strCache>
                <c:ptCount val="2"/>
                <c:pt idx="0">
                  <c:v>/ʈ/-/t/, /ɖ/-/d/</c:v>
                </c:pt>
                <c:pt idx="1">
                  <c:v>/ɭ/-/l/, /ɳ/-/n/</c:v>
                </c:pt>
              </c:strCache>
            </c:strRef>
          </c:cat>
          <c:val>
            <c:numRef>
              <c:f>Arkusz1!$BD$136:$BD$137</c:f>
              <c:numCache>
                <c:formatCode>General</c:formatCode>
                <c:ptCount val="2"/>
                <c:pt idx="0">
                  <c:v>1.6859999999999999</c:v>
                </c:pt>
                <c:pt idx="1">
                  <c:v>1.6279999999999999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55-9542-BABE-F3C0A2D1B9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566528"/>
        <c:axId val="206568064"/>
      </c:barChart>
      <c:catAx>
        <c:axId val="20656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568064"/>
        <c:crosses val="autoZero"/>
        <c:auto val="1"/>
        <c:lblAlgn val="ctr"/>
        <c:lblOffset val="100"/>
        <c:noMultiLvlLbl val="0"/>
      </c:catAx>
      <c:valAx>
        <c:axId val="206568064"/>
        <c:scaling>
          <c:orientation val="minMax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5665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5A16D-33A0-40BA-9BD9-E4B3F0C25424}" type="datetimeFigureOut">
              <a:rPr lang="pl-PL" smtClean="0"/>
              <a:t>13.09.2023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0BA44-A020-4414-A23E-6045E59172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255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6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7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4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0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6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2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4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1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4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10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audio" Target="../media/media11.wav"/><Relationship Id="rId5" Type="http://schemas.microsoft.com/office/2007/relationships/media" Target="../media/media11.wav"/><Relationship Id="rId4" Type="http://schemas.openxmlformats.org/officeDocument/2006/relationships/audio" Target="../media/media10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image" Target="../media/image12.png"/><Relationship Id="rId26" Type="http://schemas.openxmlformats.org/officeDocument/2006/relationships/image" Target="../media/image6.png"/><Relationship Id="rId3" Type="http://schemas.microsoft.com/office/2007/relationships/media" Target="../media/media2.wav"/><Relationship Id="rId21" Type="http://schemas.openxmlformats.org/officeDocument/2006/relationships/image" Target="../media/image15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1.sv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image" Target="../media/image14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10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9.svg"/><Relationship Id="rId10" Type="http://schemas.openxmlformats.org/officeDocument/2006/relationships/audio" Target="../media/media5.wav"/><Relationship Id="rId19" Type="http://schemas.openxmlformats.org/officeDocument/2006/relationships/image" Target="../media/image13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8.png"/><Relationship Id="rId27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642132-805A-497E-9C84-8D6774339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E7F1DA-407F-41FD-AC0F-D9CAD1187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685800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715665" y="2469903"/>
            <a:ext cx="4656106" cy="2360429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perception of Norwegian retroflexes by L1 Polish L3 Norwegian speakers: ​Discrimination and rated dissimilarity tasks</a:t>
            </a:r>
            <a:br>
              <a:rPr lang="pl-PL" sz="2800" dirty="0"/>
            </a:br>
            <a:r>
              <a:rPr lang="pl-PL" dirty="0">
                <a:latin typeface="Calibri"/>
                <a:ea typeface="+mj-lt"/>
                <a:cs typeface="+mj-lt"/>
              </a:rPr>
              <a:t> </a:t>
            </a:r>
            <a:endParaRPr lang="pl-PL" dirty="0">
              <a:latin typeface="Calibri"/>
              <a:cs typeface="Calibri"/>
            </a:endParaRPr>
          </a:p>
        </p:txBody>
      </p:sp>
      <p:pic>
        <p:nvPicPr>
          <p:cNvPr id="4" name="Picture 3" descr="Akcent kolorów na białej powierzchni">
            <a:extLst>
              <a:ext uri="{FF2B5EF4-FFF2-40B4-BE49-F238E27FC236}">
                <a16:creationId xmlns:a16="http://schemas.microsoft.com/office/drawing/2014/main" id="{8EACB06D-AFA9-F5B7-1EC7-C6298A1A7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336" b="4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2D0ED276-0D0B-27BB-486D-0645C2C65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34" y="4498677"/>
            <a:ext cx="2067465" cy="206347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CE02E87-8B17-908D-384C-37A02B6CB255}"/>
              </a:ext>
            </a:extLst>
          </p:cNvPr>
          <p:cNvSpPr txBox="1"/>
          <p:nvPr/>
        </p:nvSpPr>
        <p:spPr>
          <a:xfrm>
            <a:off x="7772400" y="4891813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cap="all" dirty="0">
                <a:solidFill>
                  <a:srgbClr val="FFFFFF"/>
                </a:solidFill>
                <a:latin typeface="Calibri"/>
                <a:cs typeface="Calibri"/>
              </a:rPr>
              <a:t>KRZYSZTOF HWASZCZ</a:t>
            </a:r>
          </a:p>
          <a:p>
            <a:pPr algn="ctr"/>
            <a:r>
              <a:rPr lang="pl-PL" cap="all" dirty="0">
                <a:solidFill>
                  <a:srgbClr val="FFFFFF"/>
                </a:solidFill>
                <a:latin typeface="Calibri"/>
                <a:cs typeface="Calibri"/>
              </a:rPr>
              <a:t>Anna balas</a:t>
            </a:r>
          </a:p>
          <a:p>
            <a:pPr algn="ctr"/>
            <a:r>
              <a:rPr lang="pl-PL" cap="all" dirty="0">
                <a:solidFill>
                  <a:srgbClr val="FFFFFF"/>
                </a:solidFill>
                <a:latin typeface="Calibri"/>
                <a:cs typeface="Calibri"/>
              </a:rPr>
              <a:t>Magdalena </a:t>
            </a:r>
            <a:r>
              <a:rPr lang="pl-PL" cap="all" dirty="0" err="1">
                <a:solidFill>
                  <a:srgbClr val="FFFFFF"/>
                </a:solidFill>
                <a:latin typeface="Calibri"/>
                <a:cs typeface="Calibri"/>
              </a:rPr>
              <a:t>wrembel</a:t>
            </a:r>
            <a:endParaRPr lang="pl-PL" cap="all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pl-PL" cap="all" dirty="0">
                <a:solidFill>
                  <a:srgbClr val="FFFFFF"/>
                </a:solidFill>
                <a:latin typeface="Calibri"/>
                <a:cs typeface="Calibri"/>
              </a:rPr>
              <a:t>Kamil Kaźmierski</a:t>
            </a:r>
            <a:endParaRPr lang="pl-PL" dirty="0">
              <a:latin typeface="Calibri"/>
              <a:cs typeface="Calibri"/>
            </a:endParaRPr>
          </a:p>
        </p:txBody>
      </p:sp>
      <p:pic>
        <p:nvPicPr>
          <p:cNvPr id="7" name="Picture 4" descr="Norway Grants - Recello Sp. z o.o.">
            <a:extLst>
              <a:ext uri="{FF2B5EF4-FFF2-40B4-BE49-F238E27FC236}">
                <a16:creationId xmlns:a16="http://schemas.microsoft.com/office/drawing/2014/main" id="{38CDD7E2-5781-18CC-684A-F6A8E56BA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99284"/>
            <a:ext cx="2985946" cy="29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604DDC51-9B90-CD85-1076-2A3A478BF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657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12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183821"/>
            <a:ext cx="9486900" cy="572177"/>
          </a:xfrm>
        </p:spPr>
        <p:txBody>
          <a:bodyPr>
            <a:normAutofit/>
          </a:bodyPr>
          <a:lstStyle/>
          <a:p>
            <a:pPr algn="ctr"/>
            <a:r>
              <a:rPr lang="pl-PL" sz="2800">
                <a:latin typeface="Calibri"/>
                <a:cs typeface="Calibri"/>
              </a:rPr>
              <a:t>RATED (DIS-)SIMILARITY </a:t>
            </a:r>
            <a:r>
              <a:rPr lang="pl-PL" sz="2800" err="1">
                <a:latin typeface="Calibri"/>
                <a:cs typeface="Calibri"/>
              </a:rPr>
              <a:t>task</a:t>
            </a:r>
            <a:r>
              <a:rPr lang="pl-PL" sz="2800">
                <a:latin typeface="Calibri"/>
                <a:cs typeface="Calibri"/>
              </a:rPr>
              <a:t>: </a:t>
            </a:r>
            <a:r>
              <a:rPr lang="pl-PL" sz="2800" err="1">
                <a:latin typeface="Calibri"/>
                <a:cs typeface="Calibri"/>
              </a:rPr>
              <a:t>stimuli</a:t>
            </a:r>
            <a:r>
              <a:rPr lang="pl-PL" sz="2800">
                <a:latin typeface="Calibri"/>
                <a:cs typeface="Calibri"/>
              </a:rPr>
              <a:t> </a:t>
            </a:r>
            <a:r>
              <a:rPr lang="pl-PL" sz="2800" err="1">
                <a:latin typeface="Calibri"/>
                <a:cs typeface="Calibri"/>
              </a:rPr>
              <a:t>grouping</a:t>
            </a:r>
            <a:r>
              <a:rPr lang="pl-PL">
                <a:latin typeface="Calibri"/>
                <a:cs typeface="Calibri"/>
              </a:rPr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893" y="739862"/>
            <a:ext cx="10687843" cy="1358888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Conditions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:</a:t>
            </a:r>
          </a:p>
          <a:p>
            <a:pPr>
              <a:spcBef>
                <a:spcPts val="0"/>
              </a:spcBef>
            </a:pPr>
            <a:r>
              <a:rPr lang="pl-PL" sz="6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+mj-lt"/>
                <a:cs typeface="+mj-lt"/>
              </a:rPr>
              <a:t>light</a:t>
            </a:r>
            <a:r>
              <a:rPr lang="pl-PL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sz="6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+mj-lt"/>
                <a:cs typeface="+mj-lt"/>
              </a:rPr>
              <a:t>green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: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matching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with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regard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to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retroflexion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and the same place and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manner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of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articulation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(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match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,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same_P&amp;MoA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)</a:t>
            </a:r>
          </a:p>
          <a:p>
            <a:pPr>
              <a:spcBef>
                <a:spcPts val="0"/>
              </a:spcBef>
            </a:pPr>
            <a:r>
              <a:rPr lang="pl-PL" sz="64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+mj-lt"/>
                <a:cs typeface="+mj-lt"/>
              </a:rPr>
              <a:t>dark</a:t>
            </a:r>
            <a:r>
              <a:rPr lang="pl-PL" sz="640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sz="64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+mj-lt"/>
                <a:cs typeface="+mj-lt"/>
              </a:rPr>
              <a:t>green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: </a:t>
            </a:r>
            <a:r>
              <a:rPr lang="en-US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matching with regard to retroflexion and 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with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different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en-US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place and/or manner of articulation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(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match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,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diff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P&amp;MoA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)</a:t>
            </a:r>
          </a:p>
          <a:p>
            <a:pPr>
              <a:spcBef>
                <a:spcPts val="0"/>
              </a:spcBef>
            </a:pP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white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: </a:t>
            </a:r>
            <a:r>
              <a:rPr lang="en-US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non-matching with regard to retroflexion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and the same place and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manner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of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articulation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(non-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match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, same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P&amp;MoA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6400" dirty="0">
                <a:solidFill>
                  <a:schemeClr val="tx1"/>
                </a:solidFill>
                <a:highlight>
                  <a:srgbClr val="C0C0C0"/>
                </a:highlight>
                <a:latin typeface="Calibri"/>
                <a:ea typeface="+mj-lt"/>
                <a:cs typeface="+mj-lt"/>
              </a:rPr>
              <a:t>grey</a:t>
            </a:r>
            <a:r>
              <a:rPr lang="en-US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: non-matching with regard to retroflexion 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with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different</a:t>
            </a:r>
            <a:r>
              <a:rPr lang="en-US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place and/or manner of articulation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(non-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match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,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diff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P&amp;MoA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)</a:t>
            </a:r>
          </a:p>
          <a:p>
            <a:pPr marL="0" indent="0" algn="ctr">
              <a:buNone/>
            </a:pPr>
            <a:endParaRPr lang="pl" sz="1600" dirty="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 dirty="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algn="ctr"/>
            <a:endParaRPr lang="pl" dirty="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D0A01AE5-9C0F-DEC4-A100-2DC46F024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241036"/>
              </p:ext>
            </p:extLst>
          </p:nvPr>
        </p:nvGraphicFramePr>
        <p:xfrm>
          <a:off x="1022894" y="2082613"/>
          <a:ext cx="9173711" cy="4499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906">
                  <a:extLst>
                    <a:ext uri="{9D8B030D-6E8A-4147-A177-3AD203B41FA5}">
                      <a16:colId xmlns:a16="http://schemas.microsoft.com/office/drawing/2014/main" val="1966357523"/>
                    </a:ext>
                  </a:extLst>
                </a:gridCol>
                <a:gridCol w="1688579">
                  <a:extLst>
                    <a:ext uri="{9D8B030D-6E8A-4147-A177-3AD203B41FA5}">
                      <a16:colId xmlns:a16="http://schemas.microsoft.com/office/drawing/2014/main" val="860800728"/>
                    </a:ext>
                  </a:extLst>
                </a:gridCol>
                <a:gridCol w="1834742">
                  <a:extLst>
                    <a:ext uri="{9D8B030D-6E8A-4147-A177-3AD203B41FA5}">
                      <a16:colId xmlns:a16="http://schemas.microsoft.com/office/drawing/2014/main" val="3614187466"/>
                    </a:ext>
                  </a:extLst>
                </a:gridCol>
                <a:gridCol w="1834742">
                  <a:extLst>
                    <a:ext uri="{9D8B030D-6E8A-4147-A177-3AD203B41FA5}">
                      <a16:colId xmlns:a16="http://schemas.microsoft.com/office/drawing/2014/main" val="1475478666"/>
                    </a:ext>
                  </a:extLst>
                </a:gridCol>
                <a:gridCol w="1834742">
                  <a:extLst>
                    <a:ext uri="{9D8B030D-6E8A-4147-A177-3AD203B41FA5}">
                      <a16:colId xmlns:a16="http://schemas.microsoft.com/office/drawing/2014/main" val="1939901501"/>
                    </a:ext>
                  </a:extLst>
                </a:gridCol>
              </a:tblGrid>
              <a:tr h="44900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/>
                        <a:t>W1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/>
                        <a:t>W2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961729"/>
                  </a:ext>
                </a:extLst>
              </a:tr>
              <a:tr h="368199">
                <a:tc>
                  <a:txBody>
                    <a:bodyPr/>
                    <a:lstStyle/>
                    <a:p>
                      <a:pPr algn="ctr"/>
                      <a:r>
                        <a:rPr lang="pl-PL" err="1"/>
                        <a:t>Norwegian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err="1"/>
                        <a:t>Polish</a:t>
                      </a:r>
                      <a:endParaRPr lang="pl-PL" err="1"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/>
                        <a:t>English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49637"/>
                  </a:ext>
                </a:extLst>
              </a:tr>
              <a:tr h="3681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/ʈ/: /'</a:t>
                      </a:r>
                      <a:r>
                        <a:rPr lang="pl-PL" sz="1800" u="none" strike="noStrike" noProof="0" err="1"/>
                        <a:t>gɑʈɑ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 dirty="0"/>
                        <a:t>/t/: /'</a:t>
                      </a:r>
                      <a:r>
                        <a:rPr lang="pl-PL" sz="1800" u="none" strike="noStrike" noProof="0" dirty="0" err="1"/>
                        <a:t>gata</a:t>
                      </a:r>
                      <a:r>
                        <a:rPr lang="pl-PL" sz="1800" u="none" strike="noStrike" noProof="0" dirty="0"/>
                        <a:t>/ </a:t>
                      </a:r>
                      <a:endParaRPr lang="pl-PL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</a:t>
                      </a:r>
                      <a:r>
                        <a:rPr lang="pl-PL" sz="1800" u="none" strike="noStrike" noProof="0" err="1"/>
                        <a:t>tʂ</a:t>
                      </a:r>
                      <a:r>
                        <a:rPr lang="pl-PL" sz="1800" u="none" strike="noStrike" noProof="0"/>
                        <a:t>/: /'</a:t>
                      </a:r>
                      <a:r>
                        <a:rPr lang="pl-PL" sz="1800" u="none" strike="noStrike" noProof="0" err="1"/>
                        <a:t>gatʂa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/t/: /'</a:t>
                      </a:r>
                      <a:r>
                        <a:rPr lang="pl-PL" sz="1800" u="none" strike="noStrike" noProof="0" err="1"/>
                        <a:t>gʌtə</a:t>
                      </a:r>
                      <a:r>
                        <a:rPr lang="pl-PL" sz="1800" u="none" strike="noStrike" noProof="0"/>
                        <a:t>/ </a:t>
                      </a:r>
                      <a:endParaRPr lang="pl-PL" sz="18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</a:t>
                      </a:r>
                      <a:r>
                        <a:rPr lang="pl-PL" sz="1800" u="none" strike="noStrike" noProof="0" err="1"/>
                        <a:t>tʃ</a:t>
                      </a:r>
                      <a:r>
                        <a:rPr lang="pl-PL" sz="1800" u="none" strike="noStrike" noProof="0"/>
                        <a:t>/: /'</a:t>
                      </a:r>
                      <a:r>
                        <a:rPr lang="pl-PL" sz="1800" u="none" strike="noStrike" noProof="0" err="1"/>
                        <a:t>gʌtʃə</a:t>
                      </a:r>
                      <a:r>
                        <a:rPr lang="pl-PL" sz="1800" u="none" strike="noStrike" noProof="0"/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152737"/>
                  </a:ext>
                </a:extLst>
              </a:tr>
              <a:tr h="3681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/t/: /'</a:t>
                      </a:r>
                      <a:r>
                        <a:rPr lang="pl-PL" sz="1800" u="none" strike="noStrike" noProof="0" err="1"/>
                        <a:t>gata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/t/: /'</a:t>
                      </a:r>
                      <a:r>
                        <a:rPr lang="pl-PL" sz="1800" u="none" strike="noStrike" noProof="0" err="1"/>
                        <a:t>gata</a:t>
                      </a:r>
                      <a:r>
                        <a:rPr lang="pl-PL" sz="1800" u="none" strike="noStrike" noProof="0"/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</a:t>
                      </a:r>
                      <a:r>
                        <a:rPr lang="pl-PL" sz="1800" u="none" strike="noStrike" noProof="0" err="1"/>
                        <a:t>tʂ</a:t>
                      </a:r>
                      <a:r>
                        <a:rPr lang="pl-PL" sz="1800" u="none" strike="noStrike" noProof="0"/>
                        <a:t>/: /'</a:t>
                      </a:r>
                      <a:r>
                        <a:rPr lang="pl-PL" sz="1800" u="none" strike="noStrike" noProof="0" err="1"/>
                        <a:t>gatʂa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/t/: /'</a:t>
                      </a:r>
                      <a:r>
                        <a:rPr lang="pl-PL" sz="1800" u="none" strike="noStrike" noProof="0" err="1"/>
                        <a:t>gʌtə</a:t>
                      </a:r>
                      <a:r>
                        <a:rPr lang="pl-PL" sz="1800" u="none" strike="noStrike" noProof="0"/>
                        <a:t>/ </a:t>
                      </a:r>
                      <a:endParaRPr lang="pl-PL" sz="1800" b="0" i="0" u="none" strike="noStrike" noProof="0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</a:t>
                      </a:r>
                      <a:r>
                        <a:rPr lang="pl-PL" sz="1800" u="none" strike="noStrike" noProof="0" err="1"/>
                        <a:t>tʃ</a:t>
                      </a:r>
                      <a:r>
                        <a:rPr lang="pl-PL" sz="1800" u="none" strike="noStrike" noProof="0"/>
                        <a:t>/: /'</a:t>
                      </a:r>
                      <a:r>
                        <a:rPr lang="pl-PL" sz="1800" u="none" strike="noStrike" noProof="0" err="1"/>
                        <a:t>gʌtʃə</a:t>
                      </a:r>
                      <a:r>
                        <a:rPr lang="pl-PL" sz="1800" u="none" strike="noStrike" noProof="0"/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19292"/>
                  </a:ext>
                </a:extLst>
              </a:tr>
              <a:tr h="3681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/ɖ/: /'</a:t>
                      </a:r>
                      <a:r>
                        <a:rPr lang="pl-PL" sz="1800" u="none" strike="noStrike" noProof="0" err="1"/>
                        <a:t>gɑɖɑ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/d/: /'gada/ </a:t>
                      </a:r>
                      <a:endParaRPr lang="pl-PL" sz="18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</a:t>
                      </a:r>
                      <a:r>
                        <a:rPr lang="pl-PL" sz="1800" u="none" strike="noStrike" noProof="0" err="1"/>
                        <a:t>d͡ʐ</a:t>
                      </a:r>
                      <a:r>
                        <a:rPr lang="pl-PL" sz="1800" u="none" strike="noStrike" noProof="0"/>
                        <a:t>/: /'</a:t>
                      </a:r>
                      <a:r>
                        <a:rPr lang="pl-PL" sz="1800" u="none" strike="noStrike" noProof="0" err="1"/>
                        <a:t>gad͡ʐa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/d/: /'</a:t>
                      </a:r>
                      <a:r>
                        <a:rPr lang="pl-PL" sz="1800" u="none" strike="noStrike" noProof="0" err="1"/>
                        <a:t>gʌdə</a:t>
                      </a:r>
                      <a:r>
                        <a:rPr lang="pl-PL" sz="1800" u="none" strike="noStrike" noProof="0"/>
                        <a:t>/ </a:t>
                      </a:r>
                      <a:endParaRPr lang="pl-PL" sz="18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</a:t>
                      </a:r>
                      <a:r>
                        <a:rPr lang="pl-PL" sz="1800" u="none" strike="noStrike" noProof="0" err="1"/>
                        <a:t>dʒ</a:t>
                      </a:r>
                      <a:r>
                        <a:rPr lang="pl-PL" sz="1800" u="none" strike="noStrike" noProof="0"/>
                        <a:t>/: /'</a:t>
                      </a:r>
                      <a:r>
                        <a:rPr lang="pl-PL" sz="1800" u="none" strike="noStrike" noProof="0" err="1"/>
                        <a:t>gʌdʒə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735555"/>
                  </a:ext>
                </a:extLst>
              </a:tr>
              <a:tr h="3681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/d/: /'</a:t>
                      </a:r>
                      <a:r>
                        <a:rPr lang="pl-PL" sz="1800" u="none" strike="noStrike" noProof="0" err="1"/>
                        <a:t>gɑdɑ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/d/: /'gada/ 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 dirty="0"/>
                        <a:t>/</a:t>
                      </a:r>
                      <a:r>
                        <a:rPr lang="pl-PL" sz="1800" u="none" strike="noStrike" noProof="0" dirty="0" err="1"/>
                        <a:t>d͡ʐ</a:t>
                      </a:r>
                      <a:r>
                        <a:rPr lang="pl-PL" sz="1800" u="none" strike="noStrike" noProof="0" dirty="0"/>
                        <a:t>/: /'</a:t>
                      </a:r>
                      <a:r>
                        <a:rPr lang="pl-PL" sz="1800" u="none" strike="noStrike" noProof="0" dirty="0" err="1"/>
                        <a:t>gad͡ʐa</a:t>
                      </a:r>
                      <a:r>
                        <a:rPr lang="pl-PL" sz="1800" u="none" strike="noStrike" noProof="0" dirty="0"/>
                        <a:t>/</a:t>
                      </a:r>
                      <a:endParaRPr lang="pl-PL" dirty="0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/d/: /'</a:t>
                      </a:r>
                      <a:r>
                        <a:rPr lang="pl-PL" sz="1800" u="none" strike="noStrike" noProof="0" err="1"/>
                        <a:t>gʌdə</a:t>
                      </a:r>
                      <a:r>
                        <a:rPr lang="pl-PL" sz="1800" u="none" strike="noStrike" noProof="0"/>
                        <a:t>/ </a:t>
                      </a:r>
                      <a:endParaRPr lang="pl-PL" sz="1800" b="0" i="0" u="none" strike="noStrike" noProof="0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</a:t>
                      </a:r>
                      <a:r>
                        <a:rPr lang="pl-PL" sz="1800" u="none" strike="noStrike" noProof="0" err="1"/>
                        <a:t>dʒ</a:t>
                      </a:r>
                      <a:r>
                        <a:rPr lang="pl-PL" sz="1800" u="none" strike="noStrike" noProof="0"/>
                        <a:t>/: /'</a:t>
                      </a:r>
                      <a:r>
                        <a:rPr lang="pl-PL" sz="1800" u="none" strike="noStrike" noProof="0" err="1"/>
                        <a:t>gʌdʒə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499460"/>
                  </a:ext>
                </a:extLst>
              </a:tr>
              <a:tr h="3681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</a:t>
                      </a:r>
                      <a:r>
                        <a:rPr lang="pl-PL" sz="1800" u="none" strike="noStrike" noProof="0" err="1"/>
                        <a:t>ʂ</a:t>
                      </a:r>
                      <a:r>
                        <a:rPr lang="pl-PL" sz="1800" u="none" strike="noStrike" noProof="0"/>
                        <a:t>/: /'</a:t>
                      </a:r>
                      <a:r>
                        <a:rPr lang="pl-PL" sz="1800" u="none" strike="noStrike" noProof="0" err="1"/>
                        <a:t>gɑʂɑ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/s/: /'</a:t>
                      </a:r>
                      <a:r>
                        <a:rPr lang="pl-PL" sz="1800" u="none" strike="noStrike" noProof="0" err="1"/>
                        <a:t>gasa</a:t>
                      </a:r>
                      <a:r>
                        <a:rPr lang="pl-PL" sz="1800" u="none" strike="noStrike" noProof="0"/>
                        <a:t>/ </a:t>
                      </a:r>
                      <a:endParaRPr lang="pl-PL" sz="1800" b="0" i="0" u="none" strike="noStrike" noProof="0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/ʂ/: /'</a:t>
                      </a:r>
                      <a:r>
                        <a:rPr lang="pl-PL" sz="1800" u="none" strike="noStrike" noProof="0" err="1"/>
                        <a:t>gaʂa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/s/: /'</a:t>
                      </a:r>
                      <a:r>
                        <a:rPr lang="pl-PL" sz="1800" u="none" strike="noStrike" noProof="0" err="1"/>
                        <a:t>gʌsə</a:t>
                      </a:r>
                      <a:r>
                        <a:rPr lang="pl-PL" sz="1800" u="none" strike="noStrike" noProof="0"/>
                        <a:t>/ </a:t>
                      </a:r>
                      <a:endParaRPr lang="pl-PL" sz="1800" b="0" i="0" u="none" strike="noStrike" noProof="0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/ʃ/ /'</a:t>
                      </a:r>
                      <a:r>
                        <a:rPr lang="pl-PL" sz="1800" u="none" strike="noStrike" noProof="0" err="1"/>
                        <a:t>gʌʃə</a:t>
                      </a:r>
                      <a:r>
                        <a:rPr lang="pl-PL" sz="1800" u="none" strike="noStrike" noProof="0"/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13737"/>
                  </a:ext>
                </a:extLst>
              </a:tr>
              <a:tr h="3681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/s/: /'</a:t>
                      </a:r>
                      <a:r>
                        <a:rPr lang="pl-PL" sz="1800" u="none" strike="noStrike" noProof="0" err="1"/>
                        <a:t>gɑsɑ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/s/: /'</a:t>
                      </a:r>
                      <a:r>
                        <a:rPr lang="pl-PL" sz="1800" u="none" strike="noStrike" noProof="0" err="1"/>
                        <a:t>gasa</a:t>
                      </a:r>
                      <a:r>
                        <a:rPr lang="pl-PL" sz="1800" u="none" strike="noStrike" noProof="0"/>
                        <a:t>/</a:t>
                      </a:r>
                      <a:endParaRPr lang="pl-PL" sz="1800" b="0" i="0" u="none" strike="noStrike" noProof="0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/ʂ/: /'</a:t>
                      </a:r>
                      <a:r>
                        <a:rPr lang="pl-PL" sz="1800" u="none" strike="noStrike" noProof="0" err="1"/>
                        <a:t>gaʂa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/s/: /'</a:t>
                      </a:r>
                      <a:r>
                        <a:rPr lang="pl-PL" sz="1800" u="none" strike="noStrike" noProof="0" err="1"/>
                        <a:t>gʌsə</a:t>
                      </a:r>
                      <a:r>
                        <a:rPr lang="pl-PL" sz="1800" u="none" strike="noStrike" noProof="0"/>
                        <a:t>/ </a:t>
                      </a:r>
                      <a:endParaRPr lang="pl-PL" sz="1800" b="0" i="0" u="none" strike="noStrike" noProof="0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/ʃ/ /'</a:t>
                      </a:r>
                      <a:r>
                        <a:rPr lang="pl-PL" sz="1800" u="none" strike="noStrike" noProof="0" err="1"/>
                        <a:t>gʌʃə</a:t>
                      </a:r>
                      <a:r>
                        <a:rPr lang="pl-PL" sz="1800" u="none" strike="noStrike" noProof="0"/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049554"/>
                  </a:ext>
                </a:extLst>
              </a:tr>
              <a:tr h="3681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/ɭ/: /'</a:t>
                      </a:r>
                      <a:r>
                        <a:rPr lang="pl-PL" sz="1800" u="none" strike="noStrike" noProof="0" err="1"/>
                        <a:t>gaɭa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/l/: /'gala/ 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/r/: /'gara/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/l/: /'</a:t>
                      </a:r>
                      <a:r>
                        <a:rPr lang="pl-PL" sz="1800" u="none" strike="noStrike" noProof="0" err="1"/>
                        <a:t>gʌlə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/r/: /'</a:t>
                      </a:r>
                      <a:r>
                        <a:rPr lang="pl-PL" sz="1800" u="none" strike="noStrike" noProof="0" err="1"/>
                        <a:t>gʌrə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551"/>
                  </a:ext>
                </a:extLst>
              </a:tr>
              <a:tr h="3681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/l/: /'gala/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/l/: /'gala/ 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/r/: /'gara/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/l/: /'</a:t>
                      </a:r>
                      <a:r>
                        <a:rPr lang="pl-PL" sz="1800" u="none" strike="noStrike" noProof="0" err="1"/>
                        <a:t>gʌlə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/r/: /'</a:t>
                      </a:r>
                      <a:r>
                        <a:rPr lang="pl-PL" sz="1800" u="none" strike="noStrike" noProof="0" err="1"/>
                        <a:t>gʌrə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947086"/>
                  </a:ext>
                </a:extLst>
              </a:tr>
              <a:tr h="36819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/ɳ/: /'</a:t>
                      </a:r>
                      <a:r>
                        <a:rPr lang="pl-PL" sz="1800" u="none" strike="noStrike" noProof="0" err="1"/>
                        <a:t>gaɳa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/n/: /'</a:t>
                      </a:r>
                      <a:r>
                        <a:rPr lang="pl-PL" sz="1800" u="none" strike="noStrike" noProof="0" err="1"/>
                        <a:t>gana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/ɲ/: /'</a:t>
                      </a:r>
                      <a:r>
                        <a:rPr lang="pl-PL" sz="1800" u="none" strike="noStrike" noProof="0" err="1"/>
                        <a:t>gaɲa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/n/: /'</a:t>
                      </a:r>
                      <a:r>
                        <a:rPr lang="pl-PL" sz="1800" u="none" strike="noStrike" noProof="0" err="1"/>
                        <a:t>gʌnə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/ŋ/: /'</a:t>
                      </a:r>
                      <a:r>
                        <a:rPr lang="pl-PL" sz="1800" u="none" strike="noStrike" noProof="0" err="1"/>
                        <a:t>gʌŋə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628720"/>
                  </a:ext>
                </a:extLst>
              </a:tr>
              <a:tr h="36819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/n/: /'</a:t>
                      </a:r>
                      <a:r>
                        <a:rPr lang="pl-PL" sz="1800" u="none" strike="noStrike" noProof="0" err="1"/>
                        <a:t>gana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/n/: /'</a:t>
                      </a:r>
                      <a:r>
                        <a:rPr lang="pl-PL" sz="1800" u="none" strike="noStrike" noProof="0" err="1"/>
                        <a:t>gana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/ɲ/: /'</a:t>
                      </a:r>
                      <a:r>
                        <a:rPr lang="pl-PL" sz="1800" u="none" strike="noStrike" noProof="0" err="1"/>
                        <a:t>gaɲa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/n/: /'</a:t>
                      </a:r>
                      <a:r>
                        <a:rPr lang="pl-PL" sz="1800" u="none" strike="noStrike" noProof="0" err="1"/>
                        <a:t>gʌnə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 dirty="0"/>
                        <a:t>/</a:t>
                      </a:r>
                      <a:r>
                        <a:rPr lang="pl-PL" sz="1800" u="none" strike="noStrike" noProof="0" dirty="0" err="1"/>
                        <a:t>ŋ</a:t>
                      </a:r>
                      <a:r>
                        <a:rPr lang="pl-PL" sz="1800" u="none" strike="noStrike" noProof="0" dirty="0"/>
                        <a:t>/: /'</a:t>
                      </a:r>
                      <a:r>
                        <a:rPr lang="pl-PL" sz="1800" u="none" strike="noStrike" noProof="0" dirty="0" err="1"/>
                        <a:t>gʌŋə</a:t>
                      </a:r>
                      <a:r>
                        <a:rPr lang="pl-PL" sz="1800" u="none" strike="noStrike" noProof="0" dirty="0"/>
                        <a:t>/</a:t>
                      </a:r>
                      <a:endParaRPr lang="pl-PL" dirty="0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885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429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391021"/>
            <a:ext cx="9486900" cy="572177"/>
          </a:xfrm>
        </p:spPr>
        <p:txBody>
          <a:bodyPr>
            <a:normAutofit/>
          </a:bodyPr>
          <a:lstStyle/>
          <a:p>
            <a:pPr algn="ctr"/>
            <a:r>
              <a:rPr lang="pl-PL" sz="2800">
                <a:latin typeface="Calibri"/>
                <a:cs typeface="Calibri"/>
              </a:rPr>
              <a:t>RATED (DIS-)SIMILARITY </a:t>
            </a:r>
            <a:r>
              <a:rPr lang="pl-PL" sz="2800" err="1">
                <a:latin typeface="Calibri"/>
                <a:cs typeface="Calibri"/>
              </a:rPr>
              <a:t>task</a:t>
            </a:r>
            <a:r>
              <a:rPr lang="pl-PL" sz="2800">
                <a:latin typeface="Calibri"/>
                <a:cs typeface="Calibri"/>
              </a:rPr>
              <a:t>: HYPOTHESIS   </a:t>
            </a:r>
            <a:r>
              <a:rPr lang="pl-PL">
                <a:latin typeface="Calibri"/>
                <a:cs typeface="Calibri"/>
              </a:rPr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271" y="1156424"/>
            <a:ext cx="10184337" cy="43472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hypothesized a hierarchy which demonstrates the gradation of phonological proximity based on retroflexion and place and/or manner of </a:t>
            </a:r>
            <a:r>
              <a:rPr lang="pl-PL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2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rticulation</a:t>
            </a: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P&amp;MoA</a:t>
            </a:r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pl-PL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pl-PL" sz="2200">
              <a:solidFill>
                <a:schemeClr val="tx1"/>
              </a:solidFill>
              <a:latin typeface="Calibri" panose="020F0502020204030204" pitchFamily="34" charset="0"/>
              <a:ea typeface="+mj-lt"/>
              <a:cs typeface="Calibri" panose="020F0502020204030204" pitchFamily="34" charset="0"/>
            </a:endParaRPr>
          </a:p>
          <a:p>
            <a:pPr algn="ctr">
              <a:buNone/>
            </a:pPr>
            <a:endParaRPr lang="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algn="ctr"/>
            <a:endParaRPr lang="pl">
              <a:solidFill>
                <a:srgbClr val="000000"/>
              </a:solidFill>
              <a:latin typeface="Calibri"/>
              <a:ea typeface="+mj-lt"/>
              <a:cs typeface="+mj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43111"/>
              </p:ext>
            </p:extLst>
          </p:nvPr>
        </p:nvGraphicFramePr>
        <p:xfrm>
          <a:off x="1776720" y="2945272"/>
          <a:ext cx="6969247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6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err="1"/>
                        <a:t>condition</a:t>
                      </a:r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retroflexion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place and/</a:t>
                      </a:r>
                      <a:r>
                        <a:rPr lang="pl-PL" sz="1600" err="1"/>
                        <a:t>or</a:t>
                      </a:r>
                      <a:r>
                        <a:rPr lang="pl-PL" sz="1600" baseline="0"/>
                        <a:t> </a:t>
                      </a:r>
                      <a:r>
                        <a:rPr lang="pl-PL" sz="1600" baseline="0" err="1"/>
                        <a:t>manner</a:t>
                      </a:r>
                      <a:r>
                        <a:rPr lang="pl-PL" sz="1600" baseline="0"/>
                        <a:t> of </a:t>
                      </a:r>
                      <a:r>
                        <a:rPr lang="pl-PL" sz="1600" baseline="0" err="1"/>
                        <a:t>articulation</a:t>
                      </a:r>
                      <a:endParaRPr lang="pl-PL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, same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non-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, same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–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,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diff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–</a:t>
                      </a: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non-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,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diff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–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–</a:t>
                      </a: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Łącznik prosty ze strzałką 6"/>
          <p:cNvCxnSpPr/>
          <p:nvPr/>
        </p:nvCxnSpPr>
        <p:spPr>
          <a:xfrm>
            <a:off x="1509911" y="3557926"/>
            <a:ext cx="0" cy="140738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 rot="16200000">
            <a:off x="-273496" y="3619576"/>
            <a:ext cx="2747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err="1">
                <a:latin typeface="Calibri"/>
                <a:ea typeface="+mj-lt"/>
                <a:cs typeface="+mj-lt"/>
              </a:rPr>
              <a:t>gradually</a:t>
            </a:r>
            <a:r>
              <a:rPr lang="pl-PL" sz="1400">
                <a:latin typeface="Calibri"/>
                <a:ea typeface="+mj-lt"/>
                <a:cs typeface="+mj-lt"/>
              </a:rPr>
              <a:t> from the most </a:t>
            </a:r>
            <a:r>
              <a:rPr lang="pl-PL" sz="1400" err="1">
                <a:latin typeface="Calibri"/>
                <a:ea typeface="+mj-lt"/>
                <a:cs typeface="+mj-lt"/>
              </a:rPr>
              <a:t>similar</a:t>
            </a:r>
            <a:r>
              <a:rPr lang="pl-PL" sz="1400">
                <a:latin typeface="Calibri"/>
                <a:ea typeface="+mj-lt"/>
                <a:cs typeface="+mj-lt"/>
              </a:rPr>
              <a:t> (1) </a:t>
            </a:r>
          </a:p>
          <a:p>
            <a:r>
              <a:rPr lang="pl-PL" sz="1400">
                <a:latin typeface="Calibri"/>
                <a:ea typeface="+mj-lt"/>
                <a:cs typeface="+mj-lt"/>
              </a:rPr>
              <a:t>to the </a:t>
            </a:r>
            <a:r>
              <a:rPr lang="pl-PL" sz="1400" err="1">
                <a:latin typeface="Calibri"/>
                <a:ea typeface="+mj-lt"/>
                <a:cs typeface="+mj-lt"/>
              </a:rPr>
              <a:t>least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similar</a:t>
            </a:r>
            <a:r>
              <a:rPr lang="pl-PL" sz="1400">
                <a:latin typeface="Calibri"/>
                <a:ea typeface="+mj-lt"/>
                <a:cs typeface="+mj-lt"/>
              </a:rPr>
              <a:t> (4)</a:t>
            </a:r>
            <a:endParaRPr lang="pl-PL" sz="1400"/>
          </a:p>
        </p:txBody>
      </p:sp>
      <p:sp>
        <p:nvSpPr>
          <p:cNvPr id="9" name="Nawias klamrowy zamykający 8"/>
          <p:cNvSpPr/>
          <p:nvPr/>
        </p:nvSpPr>
        <p:spPr>
          <a:xfrm>
            <a:off x="8797347" y="3899832"/>
            <a:ext cx="166977" cy="707667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9069051" y="3826605"/>
            <a:ext cx="27671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err="1">
                <a:latin typeface="Calibri"/>
                <a:ea typeface="+mj-lt"/>
                <a:cs typeface="+mj-lt"/>
              </a:rPr>
              <a:t>What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will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take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precedence</a:t>
            </a:r>
            <a:r>
              <a:rPr lang="pl-PL" sz="1400">
                <a:latin typeface="Calibri"/>
                <a:ea typeface="+mj-lt"/>
                <a:cs typeface="+mj-lt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pl-PL" sz="1400" err="1">
                <a:latin typeface="Calibri"/>
                <a:ea typeface="+mj-lt"/>
                <a:cs typeface="+mj-lt"/>
              </a:rPr>
              <a:t>matching</a:t>
            </a:r>
            <a:r>
              <a:rPr lang="pl-PL" sz="1400">
                <a:latin typeface="Calibri"/>
                <a:ea typeface="+mj-lt"/>
                <a:cs typeface="+mj-lt"/>
              </a:rPr>
              <a:t> retroflexion</a:t>
            </a:r>
          </a:p>
          <a:p>
            <a:pPr marL="285750" indent="-285750">
              <a:buFontTx/>
              <a:buChar char="-"/>
            </a:pPr>
            <a:r>
              <a:rPr lang="pl-PL" sz="1400" err="1">
                <a:latin typeface="Calibri"/>
                <a:ea typeface="+mj-lt"/>
                <a:cs typeface="+mj-lt"/>
              </a:rPr>
              <a:t>matching</a:t>
            </a:r>
            <a:r>
              <a:rPr lang="pl-PL" sz="1400">
                <a:latin typeface="Calibri"/>
                <a:ea typeface="+mj-lt"/>
                <a:cs typeface="+mj-lt"/>
              </a:rPr>
              <a:t> place </a:t>
            </a:r>
          </a:p>
          <a:p>
            <a:r>
              <a:rPr lang="pl-PL" sz="1400">
                <a:latin typeface="Calibri"/>
                <a:ea typeface="+mj-lt"/>
                <a:cs typeface="+mj-lt"/>
              </a:rPr>
              <a:t>        and/</a:t>
            </a:r>
            <a:r>
              <a:rPr lang="pl-PL" sz="1400" err="1">
                <a:latin typeface="Calibri"/>
                <a:ea typeface="+mj-lt"/>
                <a:cs typeface="+mj-lt"/>
              </a:rPr>
              <a:t>or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manner</a:t>
            </a:r>
            <a:r>
              <a:rPr lang="pl-PL" sz="1400">
                <a:latin typeface="Calibri"/>
                <a:ea typeface="+mj-lt"/>
                <a:cs typeface="+mj-lt"/>
              </a:rPr>
              <a:t> of </a:t>
            </a:r>
            <a:r>
              <a:rPr lang="pl-PL" sz="1400" err="1">
                <a:latin typeface="Calibri"/>
                <a:ea typeface="+mj-lt"/>
                <a:cs typeface="+mj-lt"/>
              </a:rPr>
              <a:t>articulation</a:t>
            </a:r>
            <a:r>
              <a:rPr lang="pl-PL" sz="1400">
                <a:latin typeface="Calibri"/>
                <a:ea typeface="+mj-lt"/>
                <a:cs typeface="+mj-lt"/>
              </a:rPr>
              <a:t>?</a:t>
            </a:r>
            <a:endParaRPr lang="pl-PL" sz="1400"/>
          </a:p>
        </p:txBody>
      </p:sp>
    </p:spTree>
    <p:extLst>
      <p:ext uri="{BB962C8B-B14F-4D97-AF65-F5344CB8AC3E}">
        <p14:creationId xmlns:p14="http://schemas.microsoft.com/office/powerpoint/2010/main" val="47102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Wykres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853415"/>
              </p:ext>
            </p:extLst>
          </p:nvPr>
        </p:nvGraphicFramePr>
        <p:xfrm>
          <a:off x="2186303" y="1416367"/>
          <a:ext cx="7943850" cy="377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521645"/>
            <a:ext cx="9486900" cy="57217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>
                <a:latin typeface="Calibri"/>
                <a:cs typeface="Calibri"/>
              </a:rPr>
              <a:t>RATED (DIS-)SIMILARITY </a:t>
            </a:r>
            <a:r>
              <a:rPr lang="pl-PL" sz="2800" err="1">
                <a:latin typeface="Calibri"/>
                <a:cs typeface="Calibri"/>
              </a:rPr>
              <a:t>TAsk</a:t>
            </a:r>
            <a:r>
              <a:rPr lang="pl-PL" sz="2800">
                <a:latin typeface="Calibri"/>
                <a:cs typeface="Calibri"/>
              </a:rPr>
              <a:t>: </a:t>
            </a:r>
            <a:r>
              <a:rPr lang="pl-PL" sz="2800" err="1">
                <a:latin typeface="Calibri"/>
                <a:cs typeface="Calibri"/>
              </a:rPr>
              <a:t>results</a:t>
            </a:r>
            <a:r>
              <a:rPr lang="pl-PL" sz="2800">
                <a:latin typeface="Calibri"/>
                <a:cs typeface="Calibri"/>
              </a:rPr>
              <a:t> </a:t>
            </a:r>
            <a:r>
              <a:rPr lang="pl-PL" sz="2800" err="1">
                <a:latin typeface="Calibri"/>
                <a:cs typeface="Calibri"/>
              </a:rPr>
              <a:t>according</a:t>
            </a:r>
            <a:r>
              <a:rPr lang="pl-PL" sz="2800">
                <a:latin typeface="Calibri"/>
                <a:cs typeface="Calibri"/>
              </a:rPr>
              <a:t> to MATCHING </a:t>
            </a:r>
            <a:r>
              <a:rPr lang="pl-PL" sz="2800" err="1">
                <a:latin typeface="Calibri"/>
                <a:cs typeface="Calibri"/>
              </a:rPr>
              <a:t>retroflexion</a:t>
            </a:r>
            <a:r>
              <a:rPr lang="pl-PL" sz="2800">
                <a:latin typeface="Calibri"/>
                <a:cs typeface="Calibri"/>
              </a:rPr>
              <a:t> and P&amp;M OF ARTICULATION</a:t>
            </a:r>
            <a:endParaRPr lang="pl-PL">
              <a:latin typeface="Calibri"/>
              <a:cs typeface="Calibri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V="1">
            <a:off x="1971675" y="2288710"/>
            <a:ext cx="0" cy="2876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 rot="16200000">
            <a:off x="807312" y="3610095"/>
            <a:ext cx="1907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>
                <a:latin typeface="Calibri"/>
                <a:ea typeface="+mj-lt"/>
                <a:cs typeface="+mj-lt"/>
              </a:rPr>
              <a:t>the </a:t>
            </a:r>
            <a:r>
              <a:rPr lang="pl-PL" sz="1400" err="1">
                <a:latin typeface="Calibri"/>
                <a:ea typeface="+mj-lt"/>
                <a:cs typeface="+mj-lt"/>
              </a:rPr>
              <a:t>degree</a:t>
            </a:r>
            <a:r>
              <a:rPr lang="pl-PL" sz="1400">
                <a:latin typeface="Calibri"/>
                <a:ea typeface="+mj-lt"/>
                <a:cs typeface="+mj-lt"/>
              </a:rPr>
              <a:t> of </a:t>
            </a:r>
            <a:r>
              <a:rPr lang="pl-PL" sz="1400" err="1">
                <a:latin typeface="Calibri"/>
                <a:ea typeface="+mj-lt"/>
                <a:cs typeface="+mj-lt"/>
              </a:rPr>
              <a:t>similarity</a:t>
            </a:r>
            <a:endParaRPr lang="pl-PL" sz="1400"/>
          </a:p>
        </p:txBody>
      </p:sp>
      <p:sp>
        <p:nvSpPr>
          <p:cNvPr id="15" name="Prostokąt 14"/>
          <p:cNvSpPr/>
          <p:nvPr/>
        </p:nvSpPr>
        <p:spPr>
          <a:xfrm>
            <a:off x="602439" y="5529560"/>
            <a:ext cx="11016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>
                <a:latin typeface="Calibri"/>
                <a:ea typeface="+mj-lt"/>
                <a:cs typeface="+mj-lt"/>
              </a:rPr>
              <a:t>The </a:t>
            </a:r>
            <a:r>
              <a:rPr lang="pl-PL" sz="2400" err="1">
                <a:latin typeface="Calibri"/>
                <a:ea typeface="+mj-lt"/>
                <a:cs typeface="+mj-lt"/>
              </a:rPr>
              <a:t>proposed</a:t>
            </a:r>
            <a:r>
              <a:rPr lang="pl-PL" sz="2400">
                <a:latin typeface="Calibri"/>
                <a:ea typeface="+mj-lt"/>
                <a:cs typeface="+mj-lt"/>
              </a:rPr>
              <a:t> hierarchy of </a:t>
            </a:r>
            <a:r>
              <a:rPr lang="pl-PL" sz="2400" err="1">
                <a:latin typeface="Calibri"/>
                <a:ea typeface="+mj-lt"/>
                <a:cs typeface="+mj-lt"/>
              </a:rPr>
              <a:t>phonological</a:t>
            </a:r>
            <a:r>
              <a:rPr lang="pl-PL" sz="2400">
                <a:latin typeface="Calibri"/>
                <a:ea typeface="+mj-lt"/>
                <a:cs typeface="+mj-lt"/>
              </a:rPr>
              <a:t> </a:t>
            </a:r>
            <a:r>
              <a:rPr lang="pl-PL" sz="2400" err="1">
                <a:latin typeface="Calibri"/>
                <a:ea typeface="+mj-lt"/>
                <a:cs typeface="+mj-lt"/>
              </a:rPr>
              <a:t>proximity</a:t>
            </a:r>
            <a:r>
              <a:rPr lang="pl-PL" sz="2400">
                <a:latin typeface="Calibri"/>
                <a:ea typeface="+mj-lt"/>
                <a:cs typeface="+mj-lt"/>
              </a:rPr>
              <a:t> ✔</a:t>
            </a:r>
          </a:p>
          <a:p>
            <a:endParaRPr lang="pl-PL" sz="2400">
              <a:latin typeface="Calibri"/>
              <a:ea typeface="+mj-lt"/>
              <a:cs typeface="+mj-lt"/>
            </a:endParaRPr>
          </a:p>
        </p:txBody>
      </p:sp>
      <p:cxnSp>
        <p:nvCxnSpPr>
          <p:cNvPr id="17" name="Łącznik prosty ze strzałką 16"/>
          <p:cNvCxnSpPr/>
          <p:nvPr/>
        </p:nvCxnSpPr>
        <p:spPr>
          <a:xfrm flipH="1">
            <a:off x="5172426" y="2173184"/>
            <a:ext cx="2247900" cy="69532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cxnSpLocks/>
          </p:cNvCxnSpPr>
          <p:nvPr/>
        </p:nvCxnSpPr>
        <p:spPr>
          <a:xfrm flipH="1">
            <a:off x="7077075" y="2173184"/>
            <a:ext cx="343251" cy="141092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404784" y="3302318"/>
            <a:ext cx="11233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>
                <a:latin typeface="Calibri"/>
                <a:ea typeface="+mj-lt"/>
                <a:cs typeface="+mj-lt"/>
              </a:rPr>
              <a:t>NO vs. PL</a:t>
            </a:r>
          </a:p>
          <a:p>
            <a:pPr algn="ctr"/>
            <a:r>
              <a:rPr lang="pl-PL" b="1">
                <a:latin typeface="Calibri"/>
                <a:ea typeface="+mj-lt"/>
                <a:cs typeface="+mj-lt"/>
              </a:rPr>
              <a:t>+</a:t>
            </a:r>
          </a:p>
          <a:p>
            <a:pPr algn="ctr"/>
            <a:r>
              <a:rPr lang="pl-PL" b="1">
                <a:latin typeface="Calibri"/>
                <a:ea typeface="+mj-lt"/>
                <a:cs typeface="+mj-lt"/>
              </a:rPr>
              <a:t>NO vs. EN</a:t>
            </a:r>
            <a:endParaRPr lang="pl-PL" b="1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BFA07C1-FCB7-BB2F-0AE7-68519705CE6A}"/>
              </a:ext>
            </a:extLst>
          </p:cNvPr>
          <p:cNvSpPr/>
          <p:nvPr/>
        </p:nvSpPr>
        <p:spPr>
          <a:xfrm>
            <a:off x="2579809" y="4585033"/>
            <a:ext cx="1697823" cy="265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err="1">
                <a:solidFill>
                  <a:schemeClr val="tx1"/>
                </a:solidFill>
              </a:rPr>
              <a:t>match</a:t>
            </a:r>
            <a:r>
              <a:rPr lang="pl-PL" sz="1200">
                <a:solidFill>
                  <a:schemeClr val="tx1"/>
                </a:solidFill>
              </a:rPr>
              <a:t>, same </a:t>
            </a:r>
            <a:r>
              <a:rPr lang="pl-PL" sz="1200" err="1">
                <a:solidFill>
                  <a:schemeClr val="tx1"/>
                </a:solidFill>
              </a:rPr>
              <a:t>P&amp;MoA</a:t>
            </a:r>
            <a:endParaRPr lang="pl-PL" sz="1200">
              <a:solidFill>
                <a:schemeClr val="tx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A56484A-4B64-A016-C716-37D9CD30A3B2}"/>
              </a:ext>
            </a:extLst>
          </p:cNvPr>
          <p:cNvSpPr/>
          <p:nvPr/>
        </p:nvSpPr>
        <p:spPr>
          <a:xfrm>
            <a:off x="4367439" y="4585032"/>
            <a:ext cx="1832835" cy="265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non-</a:t>
            </a:r>
            <a:r>
              <a:rPr lang="pl-PL" sz="120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match</a:t>
            </a:r>
            <a:r>
              <a:rPr lang="pl-PL" sz="12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same </a:t>
            </a:r>
            <a:r>
              <a:rPr lang="pl-PL" sz="120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P&amp;MoA</a:t>
            </a:r>
            <a:endParaRPr lang="pl-PL" sz="120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4C89341-24AE-2FF1-1CCE-47D3BE86AE24}"/>
              </a:ext>
            </a:extLst>
          </p:cNvPr>
          <p:cNvSpPr/>
          <p:nvPr/>
        </p:nvSpPr>
        <p:spPr>
          <a:xfrm>
            <a:off x="6296376" y="4585031"/>
            <a:ext cx="1697823" cy="2650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err="1">
                <a:solidFill>
                  <a:schemeClr val="tx1"/>
                </a:solidFill>
              </a:rPr>
              <a:t>match</a:t>
            </a:r>
            <a:r>
              <a:rPr lang="pl-PL" sz="1200">
                <a:solidFill>
                  <a:schemeClr val="tx1"/>
                </a:solidFill>
              </a:rPr>
              <a:t>, </a:t>
            </a:r>
            <a:r>
              <a:rPr lang="pl-PL" sz="1200" err="1">
                <a:solidFill>
                  <a:schemeClr val="tx1"/>
                </a:solidFill>
              </a:rPr>
              <a:t>diff</a:t>
            </a:r>
            <a:r>
              <a:rPr lang="pl-PL" sz="1200">
                <a:solidFill>
                  <a:schemeClr val="tx1"/>
                </a:solidFill>
              </a:rPr>
              <a:t> </a:t>
            </a:r>
            <a:r>
              <a:rPr lang="pl-PL" sz="1200" err="1">
                <a:solidFill>
                  <a:schemeClr val="tx1"/>
                </a:solidFill>
              </a:rPr>
              <a:t>P&amp;MoA</a:t>
            </a:r>
            <a:endParaRPr lang="pl-PL" sz="1200">
              <a:solidFill>
                <a:schemeClr val="tx1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B10C5BA-9F03-C50E-7B86-884D8E414378}"/>
              </a:ext>
            </a:extLst>
          </p:cNvPr>
          <p:cNvSpPr/>
          <p:nvPr/>
        </p:nvSpPr>
        <p:spPr>
          <a:xfrm>
            <a:off x="8187402" y="4585030"/>
            <a:ext cx="1697823" cy="265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solidFill>
                  <a:schemeClr val="tx1"/>
                </a:solidFill>
              </a:rPr>
              <a:t>non-</a:t>
            </a:r>
            <a:r>
              <a:rPr lang="pl-PL" sz="1200" err="1">
                <a:solidFill>
                  <a:schemeClr val="tx1"/>
                </a:solidFill>
              </a:rPr>
              <a:t>match</a:t>
            </a:r>
            <a:r>
              <a:rPr lang="pl-PL" sz="1200">
                <a:solidFill>
                  <a:schemeClr val="tx1"/>
                </a:solidFill>
              </a:rPr>
              <a:t>, </a:t>
            </a:r>
            <a:r>
              <a:rPr lang="pl-PL" sz="1200" err="1">
                <a:solidFill>
                  <a:schemeClr val="tx1"/>
                </a:solidFill>
              </a:rPr>
              <a:t>diff</a:t>
            </a:r>
            <a:r>
              <a:rPr lang="pl-PL" sz="1200">
                <a:solidFill>
                  <a:schemeClr val="tx1"/>
                </a:solidFill>
              </a:rPr>
              <a:t> </a:t>
            </a:r>
            <a:r>
              <a:rPr lang="pl-PL" sz="1200" err="1">
                <a:solidFill>
                  <a:schemeClr val="tx1"/>
                </a:solidFill>
              </a:rPr>
              <a:t>P&amp;MoA</a:t>
            </a:r>
            <a:endParaRPr lang="pl-PL" sz="1200">
              <a:solidFill>
                <a:schemeClr val="tx1"/>
              </a:solidFill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EBDC8EA-A47A-8C59-E580-CC08B26B7DD7}"/>
              </a:ext>
            </a:extLst>
          </p:cNvPr>
          <p:cNvSpPr txBox="1"/>
          <p:nvPr/>
        </p:nvSpPr>
        <p:spPr>
          <a:xfrm>
            <a:off x="7420326" y="2020657"/>
            <a:ext cx="3847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err="1">
                <a:latin typeface="Calibri"/>
                <a:ea typeface="+mj-lt"/>
                <a:cs typeface="+mj-lt"/>
              </a:rPr>
              <a:t>M</a:t>
            </a:r>
            <a:r>
              <a:rPr lang="pl-PL" sz="1800" err="1">
                <a:latin typeface="Calibri"/>
                <a:ea typeface="+mj-lt"/>
                <a:cs typeface="+mj-lt"/>
              </a:rPr>
              <a:t>atching</a:t>
            </a:r>
            <a:r>
              <a:rPr lang="pl-PL" sz="1800">
                <a:latin typeface="Calibri"/>
                <a:ea typeface="+mj-lt"/>
                <a:cs typeface="+mj-lt"/>
              </a:rPr>
              <a:t> place and/</a:t>
            </a:r>
            <a:r>
              <a:rPr lang="pl-PL" sz="1800" err="1">
                <a:latin typeface="Calibri"/>
                <a:ea typeface="+mj-lt"/>
                <a:cs typeface="+mj-lt"/>
              </a:rPr>
              <a:t>or</a:t>
            </a:r>
            <a:r>
              <a:rPr lang="pl-PL" sz="1800">
                <a:latin typeface="Calibri"/>
                <a:ea typeface="+mj-lt"/>
                <a:cs typeface="+mj-lt"/>
              </a:rPr>
              <a:t> </a:t>
            </a:r>
            <a:r>
              <a:rPr lang="pl-PL" sz="1800" err="1">
                <a:latin typeface="Calibri"/>
                <a:ea typeface="+mj-lt"/>
                <a:cs typeface="+mj-lt"/>
              </a:rPr>
              <a:t>manner</a:t>
            </a:r>
            <a:r>
              <a:rPr lang="pl-PL" sz="1800">
                <a:latin typeface="Calibri"/>
                <a:ea typeface="+mj-lt"/>
                <a:cs typeface="+mj-lt"/>
              </a:rPr>
              <a:t> of </a:t>
            </a:r>
            <a:r>
              <a:rPr lang="pl-PL" sz="1800" err="1">
                <a:latin typeface="Calibri"/>
                <a:ea typeface="+mj-lt"/>
                <a:cs typeface="+mj-lt"/>
              </a:rPr>
              <a:t>articulation</a:t>
            </a:r>
            <a:r>
              <a:rPr lang="pl-PL" sz="1800">
                <a:latin typeface="Calibri"/>
                <a:ea typeface="+mj-lt"/>
                <a:cs typeface="+mj-lt"/>
              </a:rPr>
              <a:t> </a:t>
            </a:r>
            <a:r>
              <a:rPr lang="pl-PL">
                <a:latin typeface="Calibri"/>
                <a:ea typeface="+mj-lt"/>
                <a:cs typeface="+mj-lt"/>
              </a:rPr>
              <a:t>&gt;</a:t>
            </a:r>
            <a:r>
              <a:rPr lang="pl-PL" sz="1800">
                <a:latin typeface="Calibri"/>
                <a:ea typeface="+mj-lt"/>
                <a:cs typeface="+mj-lt"/>
              </a:rPr>
              <a:t> </a:t>
            </a:r>
            <a:r>
              <a:rPr lang="pl-PL" sz="1800" err="1">
                <a:latin typeface="Calibri"/>
                <a:ea typeface="+mj-lt"/>
                <a:cs typeface="+mj-lt"/>
              </a:rPr>
              <a:t>matching</a:t>
            </a:r>
            <a:r>
              <a:rPr lang="pl-PL" sz="1800">
                <a:latin typeface="Calibri"/>
                <a:ea typeface="+mj-lt"/>
                <a:cs typeface="+mj-lt"/>
              </a:rPr>
              <a:t> </a:t>
            </a:r>
            <a:r>
              <a:rPr lang="pl-PL" sz="1800" err="1">
                <a:latin typeface="Calibri"/>
                <a:ea typeface="+mj-lt"/>
                <a:cs typeface="+mj-lt"/>
              </a:rPr>
              <a:t>retroflexion</a:t>
            </a:r>
            <a:r>
              <a:rPr lang="pl-PL" sz="1800">
                <a:latin typeface="Calibri"/>
                <a:ea typeface="+mj-lt"/>
                <a:cs typeface="+mj-lt"/>
              </a:rPr>
              <a:t>.</a:t>
            </a:r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176307" y="4796909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1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4566957" y="4796909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2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7489374" y="4792908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3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8868029" y="4796599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16409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87" y="391021"/>
            <a:ext cx="11510682" cy="57217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>
                <a:latin typeface="Calibri"/>
                <a:cs typeface="Calibri"/>
              </a:rPr>
              <a:t>RATED (DIS-)SIMILARITY: HYPOTHESIS ON THE ROLE OF LANGUAGE </a:t>
            </a:r>
            <a:r>
              <a:rPr lang="pl-PL">
                <a:latin typeface="Calibri"/>
                <a:cs typeface="Calibri"/>
              </a:rPr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271" y="1156425"/>
            <a:ext cx="10184337" cy="2253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Do (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-)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similarity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ratings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in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each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condition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differ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according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to the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language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(L1/L2)?</a:t>
            </a:r>
          </a:p>
          <a:p>
            <a:pPr marL="0" indent="0">
              <a:spcBef>
                <a:spcPts val="0"/>
              </a:spcBef>
              <a:buNone/>
            </a:pPr>
            <a:endParaRPr lang="pl-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We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hypothesize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that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the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dissimilarity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ratings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for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both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L1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Polish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and L2 English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will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be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arranged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according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to the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proposed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hierarchy of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phonological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proximity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pl-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algn="ctr">
              <a:buNone/>
            </a:pPr>
            <a:endParaRPr lang="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algn="ctr"/>
            <a:endParaRPr lang="pl">
              <a:solidFill>
                <a:srgbClr val="000000"/>
              </a:solidFill>
              <a:latin typeface="Calibri"/>
              <a:ea typeface="+mj-lt"/>
              <a:cs typeface="+mj-lt"/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1306630" y="4242270"/>
            <a:ext cx="0" cy="140738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 rot="16200000">
            <a:off x="-457727" y="4427745"/>
            <a:ext cx="2747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err="1">
                <a:latin typeface="Calibri"/>
                <a:ea typeface="+mj-lt"/>
                <a:cs typeface="+mj-lt"/>
              </a:rPr>
              <a:t>gradually</a:t>
            </a:r>
            <a:r>
              <a:rPr lang="pl-PL" sz="1400">
                <a:latin typeface="Calibri"/>
                <a:ea typeface="+mj-lt"/>
                <a:cs typeface="+mj-lt"/>
              </a:rPr>
              <a:t> from the most </a:t>
            </a:r>
            <a:r>
              <a:rPr lang="pl-PL" sz="1400" err="1">
                <a:latin typeface="Calibri"/>
                <a:ea typeface="+mj-lt"/>
                <a:cs typeface="+mj-lt"/>
              </a:rPr>
              <a:t>similar</a:t>
            </a:r>
            <a:r>
              <a:rPr lang="pl-PL" sz="1400">
                <a:latin typeface="Calibri"/>
                <a:ea typeface="+mj-lt"/>
                <a:cs typeface="+mj-lt"/>
              </a:rPr>
              <a:t> (1) </a:t>
            </a:r>
          </a:p>
          <a:p>
            <a:r>
              <a:rPr lang="pl-PL" sz="1400">
                <a:latin typeface="Calibri"/>
                <a:ea typeface="+mj-lt"/>
                <a:cs typeface="+mj-lt"/>
              </a:rPr>
              <a:t>to the </a:t>
            </a:r>
            <a:r>
              <a:rPr lang="pl-PL" sz="1400" err="1">
                <a:latin typeface="Calibri"/>
                <a:ea typeface="+mj-lt"/>
                <a:cs typeface="+mj-lt"/>
              </a:rPr>
              <a:t>least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similar</a:t>
            </a:r>
            <a:r>
              <a:rPr lang="pl-PL" sz="1400">
                <a:latin typeface="Calibri"/>
                <a:ea typeface="+mj-lt"/>
                <a:cs typeface="+mj-lt"/>
              </a:rPr>
              <a:t> (4)</a:t>
            </a:r>
            <a:endParaRPr lang="pl-PL" sz="1400"/>
          </a:p>
        </p:txBody>
      </p:sp>
      <p:sp>
        <p:nvSpPr>
          <p:cNvPr id="8" name="Nawias klamrowy zamykający 7"/>
          <p:cNvSpPr/>
          <p:nvPr/>
        </p:nvSpPr>
        <p:spPr>
          <a:xfrm>
            <a:off x="8367694" y="4711041"/>
            <a:ext cx="166977" cy="707667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8554419" y="4480100"/>
            <a:ext cx="352064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pl-PL" sz="1400" err="1">
                <a:latin typeface="Calibri"/>
                <a:ea typeface="+mj-lt"/>
                <a:cs typeface="+mj-lt"/>
              </a:rPr>
              <a:t>Will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matching</a:t>
            </a:r>
            <a:r>
              <a:rPr lang="pl-PL" sz="1400">
                <a:latin typeface="Calibri"/>
                <a:ea typeface="+mj-lt"/>
                <a:cs typeface="+mj-lt"/>
              </a:rPr>
              <a:t> place and/</a:t>
            </a:r>
            <a:r>
              <a:rPr lang="pl-PL" sz="1400" err="1">
                <a:latin typeface="Calibri"/>
                <a:ea typeface="+mj-lt"/>
                <a:cs typeface="+mj-lt"/>
              </a:rPr>
              <a:t>or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manner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</a:p>
          <a:p>
            <a:r>
              <a:rPr lang="pl-PL" sz="1400">
                <a:latin typeface="Calibri"/>
                <a:ea typeface="+mj-lt"/>
                <a:cs typeface="+mj-lt"/>
              </a:rPr>
              <a:t>       of </a:t>
            </a:r>
            <a:r>
              <a:rPr lang="pl-PL" sz="1400" err="1">
                <a:latin typeface="Calibri"/>
                <a:ea typeface="+mj-lt"/>
                <a:cs typeface="+mj-lt"/>
              </a:rPr>
              <a:t>articulation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take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precedence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over</a:t>
            </a:r>
            <a:endParaRPr lang="pl-PL" sz="1400">
              <a:latin typeface="Calibri"/>
              <a:ea typeface="+mj-lt"/>
              <a:cs typeface="+mj-lt"/>
            </a:endParaRPr>
          </a:p>
          <a:p>
            <a:r>
              <a:rPr lang="pl-PL" sz="1400">
                <a:latin typeface="Calibri"/>
                <a:ea typeface="+mj-lt"/>
                <a:cs typeface="+mj-lt"/>
              </a:rPr>
              <a:t>       </a:t>
            </a:r>
            <a:r>
              <a:rPr lang="pl-PL" sz="1400" err="1">
                <a:latin typeface="Calibri"/>
                <a:ea typeface="+mj-lt"/>
                <a:cs typeface="+mj-lt"/>
              </a:rPr>
              <a:t>matching</a:t>
            </a:r>
            <a:r>
              <a:rPr lang="pl-PL" sz="1400">
                <a:latin typeface="Calibri"/>
                <a:ea typeface="+mj-lt"/>
                <a:cs typeface="+mj-lt"/>
              </a:rPr>
              <a:t> retroflexion for </a:t>
            </a:r>
            <a:r>
              <a:rPr lang="pl-PL" sz="1400" err="1">
                <a:latin typeface="Calibri"/>
                <a:ea typeface="+mj-lt"/>
                <a:cs typeface="+mj-lt"/>
              </a:rPr>
              <a:t>both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</a:p>
          <a:p>
            <a:r>
              <a:rPr lang="pl-PL" sz="1400">
                <a:latin typeface="Calibri"/>
                <a:ea typeface="+mj-lt"/>
                <a:cs typeface="+mj-lt"/>
              </a:rPr>
              <a:t>       L1 </a:t>
            </a:r>
            <a:r>
              <a:rPr lang="pl-PL" sz="1400" err="1">
                <a:latin typeface="Calibri"/>
                <a:ea typeface="+mj-lt"/>
                <a:cs typeface="+mj-lt"/>
              </a:rPr>
              <a:t>Polish</a:t>
            </a:r>
            <a:r>
              <a:rPr lang="pl-PL" sz="1400">
                <a:latin typeface="Calibri"/>
                <a:ea typeface="+mj-lt"/>
                <a:cs typeface="+mj-lt"/>
              </a:rPr>
              <a:t> and L2 English?</a:t>
            </a:r>
          </a:p>
          <a:p>
            <a:pPr marL="285750" indent="-285750">
              <a:buFontTx/>
              <a:buChar char="-"/>
            </a:pPr>
            <a:r>
              <a:rPr lang="pl-PL" sz="1400" err="1">
                <a:latin typeface="Calibri"/>
                <a:ea typeface="+mj-lt"/>
                <a:cs typeface="+mj-lt"/>
              </a:rPr>
              <a:t>Are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there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differences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between</a:t>
            </a:r>
            <a:r>
              <a:rPr lang="pl-PL" sz="1400">
                <a:latin typeface="Calibri"/>
                <a:ea typeface="+mj-lt"/>
                <a:cs typeface="+mj-lt"/>
              </a:rPr>
              <a:t> L1 and L2?</a:t>
            </a:r>
            <a:endParaRPr lang="pl-PL" sz="140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39248"/>
              </p:ext>
            </p:extLst>
          </p:nvPr>
        </p:nvGraphicFramePr>
        <p:xfrm>
          <a:off x="1560483" y="3742146"/>
          <a:ext cx="6767589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1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err="1"/>
                        <a:t>condition</a:t>
                      </a:r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retroflexion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place and/</a:t>
                      </a:r>
                      <a:r>
                        <a:rPr lang="pl-PL" sz="1600" err="1"/>
                        <a:t>or</a:t>
                      </a:r>
                      <a:r>
                        <a:rPr lang="pl-PL" sz="1600" baseline="0"/>
                        <a:t> </a:t>
                      </a:r>
                      <a:r>
                        <a:rPr lang="pl-PL" sz="1600" baseline="0" err="1"/>
                        <a:t>manner</a:t>
                      </a:r>
                      <a:r>
                        <a:rPr lang="pl-PL" sz="1600" baseline="0"/>
                        <a:t> of </a:t>
                      </a:r>
                      <a:r>
                        <a:rPr lang="pl-PL" sz="1600" baseline="0" err="1"/>
                        <a:t>articulation</a:t>
                      </a:r>
                      <a:endParaRPr lang="pl-PL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, same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non-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, same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–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,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diff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–</a:t>
                      </a: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non-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,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diff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–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–</a:t>
                      </a: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37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Wykres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579943"/>
              </p:ext>
            </p:extLst>
          </p:nvPr>
        </p:nvGraphicFramePr>
        <p:xfrm>
          <a:off x="1062742" y="1045786"/>
          <a:ext cx="8318022" cy="357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44" y="118993"/>
            <a:ext cx="10623442" cy="52051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>
                <a:latin typeface="Calibri"/>
                <a:cs typeface="Calibri"/>
              </a:rPr>
              <a:t>RATED (DIS-)SIMILARITY TASK RESULTS: </a:t>
            </a:r>
            <a:r>
              <a:rPr lang="pl-PL" sz="2800" err="1">
                <a:latin typeface="Calibri"/>
                <a:cs typeface="Calibri"/>
              </a:rPr>
              <a:t>split</a:t>
            </a:r>
            <a:r>
              <a:rPr lang="pl-PL" sz="2800">
                <a:latin typeface="Calibri"/>
                <a:cs typeface="Calibri"/>
              </a:rPr>
              <a:t> by </a:t>
            </a:r>
            <a:r>
              <a:rPr lang="pl-PL" sz="2800" err="1">
                <a:latin typeface="Calibri"/>
                <a:cs typeface="Calibri"/>
              </a:rPr>
              <a:t>language</a:t>
            </a:r>
            <a:r>
              <a:rPr lang="pl-PL">
                <a:latin typeface="Calibri"/>
                <a:cs typeface="Calibri"/>
              </a:rPr>
              <a:t> 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796142" y="2784923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bg1"/>
                </a:solidFill>
              </a:rPr>
              <a:t>PL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771218" y="3167955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bg1"/>
                </a:solidFill>
              </a:rPr>
              <a:t>PL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5744398" y="3400287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bg1"/>
                </a:solidFill>
              </a:rPr>
              <a:t>PL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7730898" y="3571343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bg1"/>
                </a:solidFill>
              </a:rPr>
              <a:t>PL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2330903" y="2857574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bg1"/>
                </a:solidFill>
              </a:rPr>
              <a:t>EN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4307342" y="3034076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bg1"/>
                </a:solidFill>
              </a:rPr>
              <a:t>EN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259963" y="3435661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bg1"/>
                </a:solidFill>
              </a:rPr>
              <a:t>EN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8273823" y="3432943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bg1"/>
                </a:solidFill>
              </a:rPr>
              <a:t>EN</a:t>
            </a:r>
          </a:p>
        </p:txBody>
      </p:sp>
      <p:cxnSp>
        <p:nvCxnSpPr>
          <p:cNvPr id="22" name="Łącznik prostoliniowy 21"/>
          <p:cNvCxnSpPr/>
          <p:nvPr/>
        </p:nvCxnSpPr>
        <p:spPr>
          <a:xfrm>
            <a:off x="1992086" y="2011279"/>
            <a:ext cx="2018440" cy="72991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/>
          <p:nvPr/>
        </p:nvCxnSpPr>
        <p:spPr>
          <a:xfrm>
            <a:off x="4010526" y="2741195"/>
            <a:ext cx="2005334" cy="33824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>
            <a:off x="6015860" y="3079442"/>
            <a:ext cx="2021235" cy="45784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>
            <a:off x="2566737" y="2103664"/>
            <a:ext cx="2012067" cy="47711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/>
          <p:nvPr/>
        </p:nvCxnSpPr>
        <p:spPr>
          <a:xfrm>
            <a:off x="4578804" y="2580774"/>
            <a:ext cx="1952621" cy="68981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oliniowy 31"/>
          <p:cNvCxnSpPr/>
          <p:nvPr/>
        </p:nvCxnSpPr>
        <p:spPr>
          <a:xfrm flipV="1">
            <a:off x="6531425" y="3167955"/>
            <a:ext cx="2013860" cy="10262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oliniowy 34"/>
          <p:cNvCxnSpPr/>
          <p:nvPr/>
        </p:nvCxnSpPr>
        <p:spPr>
          <a:xfrm>
            <a:off x="9848848" y="1908268"/>
            <a:ext cx="25955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oliniowy 37"/>
          <p:cNvCxnSpPr/>
          <p:nvPr/>
        </p:nvCxnSpPr>
        <p:spPr>
          <a:xfrm>
            <a:off x="9867897" y="2964171"/>
            <a:ext cx="24050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Prostokąt 39"/>
          <p:cNvSpPr/>
          <p:nvPr/>
        </p:nvSpPr>
        <p:spPr>
          <a:xfrm>
            <a:off x="10098879" y="1632698"/>
            <a:ext cx="1864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>
                <a:latin typeface="Calibri"/>
                <a:ea typeface="+mj-lt"/>
                <a:cs typeface="+mj-lt"/>
              </a:rPr>
              <a:t>trend </a:t>
            </a:r>
            <a:r>
              <a:rPr lang="pl-PL" sz="1400" err="1">
                <a:latin typeface="Calibri"/>
                <a:ea typeface="+mj-lt"/>
                <a:cs typeface="+mj-lt"/>
              </a:rPr>
              <a:t>line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across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</a:p>
          <a:p>
            <a:r>
              <a:rPr lang="pl-PL" sz="1400" err="1">
                <a:latin typeface="Calibri"/>
                <a:ea typeface="+mj-lt"/>
                <a:cs typeface="+mj-lt"/>
              </a:rPr>
              <a:t>conditions</a:t>
            </a:r>
            <a:r>
              <a:rPr lang="pl-PL" sz="1400">
                <a:latin typeface="Calibri"/>
                <a:ea typeface="+mj-lt"/>
                <a:cs typeface="+mj-lt"/>
              </a:rPr>
              <a:t> for L1 </a:t>
            </a:r>
            <a:r>
              <a:rPr lang="pl-PL" sz="1400" err="1">
                <a:latin typeface="Calibri"/>
                <a:ea typeface="+mj-lt"/>
                <a:cs typeface="+mj-lt"/>
              </a:rPr>
              <a:t>Polish</a:t>
            </a:r>
            <a:endParaRPr lang="pl-PL" sz="1400">
              <a:latin typeface="Calibri"/>
              <a:ea typeface="+mj-lt"/>
              <a:cs typeface="+mj-lt"/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10098879" y="2702889"/>
            <a:ext cx="1940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>
                <a:latin typeface="Calibri"/>
                <a:ea typeface="+mj-lt"/>
                <a:cs typeface="+mj-lt"/>
              </a:rPr>
              <a:t>trend </a:t>
            </a:r>
            <a:r>
              <a:rPr lang="pl-PL" sz="1400" err="1">
                <a:latin typeface="Calibri"/>
                <a:ea typeface="+mj-lt"/>
                <a:cs typeface="+mj-lt"/>
              </a:rPr>
              <a:t>line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across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</a:p>
          <a:p>
            <a:r>
              <a:rPr lang="pl-PL" sz="1400" err="1">
                <a:latin typeface="Calibri"/>
                <a:ea typeface="+mj-lt"/>
                <a:cs typeface="+mj-lt"/>
              </a:rPr>
              <a:t>conditions</a:t>
            </a:r>
            <a:r>
              <a:rPr lang="pl-PL" sz="1400">
                <a:latin typeface="Calibri"/>
                <a:ea typeface="+mj-lt"/>
                <a:cs typeface="+mj-lt"/>
              </a:rPr>
              <a:t> for L2 English</a:t>
            </a:r>
          </a:p>
        </p:txBody>
      </p:sp>
      <p:sp>
        <p:nvSpPr>
          <p:cNvPr id="42" name="Prostokąt 41"/>
          <p:cNvSpPr/>
          <p:nvPr/>
        </p:nvSpPr>
        <p:spPr>
          <a:xfrm>
            <a:off x="904873" y="4945306"/>
            <a:ext cx="9277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>
                <a:latin typeface="Calibri"/>
                <a:ea typeface="+mj-lt"/>
                <a:cs typeface="+mj-lt"/>
              </a:rPr>
              <a:t>For L2 English, </a:t>
            </a:r>
            <a:r>
              <a:rPr lang="pl-PL" err="1">
                <a:latin typeface="Calibri"/>
                <a:ea typeface="+mj-lt"/>
                <a:cs typeface="+mj-lt"/>
              </a:rPr>
              <a:t>matching</a:t>
            </a:r>
            <a:r>
              <a:rPr lang="pl-PL">
                <a:latin typeface="Calibri"/>
                <a:ea typeface="+mj-lt"/>
                <a:cs typeface="+mj-lt"/>
              </a:rPr>
              <a:t> retroflexion </a:t>
            </a:r>
            <a:r>
              <a:rPr lang="pl-PL" err="1">
                <a:latin typeface="Calibri"/>
                <a:ea typeface="+mj-lt"/>
                <a:cs typeface="+mj-lt"/>
              </a:rPr>
              <a:t>yielded</a:t>
            </a:r>
            <a:r>
              <a:rPr lang="pl-PL"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latin typeface="Calibri"/>
                <a:ea typeface="+mj-lt"/>
                <a:cs typeface="+mj-lt"/>
              </a:rPr>
              <a:t>lower</a:t>
            </a:r>
            <a:r>
              <a:rPr lang="pl-PL"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latin typeface="Calibri"/>
                <a:ea typeface="+mj-lt"/>
                <a:cs typeface="+mj-lt"/>
              </a:rPr>
              <a:t>similarity</a:t>
            </a:r>
            <a:r>
              <a:rPr lang="pl-PL"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latin typeface="Calibri"/>
                <a:ea typeface="+mj-lt"/>
                <a:cs typeface="+mj-lt"/>
              </a:rPr>
              <a:t>ratings</a:t>
            </a:r>
            <a:r>
              <a:rPr lang="pl-PL"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latin typeface="Calibri"/>
                <a:ea typeface="+mj-lt"/>
                <a:cs typeface="+mj-lt"/>
              </a:rPr>
              <a:t>than</a:t>
            </a:r>
            <a:r>
              <a:rPr lang="pl-PL">
                <a:latin typeface="Calibri"/>
                <a:ea typeface="+mj-lt"/>
                <a:cs typeface="+mj-lt"/>
              </a:rPr>
              <a:t> non-</a:t>
            </a:r>
            <a:r>
              <a:rPr lang="pl-PL" err="1">
                <a:latin typeface="Calibri"/>
                <a:ea typeface="+mj-lt"/>
                <a:cs typeface="+mj-lt"/>
              </a:rPr>
              <a:t>matching</a:t>
            </a:r>
            <a:r>
              <a:rPr lang="pl-PL">
                <a:latin typeface="Calibri"/>
                <a:ea typeface="+mj-lt"/>
                <a:cs typeface="+mj-lt"/>
              </a:rPr>
              <a:t> retroflexion </a:t>
            </a:r>
            <a:r>
              <a:rPr lang="en-US">
                <a:latin typeface="Calibri"/>
                <a:ea typeface="+mj-lt"/>
                <a:cs typeface="+mj-lt"/>
              </a:rPr>
              <a:t>in the case of different </a:t>
            </a:r>
            <a:r>
              <a:rPr lang="en-US" err="1">
                <a:latin typeface="Calibri"/>
                <a:ea typeface="+mj-lt"/>
                <a:cs typeface="+mj-lt"/>
              </a:rPr>
              <a:t>P&amp;MoA</a:t>
            </a:r>
            <a:r>
              <a:rPr lang="en-US">
                <a:latin typeface="Calibri"/>
                <a:ea typeface="+mj-lt"/>
                <a:cs typeface="+mj-lt"/>
              </a:rPr>
              <a:t>.</a:t>
            </a:r>
            <a:endParaRPr lang="pl-PL">
              <a:latin typeface="Calibri"/>
              <a:ea typeface="+mj-lt"/>
              <a:cs typeface="+mj-lt"/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895348" y="5516160"/>
            <a:ext cx="9277352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50" err="1">
                <a:latin typeface="Calibri"/>
                <a:ea typeface="+mj-lt"/>
                <a:cs typeface="+mj-lt"/>
              </a:rPr>
              <a:t>Comparing</a:t>
            </a:r>
            <a:r>
              <a:rPr lang="pl-PL" sz="1750">
                <a:latin typeface="Calibri"/>
                <a:ea typeface="+mj-lt"/>
                <a:cs typeface="+mj-lt"/>
              </a:rPr>
              <a:t> </a:t>
            </a:r>
            <a:r>
              <a:rPr lang="pl-PL" sz="1750" err="1">
                <a:latin typeface="Calibri"/>
                <a:ea typeface="+mj-lt"/>
                <a:cs typeface="+mj-lt"/>
              </a:rPr>
              <a:t>matching</a:t>
            </a:r>
            <a:r>
              <a:rPr lang="pl-PL" sz="1750">
                <a:latin typeface="Calibri"/>
                <a:ea typeface="+mj-lt"/>
                <a:cs typeface="+mj-lt"/>
              </a:rPr>
              <a:t> </a:t>
            </a:r>
            <a:r>
              <a:rPr lang="pl-PL" sz="1750" err="1">
                <a:latin typeface="Calibri"/>
                <a:ea typeface="+mj-lt"/>
                <a:cs typeface="+mj-lt"/>
              </a:rPr>
              <a:t>retroflexion</a:t>
            </a:r>
            <a:r>
              <a:rPr lang="pl-PL" sz="1750">
                <a:latin typeface="Calibri"/>
                <a:ea typeface="+mj-lt"/>
                <a:cs typeface="+mj-lt"/>
              </a:rPr>
              <a:t> (</a:t>
            </a:r>
            <a:r>
              <a:rPr lang="pl-PL" sz="1750" err="1">
                <a:latin typeface="Calibri"/>
                <a:ea typeface="+mj-lt"/>
                <a:cs typeface="+mj-lt"/>
              </a:rPr>
              <a:t>match</a:t>
            </a:r>
            <a:r>
              <a:rPr lang="pl-PL" sz="1750">
                <a:latin typeface="Calibri"/>
                <a:ea typeface="+mj-lt"/>
                <a:cs typeface="+mj-lt"/>
              </a:rPr>
              <a:t>, same </a:t>
            </a:r>
            <a:r>
              <a:rPr lang="pl-PL" sz="1750" err="1">
                <a:latin typeface="Calibri"/>
                <a:ea typeface="+mj-lt"/>
                <a:cs typeface="+mj-lt"/>
              </a:rPr>
              <a:t>P&amp;MoA</a:t>
            </a:r>
            <a:r>
              <a:rPr lang="pl-PL" sz="1750">
                <a:latin typeface="Calibri"/>
                <a:ea typeface="+mj-lt"/>
                <a:cs typeface="+mj-lt"/>
              </a:rPr>
              <a:t> and </a:t>
            </a:r>
            <a:r>
              <a:rPr lang="pl-PL" sz="1750" err="1">
                <a:latin typeface="Calibri"/>
                <a:ea typeface="+mj-lt"/>
                <a:cs typeface="+mj-lt"/>
              </a:rPr>
              <a:t>match</a:t>
            </a:r>
            <a:r>
              <a:rPr lang="pl-PL" sz="1750">
                <a:latin typeface="Calibri"/>
                <a:ea typeface="+mj-lt"/>
                <a:cs typeface="+mj-lt"/>
              </a:rPr>
              <a:t>, </a:t>
            </a:r>
            <a:r>
              <a:rPr lang="pl-PL" sz="1750" err="1">
                <a:latin typeface="Calibri"/>
                <a:ea typeface="+mj-lt"/>
                <a:cs typeface="+mj-lt"/>
              </a:rPr>
              <a:t>diff</a:t>
            </a:r>
            <a:r>
              <a:rPr lang="pl-PL" sz="1750">
                <a:latin typeface="Calibri"/>
                <a:ea typeface="+mj-lt"/>
                <a:cs typeface="+mj-lt"/>
              </a:rPr>
              <a:t> </a:t>
            </a:r>
            <a:r>
              <a:rPr lang="pl-PL" sz="1750" err="1">
                <a:latin typeface="Calibri"/>
                <a:ea typeface="+mj-lt"/>
                <a:cs typeface="+mj-lt"/>
              </a:rPr>
              <a:t>P&amp;MoA</a:t>
            </a:r>
            <a:r>
              <a:rPr lang="pl-PL" sz="1750">
                <a:latin typeface="Calibri"/>
                <a:ea typeface="+mj-lt"/>
                <a:cs typeface="+mj-lt"/>
              </a:rPr>
              <a:t>) with non-</a:t>
            </a:r>
            <a:r>
              <a:rPr lang="pl-PL" sz="1750" err="1">
                <a:latin typeface="Calibri"/>
                <a:ea typeface="+mj-lt"/>
                <a:cs typeface="+mj-lt"/>
              </a:rPr>
              <a:t>matching</a:t>
            </a:r>
            <a:r>
              <a:rPr lang="pl-PL" sz="1750">
                <a:latin typeface="Calibri"/>
                <a:ea typeface="+mj-lt"/>
                <a:cs typeface="+mj-lt"/>
              </a:rPr>
              <a:t> </a:t>
            </a:r>
            <a:r>
              <a:rPr lang="pl-PL" sz="1750" err="1">
                <a:latin typeface="Calibri"/>
                <a:ea typeface="+mj-lt"/>
                <a:cs typeface="+mj-lt"/>
              </a:rPr>
              <a:t>retroflexion</a:t>
            </a:r>
            <a:r>
              <a:rPr lang="pl-PL" sz="1750">
                <a:latin typeface="Calibri"/>
                <a:ea typeface="+mj-lt"/>
                <a:cs typeface="+mj-lt"/>
              </a:rPr>
              <a:t> (non-</a:t>
            </a:r>
            <a:r>
              <a:rPr lang="pl-PL" sz="1750" err="1">
                <a:latin typeface="Calibri"/>
                <a:ea typeface="+mj-lt"/>
                <a:cs typeface="+mj-lt"/>
              </a:rPr>
              <a:t>match</a:t>
            </a:r>
            <a:r>
              <a:rPr lang="pl-PL" sz="1750">
                <a:latin typeface="Calibri"/>
                <a:ea typeface="+mj-lt"/>
                <a:cs typeface="+mj-lt"/>
              </a:rPr>
              <a:t>, same </a:t>
            </a:r>
            <a:r>
              <a:rPr lang="pl-PL" sz="1750" err="1">
                <a:latin typeface="Calibri"/>
                <a:ea typeface="+mj-lt"/>
                <a:cs typeface="+mj-lt"/>
              </a:rPr>
              <a:t>P&amp;MoA</a:t>
            </a:r>
            <a:r>
              <a:rPr lang="pl-PL" sz="1750">
                <a:latin typeface="Calibri"/>
                <a:ea typeface="+mj-lt"/>
                <a:cs typeface="+mj-lt"/>
              </a:rPr>
              <a:t> and non-</a:t>
            </a:r>
            <a:r>
              <a:rPr lang="pl-PL" sz="1750" err="1">
                <a:latin typeface="Calibri"/>
                <a:ea typeface="+mj-lt"/>
                <a:cs typeface="+mj-lt"/>
              </a:rPr>
              <a:t>match</a:t>
            </a:r>
            <a:r>
              <a:rPr lang="pl-PL" sz="1750">
                <a:latin typeface="Calibri"/>
                <a:ea typeface="+mj-lt"/>
                <a:cs typeface="+mj-lt"/>
              </a:rPr>
              <a:t>, </a:t>
            </a:r>
            <a:r>
              <a:rPr lang="pl-PL" sz="1750" err="1">
                <a:latin typeface="Calibri"/>
                <a:ea typeface="+mj-lt"/>
                <a:cs typeface="+mj-lt"/>
              </a:rPr>
              <a:t>diff</a:t>
            </a:r>
            <a:r>
              <a:rPr lang="pl-PL" sz="1750">
                <a:latin typeface="Calibri"/>
                <a:ea typeface="+mj-lt"/>
                <a:cs typeface="+mj-lt"/>
              </a:rPr>
              <a:t> </a:t>
            </a:r>
            <a:r>
              <a:rPr lang="pl-PL" sz="1750" err="1">
                <a:latin typeface="Calibri"/>
                <a:ea typeface="+mj-lt"/>
                <a:cs typeface="+mj-lt"/>
              </a:rPr>
              <a:t>P&amp;MoA</a:t>
            </a:r>
            <a:r>
              <a:rPr lang="pl-PL" sz="1750">
                <a:latin typeface="Calibri"/>
                <a:ea typeface="+mj-lt"/>
                <a:cs typeface="+mj-lt"/>
              </a:rPr>
              <a:t>), we </a:t>
            </a:r>
            <a:r>
              <a:rPr lang="pl-PL" sz="1750" err="1">
                <a:latin typeface="Calibri"/>
                <a:ea typeface="+mj-lt"/>
                <a:cs typeface="+mj-lt"/>
              </a:rPr>
              <a:t>found</a:t>
            </a:r>
            <a:r>
              <a:rPr lang="pl-PL" sz="1750">
                <a:latin typeface="Calibri"/>
                <a:ea typeface="+mj-lt"/>
                <a:cs typeface="+mj-lt"/>
              </a:rPr>
              <a:t> </a:t>
            </a:r>
            <a:r>
              <a:rPr lang="pl-PL" sz="1750" err="1">
                <a:latin typeface="Calibri"/>
                <a:ea typeface="+mj-lt"/>
                <a:cs typeface="+mj-lt"/>
              </a:rPr>
              <a:t>that</a:t>
            </a:r>
            <a:r>
              <a:rPr lang="pl-PL" sz="1750">
                <a:latin typeface="Calibri"/>
                <a:ea typeface="+mj-lt"/>
                <a:cs typeface="+mj-lt"/>
              </a:rPr>
              <a:t> </a:t>
            </a:r>
            <a:r>
              <a:rPr lang="pl-PL" sz="1750" err="1">
                <a:latin typeface="Calibri"/>
                <a:ea typeface="+mj-lt"/>
                <a:cs typeface="+mj-lt"/>
              </a:rPr>
              <a:t>matching</a:t>
            </a:r>
            <a:r>
              <a:rPr lang="pl-PL" sz="1750">
                <a:latin typeface="Calibri"/>
                <a:ea typeface="+mj-lt"/>
                <a:cs typeface="+mj-lt"/>
              </a:rPr>
              <a:t> </a:t>
            </a:r>
            <a:r>
              <a:rPr lang="pl-PL" sz="1750" err="1">
                <a:latin typeface="Calibri"/>
                <a:ea typeface="+mj-lt"/>
                <a:cs typeface="+mj-lt"/>
              </a:rPr>
              <a:t>retroflexion</a:t>
            </a:r>
            <a:r>
              <a:rPr lang="pl-PL" sz="1750">
                <a:latin typeface="Calibri"/>
                <a:ea typeface="+mj-lt"/>
                <a:cs typeface="+mj-lt"/>
              </a:rPr>
              <a:t> </a:t>
            </a:r>
            <a:r>
              <a:rPr lang="pl-PL" sz="1750" err="1">
                <a:latin typeface="Calibri"/>
                <a:ea typeface="+mj-lt"/>
                <a:cs typeface="+mj-lt"/>
              </a:rPr>
              <a:t>elicited</a:t>
            </a:r>
            <a:r>
              <a:rPr lang="pl-PL" sz="1750">
                <a:latin typeface="Calibri"/>
                <a:ea typeface="+mj-lt"/>
                <a:cs typeface="+mj-lt"/>
              </a:rPr>
              <a:t> </a:t>
            </a:r>
            <a:r>
              <a:rPr lang="pl-PL" sz="1750" err="1">
                <a:latin typeface="Calibri"/>
                <a:ea typeface="+mj-lt"/>
                <a:cs typeface="+mj-lt"/>
              </a:rPr>
              <a:t>higher</a:t>
            </a:r>
            <a:r>
              <a:rPr lang="pl-PL" sz="1750">
                <a:latin typeface="Calibri"/>
                <a:ea typeface="+mj-lt"/>
                <a:cs typeface="+mj-lt"/>
              </a:rPr>
              <a:t> </a:t>
            </a:r>
            <a:r>
              <a:rPr lang="pl-PL" sz="1750" err="1">
                <a:latin typeface="Calibri"/>
                <a:ea typeface="+mj-lt"/>
                <a:cs typeface="+mj-lt"/>
              </a:rPr>
              <a:t>perceived</a:t>
            </a:r>
            <a:r>
              <a:rPr lang="pl-PL" sz="1750">
                <a:latin typeface="Calibri"/>
                <a:ea typeface="+mj-lt"/>
                <a:cs typeface="+mj-lt"/>
              </a:rPr>
              <a:t> </a:t>
            </a:r>
            <a:r>
              <a:rPr lang="pl-PL" sz="1750" err="1">
                <a:latin typeface="Calibri"/>
                <a:ea typeface="+mj-lt"/>
                <a:cs typeface="+mj-lt"/>
              </a:rPr>
              <a:t>similarity</a:t>
            </a:r>
            <a:r>
              <a:rPr lang="pl-PL" sz="1750">
                <a:latin typeface="Calibri"/>
                <a:ea typeface="+mj-lt"/>
                <a:cs typeface="+mj-lt"/>
              </a:rPr>
              <a:t> </a:t>
            </a:r>
            <a:r>
              <a:rPr lang="pl-PL" sz="1750" err="1">
                <a:latin typeface="Calibri"/>
                <a:ea typeface="+mj-lt"/>
                <a:cs typeface="+mj-lt"/>
              </a:rPr>
              <a:t>values</a:t>
            </a:r>
            <a:r>
              <a:rPr lang="pl-PL" sz="1750">
                <a:latin typeface="Calibri"/>
                <a:ea typeface="+mj-lt"/>
                <a:cs typeface="+mj-lt"/>
              </a:rPr>
              <a:t> for L1 </a:t>
            </a:r>
            <a:r>
              <a:rPr lang="pl-PL" sz="1750" err="1">
                <a:latin typeface="Calibri"/>
                <a:ea typeface="+mj-lt"/>
                <a:cs typeface="+mj-lt"/>
              </a:rPr>
              <a:t>than</a:t>
            </a:r>
            <a:r>
              <a:rPr lang="pl-PL" sz="1750">
                <a:latin typeface="Calibri"/>
                <a:ea typeface="+mj-lt"/>
                <a:cs typeface="+mj-lt"/>
              </a:rPr>
              <a:t> for L2, </a:t>
            </a:r>
            <a:r>
              <a:rPr lang="pl-PL" sz="1750" err="1">
                <a:latin typeface="Calibri"/>
                <a:ea typeface="+mj-lt"/>
                <a:cs typeface="+mj-lt"/>
              </a:rPr>
              <a:t>whereas</a:t>
            </a:r>
            <a:r>
              <a:rPr lang="pl-PL" sz="1750">
                <a:latin typeface="Calibri"/>
                <a:ea typeface="+mj-lt"/>
                <a:cs typeface="+mj-lt"/>
              </a:rPr>
              <a:t> non-</a:t>
            </a:r>
            <a:r>
              <a:rPr lang="pl-PL" sz="1750" err="1">
                <a:latin typeface="Calibri"/>
                <a:ea typeface="+mj-lt"/>
                <a:cs typeface="+mj-lt"/>
              </a:rPr>
              <a:t>matching</a:t>
            </a:r>
            <a:r>
              <a:rPr lang="pl-PL" sz="1750">
                <a:latin typeface="Calibri"/>
                <a:ea typeface="+mj-lt"/>
                <a:cs typeface="+mj-lt"/>
              </a:rPr>
              <a:t> </a:t>
            </a:r>
            <a:r>
              <a:rPr lang="pl-PL" sz="1750" err="1">
                <a:latin typeface="Calibri"/>
                <a:ea typeface="+mj-lt"/>
                <a:cs typeface="+mj-lt"/>
              </a:rPr>
              <a:t>retroflexion</a:t>
            </a:r>
            <a:r>
              <a:rPr lang="pl-PL" sz="1750">
                <a:latin typeface="Calibri"/>
                <a:ea typeface="+mj-lt"/>
                <a:cs typeface="+mj-lt"/>
              </a:rPr>
              <a:t> </a:t>
            </a:r>
            <a:r>
              <a:rPr lang="pl-PL" sz="1750" err="1">
                <a:latin typeface="Calibri"/>
                <a:ea typeface="+mj-lt"/>
                <a:cs typeface="+mj-lt"/>
              </a:rPr>
              <a:t>elicited</a:t>
            </a:r>
            <a:r>
              <a:rPr lang="pl-PL" sz="1750">
                <a:latin typeface="Calibri"/>
                <a:ea typeface="+mj-lt"/>
                <a:cs typeface="+mj-lt"/>
              </a:rPr>
              <a:t> </a:t>
            </a:r>
            <a:r>
              <a:rPr lang="pl-PL" sz="1750" err="1">
                <a:latin typeface="Calibri"/>
                <a:ea typeface="+mj-lt"/>
                <a:cs typeface="+mj-lt"/>
              </a:rPr>
              <a:t>higher</a:t>
            </a:r>
            <a:r>
              <a:rPr lang="pl-PL" sz="1750">
                <a:latin typeface="Calibri"/>
                <a:ea typeface="+mj-lt"/>
                <a:cs typeface="+mj-lt"/>
              </a:rPr>
              <a:t> </a:t>
            </a:r>
            <a:r>
              <a:rPr lang="pl-PL" sz="1750" err="1">
                <a:latin typeface="Calibri"/>
                <a:ea typeface="+mj-lt"/>
                <a:cs typeface="+mj-lt"/>
              </a:rPr>
              <a:t>perceived</a:t>
            </a:r>
            <a:r>
              <a:rPr lang="pl-PL" sz="1750">
                <a:latin typeface="Calibri"/>
                <a:ea typeface="+mj-lt"/>
                <a:cs typeface="+mj-lt"/>
              </a:rPr>
              <a:t> </a:t>
            </a:r>
            <a:r>
              <a:rPr lang="pl-PL" sz="1750" err="1">
                <a:latin typeface="Calibri"/>
                <a:ea typeface="+mj-lt"/>
                <a:cs typeface="+mj-lt"/>
              </a:rPr>
              <a:t>similarity</a:t>
            </a:r>
            <a:r>
              <a:rPr lang="pl-PL" sz="1750">
                <a:latin typeface="Calibri"/>
                <a:ea typeface="+mj-lt"/>
                <a:cs typeface="+mj-lt"/>
              </a:rPr>
              <a:t> </a:t>
            </a:r>
            <a:r>
              <a:rPr lang="pl-PL" sz="1750" err="1">
                <a:latin typeface="Calibri"/>
                <a:ea typeface="+mj-lt"/>
                <a:cs typeface="+mj-lt"/>
              </a:rPr>
              <a:t>values</a:t>
            </a:r>
            <a:r>
              <a:rPr lang="pl-PL" sz="1750">
                <a:latin typeface="Calibri"/>
                <a:ea typeface="+mj-lt"/>
                <a:cs typeface="+mj-lt"/>
              </a:rPr>
              <a:t> for L2 </a:t>
            </a:r>
            <a:r>
              <a:rPr lang="pl-PL" sz="1750" err="1">
                <a:latin typeface="Calibri"/>
                <a:ea typeface="+mj-lt"/>
                <a:cs typeface="+mj-lt"/>
              </a:rPr>
              <a:t>than</a:t>
            </a:r>
            <a:r>
              <a:rPr lang="pl-PL" sz="1750">
                <a:latin typeface="Calibri"/>
                <a:ea typeface="+mj-lt"/>
                <a:cs typeface="+mj-lt"/>
              </a:rPr>
              <a:t> for L1 .</a:t>
            </a:r>
          </a:p>
        </p:txBody>
      </p:sp>
      <p:graphicFrame>
        <p:nvGraphicFramePr>
          <p:cNvPr id="44" name="Tabe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296212"/>
              </p:ext>
            </p:extLst>
          </p:nvPr>
        </p:nvGraphicFramePr>
        <p:xfrm>
          <a:off x="9811844" y="4021446"/>
          <a:ext cx="215027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100" err="1"/>
                        <a:t>condition</a:t>
                      </a:r>
                      <a:endParaRPr lang="pl-PL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/>
                        <a:t>PL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/>
                        <a:t>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900" err="1"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900">
                          <a:latin typeface="Calibri"/>
                          <a:ea typeface="+mj-lt"/>
                          <a:cs typeface="+mj-lt"/>
                        </a:rPr>
                        <a:t>, same </a:t>
                      </a:r>
                      <a:r>
                        <a:rPr lang="pl-PL" sz="900" err="1"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latin typeface="Calibri"/>
                          <a:ea typeface="+mj-lt"/>
                          <a:cs typeface="+mj-lt"/>
                        </a:rPr>
                        <a:t>non-</a:t>
                      </a:r>
                      <a:r>
                        <a:rPr lang="pl-PL" sz="900" err="1"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900">
                          <a:latin typeface="Calibri"/>
                          <a:ea typeface="+mj-lt"/>
                          <a:cs typeface="+mj-lt"/>
                        </a:rPr>
                        <a:t>, same </a:t>
                      </a:r>
                      <a:r>
                        <a:rPr lang="pl-PL" sz="900" err="1"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900" err="1"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900">
                          <a:latin typeface="Calibri"/>
                          <a:ea typeface="+mj-lt"/>
                          <a:cs typeface="+mj-lt"/>
                        </a:rPr>
                        <a:t>, </a:t>
                      </a:r>
                      <a:r>
                        <a:rPr lang="pl-PL" sz="900" err="1">
                          <a:latin typeface="Calibri"/>
                          <a:ea typeface="+mj-lt"/>
                          <a:cs typeface="+mj-lt"/>
                        </a:rPr>
                        <a:t>diff</a:t>
                      </a:r>
                      <a:r>
                        <a:rPr lang="pl-PL" sz="900">
                          <a:latin typeface="Calibri"/>
                          <a:ea typeface="+mj-lt"/>
                          <a:cs typeface="+mj-lt"/>
                        </a:rPr>
                        <a:t> </a:t>
                      </a:r>
                      <a:r>
                        <a:rPr lang="pl-PL" sz="900" err="1"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latin typeface="Calibri"/>
                          <a:ea typeface="+mj-lt"/>
                          <a:cs typeface="+mj-lt"/>
                        </a:rPr>
                        <a:t>non-</a:t>
                      </a:r>
                      <a:r>
                        <a:rPr lang="pl-PL" sz="900" err="1"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900">
                          <a:latin typeface="Calibri"/>
                          <a:ea typeface="+mj-lt"/>
                          <a:cs typeface="+mj-lt"/>
                        </a:rPr>
                        <a:t>,_</a:t>
                      </a:r>
                      <a:r>
                        <a:rPr lang="pl-PL" sz="900" err="1">
                          <a:latin typeface="Calibri"/>
                          <a:ea typeface="+mj-lt"/>
                          <a:cs typeface="+mj-lt"/>
                        </a:rPr>
                        <a:t>diff</a:t>
                      </a:r>
                      <a:r>
                        <a:rPr lang="pl-PL" sz="900">
                          <a:latin typeface="Calibri"/>
                          <a:ea typeface="+mj-lt"/>
                          <a:cs typeface="+mj-lt"/>
                        </a:rPr>
                        <a:t> </a:t>
                      </a:r>
                      <a:r>
                        <a:rPr lang="pl-PL" sz="900" err="1"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" name="Prostokąt 44"/>
          <p:cNvSpPr/>
          <p:nvPr/>
        </p:nvSpPr>
        <p:spPr>
          <a:xfrm>
            <a:off x="9770111" y="3680183"/>
            <a:ext cx="1536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err="1">
                <a:latin typeface="Calibri"/>
                <a:ea typeface="+mj-lt"/>
                <a:cs typeface="+mj-lt"/>
              </a:rPr>
              <a:t>Reaction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times</a:t>
            </a:r>
            <a:r>
              <a:rPr lang="pl-PL" sz="1400">
                <a:latin typeface="Calibri"/>
                <a:ea typeface="+mj-lt"/>
                <a:cs typeface="+mj-lt"/>
              </a:rPr>
              <a:t> [s]:</a:t>
            </a:r>
            <a:endParaRPr lang="pl-PL" sz="140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E26D228-E7F9-0349-B548-3F80DF2E4104}"/>
              </a:ext>
            </a:extLst>
          </p:cNvPr>
          <p:cNvSpPr/>
          <p:nvPr/>
        </p:nvSpPr>
        <p:spPr>
          <a:xfrm>
            <a:off x="1472466" y="4029932"/>
            <a:ext cx="1697823" cy="265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err="1">
                <a:solidFill>
                  <a:schemeClr val="tx1"/>
                </a:solidFill>
              </a:rPr>
              <a:t>match</a:t>
            </a:r>
            <a:r>
              <a:rPr lang="pl-PL" sz="1200">
                <a:solidFill>
                  <a:schemeClr val="tx1"/>
                </a:solidFill>
              </a:rPr>
              <a:t>, same </a:t>
            </a:r>
            <a:r>
              <a:rPr lang="pl-PL" sz="1200" err="1">
                <a:solidFill>
                  <a:schemeClr val="tx1"/>
                </a:solidFill>
              </a:rPr>
              <a:t>P&amp;MoA</a:t>
            </a:r>
            <a:endParaRPr lang="pl-PL" sz="120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8220923-FAFC-950C-C34E-6C4E07A53688}"/>
              </a:ext>
            </a:extLst>
          </p:cNvPr>
          <p:cNvSpPr/>
          <p:nvPr/>
        </p:nvSpPr>
        <p:spPr>
          <a:xfrm>
            <a:off x="5438411" y="4023983"/>
            <a:ext cx="1697823" cy="2650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err="1">
                <a:solidFill>
                  <a:schemeClr val="tx1"/>
                </a:solidFill>
              </a:rPr>
              <a:t>match</a:t>
            </a:r>
            <a:r>
              <a:rPr lang="pl-PL" sz="1200">
                <a:solidFill>
                  <a:schemeClr val="tx1"/>
                </a:solidFill>
              </a:rPr>
              <a:t>, </a:t>
            </a:r>
            <a:r>
              <a:rPr lang="pl-PL" sz="1200" err="1">
                <a:solidFill>
                  <a:schemeClr val="tx1"/>
                </a:solidFill>
              </a:rPr>
              <a:t>diff</a:t>
            </a:r>
            <a:r>
              <a:rPr lang="pl-PL" sz="1200">
                <a:solidFill>
                  <a:schemeClr val="tx1"/>
                </a:solidFill>
              </a:rPr>
              <a:t> </a:t>
            </a:r>
            <a:r>
              <a:rPr lang="pl-PL" sz="1200" err="1">
                <a:solidFill>
                  <a:schemeClr val="tx1"/>
                </a:solidFill>
              </a:rPr>
              <a:t>P&amp;MoA</a:t>
            </a:r>
            <a:endParaRPr lang="pl-PL" sz="120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877907F-5E2D-1362-ADD7-E2A26E584ACA}"/>
              </a:ext>
            </a:extLst>
          </p:cNvPr>
          <p:cNvSpPr/>
          <p:nvPr/>
        </p:nvSpPr>
        <p:spPr>
          <a:xfrm>
            <a:off x="7424911" y="4033797"/>
            <a:ext cx="1697823" cy="265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solidFill>
                  <a:schemeClr val="tx1"/>
                </a:solidFill>
              </a:rPr>
              <a:t>non-</a:t>
            </a:r>
            <a:r>
              <a:rPr lang="pl-PL" sz="1200" err="1">
                <a:solidFill>
                  <a:schemeClr val="tx1"/>
                </a:solidFill>
              </a:rPr>
              <a:t>match</a:t>
            </a:r>
            <a:r>
              <a:rPr lang="pl-PL" sz="1200">
                <a:solidFill>
                  <a:schemeClr val="tx1"/>
                </a:solidFill>
              </a:rPr>
              <a:t>, </a:t>
            </a:r>
            <a:r>
              <a:rPr lang="pl-PL" sz="1200" err="1">
                <a:solidFill>
                  <a:schemeClr val="tx1"/>
                </a:solidFill>
              </a:rPr>
              <a:t>diff</a:t>
            </a:r>
            <a:r>
              <a:rPr lang="pl-PL" sz="1200">
                <a:solidFill>
                  <a:schemeClr val="tx1"/>
                </a:solidFill>
              </a:rPr>
              <a:t> </a:t>
            </a:r>
            <a:r>
              <a:rPr lang="pl-PL" sz="1200" err="1">
                <a:solidFill>
                  <a:schemeClr val="tx1"/>
                </a:solidFill>
              </a:rPr>
              <a:t>P&amp;MoA</a:t>
            </a:r>
            <a:endParaRPr lang="pl-PL" sz="1200">
              <a:solidFill>
                <a:schemeClr val="tx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4957A0E-2572-A080-D905-A9EBDEBBBD4D}"/>
              </a:ext>
            </a:extLst>
          </p:cNvPr>
          <p:cNvSpPr/>
          <p:nvPr/>
        </p:nvSpPr>
        <p:spPr>
          <a:xfrm>
            <a:off x="3382237" y="4033797"/>
            <a:ext cx="1832835" cy="265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non-</a:t>
            </a:r>
            <a:r>
              <a:rPr lang="pl-PL" sz="120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match</a:t>
            </a:r>
            <a:r>
              <a:rPr lang="pl-PL" sz="12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same </a:t>
            </a:r>
            <a:r>
              <a:rPr lang="pl-PL" sz="120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P&amp;MoA</a:t>
            </a:r>
            <a:endParaRPr lang="pl-PL" sz="120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312932" y="4236008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1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3703582" y="4236008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2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6625999" y="4232007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3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8004654" y="4235698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8213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84440" y="114120"/>
            <a:ext cx="10623240" cy="520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l-PL" sz="2800" b="0" strike="noStrike" cap="all" spc="299">
                <a:solidFill>
                  <a:srgbClr val="39213B"/>
                </a:solidFill>
                <a:latin typeface="Calibri"/>
              </a:rPr>
              <a:t>RATED (DIS-)SIMILARITY TASK RESULTS</a:t>
            </a:r>
            <a:endParaRPr lang="pl-PL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9" name="Prostokąt 1"/>
          <p:cNvSpPr/>
          <p:nvPr/>
        </p:nvSpPr>
        <p:spPr>
          <a:xfrm>
            <a:off x="296280" y="5209200"/>
            <a:ext cx="10526760" cy="158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A mixed-effects ordinal logistic regression of similarity ratings as a function of three treatment-coded categorical predictors: condition (matching/non-matching retroflexion and P and/or manner of articulation), language of the non-Norwegian phone, group                      vs.                  and their three-way interaction. By-participant random intercept.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Significant effect of group: Pr(&gt;Chisq) &lt; </a:t>
            </a:r>
            <a:r>
              <a:rPr lang="pl-PL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0.01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 ***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Significant effect of language: Pr(&gt;Chisq) &lt; </a:t>
            </a:r>
            <a:r>
              <a:rPr lang="pl-PL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0.01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 ***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Significant effect of condition: Pr(&gt;Chisq) &lt; </a:t>
            </a:r>
            <a:r>
              <a:rPr lang="pl-PL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0.01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 ***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Significance of language:condition:group interaction: Pr(&gt;Chisq) &lt; </a:t>
            </a:r>
            <a:r>
              <a:rPr lang="pl-PL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0.01 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***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rostokąt 3"/>
          <p:cNvSpPr/>
          <p:nvPr/>
        </p:nvSpPr>
        <p:spPr>
          <a:xfrm>
            <a:off x="1217880" y="493200"/>
            <a:ext cx="90158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Are there differences across groups in</a:t>
            </a:r>
            <a:r>
              <a:rPr lang="en-US" sz="1800" b="0" strike="noStrike" spc="-1">
                <a:solidFill>
                  <a:srgbClr val="000000"/>
                </a:solidFill>
                <a:latin typeface="Gill Sans MT"/>
              </a:rPr>
              <a:t> similarity ratings as a function of condition and language?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1" name="Grafika 1"/>
          <p:cNvPicPr/>
          <p:nvPr/>
        </p:nvPicPr>
        <p:blipFill>
          <a:blip r:embed="rId2"/>
          <a:stretch/>
        </p:blipFill>
        <p:spPr>
          <a:xfrm>
            <a:off x="492840" y="1365480"/>
            <a:ext cx="618480" cy="386280"/>
          </a:xfrm>
          <a:prstGeom prst="rect">
            <a:avLst/>
          </a:prstGeom>
          <a:ln w="0">
            <a:noFill/>
          </a:ln>
        </p:spPr>
      </p:pic>
      <p:pic>
        <p:nvPicPr>
          <p:cNvPr id="212" name="Grafika 33"/>
          <p:cNvPicPr/>
          <p:nvPr/>
        </p:nvPicPr>
        <p:blipFill>
          <a:blip r:embed="rId2"/>
          <a:stretch/>
        </p:blipFill>
        <p:spPr>
          <a:xfrm>
            <a:off x="8617680" y="1407600"/>
            <a:ext cx="618480" cy="386280"/>
          </a:xfrm>
          <a:prstGeom prst="rect">
            <a:avLst/>
          </a:prstGeom>
          <a:ln w="0">
            <a:noFill/>
          </a:ln>
        </p:spPr>
      </p:pic>
      <p:pic>
        <p:nvPicPr>
          <p:cNvPr id="213" name="Grafika 42"/>
          <p:cNvPicPr/>
          <p:nvPr/>
        </p:nvPicPr>
        <p:blipFill>
          <a:blip r:embed="rId2"/>
          <a:stretch/>
        </p:blipFill>
        <p:spPr>
          <a:xfrm>
            <a:off x="8617680" y="4538520"/>
            <a:ext cx="618480" cy="386280"/>
          </a:xfrm>
          <a:prstGeom prst="rect">
            <a:avLst/>
          </a:prstGeom>
          <a:ln w="0">
            <a:noFill/>
          </a:ln>
        </p:spPr>
      </p:pic>
      <p:pic>
        <p:nvPicPr>
          <p:cNvPr id="214" name="Grafika 43"/>
          <p:cNvPicPr/>
          <p:nvPr/>
        </p:nvPicPr>
        <p:blipFill>
          <a:blip r:embed="rId2"/>
          <a:stretch/>
        </p:blipFill>
        <p:spPr>
          <a:xfrm>
            <a:off x="503640" y="4375440"/>
            <a:ext cx="618480" cy="386280"/>
          </a:xfrm>
          <a:prstGeom prst="rect">
            <a:avLst/>
          </a:prstGeom>
          <a:ln w="0">
            <a:noFill/>
          </a:ln>
        </p:spPr>
      </p:pic>
      <p:pic>
        <p:nvPicPr>
          <p:cNvPr id="215" name="Grafika 44"/>
          <p:cNvPicPr/>
          <p:nvPr/>
        </p:nvPicPr>
        <p:blipFill>
          <a:blip r:embed="rId3"/>
          <a:stretch/>
        </p:blipFill>
        <p:spPr>
          <a:xfrm>
            <a:off x="9333720" y="1407600"/>
            <a:ext cx="710280" cy="394200"/>
          </a:xfrm>
          <a:prstGeom prst="rect">
            <a:avLst/>
          </a:prstGeom>
          <a:ln w="0">
            <a:noFill/>
          </a:ln>
        </p:spPr>
      </p:pic>
      <p:pic>
        <p:nvPicPr>
          <p:cNvPr id="216" name="Grafika 45"/>
          <p:cNvPicPr/>
          <p:nvPr/>
        </p:nvPicPr>
        <p:blipFill>
          <a:blip r:embed="rId3"/>
          <a:stretch/>
        </p:blipFill>
        <p:spPr>
          <a:xfrm>
            <a:off x="9342360" y="4527000"/>
            <a:ext cx="710280" cy="394200"/>
          </a:xfrm>
          <a:prstGeom prst="rect">
            <a:avLst/>
          </a:prstGeom>
          <a:ln w="0">
            <a:noFill/>
          </a:ln>
        </p:spPr>
      </p:pic>
      <p:pic>
        <p:nvPicPr>
          <p:cNvPr id="217" name="Grafika 46"/>
          <p:cNvPicPr/>
          <p:nvPr/>
        </p:nvPicPr>
        <p:blipFill>
          <a:blip r:embed="rId3"/>
          <a:stretch/>
        </p:blipFill>
        <p:spPr>
          <a:xfrm>
            <a:off x="1171080" y="1365480"/>
            <a:ext cx="710280" cy="394200"/>
          </a:xfrm>
          <a:prstGeom prst="rect">
            <a:avLst/>
          </a:prstGeom>
          <a:ln w="0">
            <a:noFill/>
          </a:ln>
        </p:spPr>
      </p:pic>
      <p:pic>
        <p:nvPicPr>
          <p:cNvPr id="218" name="Grafika 47"/>
          <p:cNvPicPr/>
          <p:nvPr/>
        </p:nvPicPr>
        <p:blipFill>
          <a:blip r:embed="rId3"/>
          <a:stretch/>
        </p:blipFill>
        <p:spPr>
          <a:xfrm>
            <a:off x="1186560" y="4367520"/>
            <a:ext cx="710280" cy="394200"/>
          </a:xfrm>
          <a:prstGeom prst="rect">
            <a:avLst/>
          </a:prstGeom>
          <a:ln w="0">
            <a:noFill/>
          </a:ln>
        </p:spPr>
      </p:pic>
      <p:pic>
        <p:nvPicPr>
          <p:cNvPr id="219" name="Grafika 48"/>
          <p:cNvPicPr/>
          <p:nvPr/>
        </p:nvPicPr>
        <p:blipFill>
          <a:blip r:embed="rId4"/>
          <a:stretch/>
        </p:blipFill>
        <p:spPr>
          <a:xfrm>
            <a:off x="10186920" y="1407600"/>
            <a:ext cx="573840" cy="394200"/>
          </a:xfrm>
          <a:prstGeom prst="rect">
            <a:avLst/>
          </a:prstGeom>
          <a:ln w="0">
            <a:noFill/>
          </a:ln>
        </p:spPr>
      </p:pic>
      <p:pic>
        <p:nvPicPr>
          <p:cNvPr id="220" name="Grafika 49"/>
          <p:cNvPicPr/>
          <p:nvPr/>
        </p:nvPicPr>
        <p:blipFill>
          <a:blip r:embed="rId4"/>
          <a:stretch/>
        </p:blipFill>
        <p:spPr>
          <a:xfrm>
            <a:off x="10159560" y="4538520"/>
            <a:ext cx="573840" cy="403560"/>
          </a:xfrm>
          <a:prstGeom prst="rect">
            <a:avLst/>
          </a:prstGeom>
          <a:ln w="0">
            <a:noFill/>
          </a:ln>
        </p:spPr>
      </p:pic>
      <p:pic>
        <p:nvPicPr>
          <p:cNvPr id="221" name="Grafika 50"/>
          <p:cNvPicPr/>
          <p:nvPr/>
        </p:nvPicPr>
        <p:blipFill>
          <a:blip r:embed="rId2"/>
          <a:stretch/>
        </p:blipFill>
        <p:spPr>
          <a:xfrm>
            <a:off x="9441000" y="5480640"/>
            <a:ext cx="318960" cy="199080"/>
          </a:xfrm>
          <a:prstGeom prst="rect">
            <a:avLst/>
          </a:prstGeom>
          <a:ln w="0">
            <a:noFill/>
          </a:ln>
        </p:spPr>
      </p:pic>
      <p:pic>
        <p:nvPicPr>
          <p:cNvPr id="222" name="Grafika 51"/>
          <p:cNvPicPr/>
          <p:nvPr/>
        </p:nvPicPr>
        <p:blipFill>
          <a:blip r:embed="rId3"/>
          <a:stretch/>
        </p:blipFill>
        <p:spPr>
          <a:xfrm>
            <a:off x="9784800" y="5486040"/>
            <a:ext cx="341280" cy="189360"/>
          </a:xfrm>
          <a:prstGeom prst="rect">
            <a:avLst/>
          </a:prstGeom>
          <a:ln w="0">
            <a:noFill/>
          </a:ln>
        </p:spPr>
      </p:pic>
      <p:pic>
        <p:nvPicPr>
          <p:cNvPr id="223" name="Grafika 52"/>
          <p:cNvPicPr/>
          <p:nvPr/>
        </p:nvPicPr>
        <p:blipFill>
          <a:blip r:embed="rId4"/>
          <a:stretch/>
        </p:blipFill>
        <p:spPr>
          <a:xfrm>
            <a:off x="10148040" y="5466960"/>
            <a:ext cx="309960" cy="213120"/>
          </a:xfrm>
          <a:prstGeom prst="rect">
            <a:avLst/>
          </a:prstGeom>
          <a:ln w="0">
            <a:noFill/>
          </a:ln>
        </p:spPr>
      </p:pic>
      <p:pic>
        <p:nvPicPr>
          <p:cNvPr id="224" name="Grafika 53"/>
          <p:cNvPicPr/>
          <p:nvPr/>
        </p:nvPicPr>
        <p:blipFill>
          <a:blip r:embed="rId2"/>
          <a:stretch/>
        </p:blipFill>
        <p:spPr>
          <a:xfrm>
            <a:off x="10787760" y="5457960"/>
            <a:ext cx="318960" cy="257760"/>
          </a:xfrm>
          <a:prstGeom prst="rect">
            <a:avLst/>
          </a:prstGeom>
          <a:ln w="0">
            <a:noFill/>
          </a:ln>
        </p:spPr>
      </p:pic>
      <p:pic>
        <p:nvPicPr>
          <p:cNvPr id="225" name="Grafika 54"/>
          <p:cNvPicPr/>
          <p:nvPr/>
        </p:nvPicPr>
        <p:blipFill>
          <a:blip r:embed="rId3"/>
          <a:stretch/>
        </p:blipFill>
        <p:spPr>
          <a:xfrm>
            <a:off x="11134080" y="5466240"/>
            <a:ext cx="318960" cy="240840"/>
          </a:xfrm>
          <a:prstGeom prst="rect">
            <a:avLst/>
          </a:prstGeom>
          <a:ln w="0">
            <a:noFill/>
          </a:ln>
        </p:spPr>
      </p:pic>
      <p:pic>
        <p:nvPicPr>
          <p:cNvPr id="226" name="Obraz 225"/>
          <p:cNvPicPr/>
          <p:nvPr/>
        </p:nvPicPr>
        <p:blipFill>
          <a:blip r:embed="rId5"/>
          <a:stretch/>
        </p:blipFill>
        <p:spPr>
          <a:xfrm>
            <a:off x="1713600" y="709200"/>
            <a:ext cx="9244440" cy="4622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803160" y="404640"/>
            <a:ext cx="10623240" cy="520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l-PL" sz="2800" b="0" strike="noStrike" cap="all" spc="299">
                <a:solidFill>
                  <a:srgbClr val="39213B"/>
                </a:solidFill>
                <a:latin typeface="Calibri"/>
              </a:rPr>
              <a:t>RATED (DIS-)SIMILARITY TASK RESULTS: </a:t>
            </a:r>
            <a:br>
              <a:rPr sz="2800"/>
            </a:br>
            <a:r>
              <a:rPr lang="pl-PL" sz="2800" b="0" strike="noStrike" cap="all" spc="299">
                <a:solidFill>
                  <a:srgbClr val="39213B"/>
                </a:solidFill>
                <a:latin typeface="Calibri"/>
              </a:rPr>
              <a:t>LINEAR</a:t>
            </a:r>
            <a:r>
              <a:rPr lang="en-US" sz="2800" b="0" strike="noStrike" cap="all" spc="299">
                <a:solidFill>
                  <a:srgbClr val="39213B"/>
                </a:solidFill>
                <a:latin typeface="Calibri"/>
              </a:rPr>
              <a:t> regression of reaction times</a:t>
            </a:r>
            <a:r>
              <a:rPr lang="pl-PL" sz="3200" b="0" strike="noStrike" cap="all" spc="299">
                <a:solidFill>
                  <a:srgbClr val="39213B"/>
                </a:solidFill>
                <a:latin typeface="Calibri"/>
              </a:rPr>
              <a:t> </a:t>
            </a:r>
            <a:endParaRPr lang="pl-PL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8" name="Prostokąt 19"/>
          <p:cNvSpPr/>
          <p:nvPr/>
        </p:nvSpPr>
        <p:spPr>
          <a:xfrm>
            <a:off x="432000" y="4874040"/>
            <a:ext cx="111880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A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mixed-effects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linear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regression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model of log-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transformed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reaction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times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a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function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of </a:t>
            </a:r>
            <a:r>
              <a:rPr lang="pl-PL" sz="1800" b="1" strike="noStrike" spc="-1" dirty="0" err="1">
                <a:solidFill>
                  <a:srgbClr val="333333"/>
                </a:solidFill>
                <a:latin typeface="Calibri"/>
              </a:rPr>
              <a:t>three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 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treatment-coded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categorical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predictors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: 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condition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, 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language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 of the non-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Norwegian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phone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, 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group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                       vs.                 and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their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three-way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interaction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. By-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participant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random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intercept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Significance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of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group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: Pr(&gt;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Chisq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) &lt; </a:t>
            </a:r>
            <a:r>
              <a:rPr lang="pl-PL" spc="-1" dirty="0">
                <a:solidFill>
                  <a:srgbClr val="333333"/>
                </a:solidFill>
                <a:latin typeface="Calibri"/>
              </a:rPr>
              <a:t>0.01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***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Significance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of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condition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: Pr(&gt;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Chisq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) &lt; </a:t>
            </a:r>
            <a:r>
              <a:rPr lang="pl-PL" spc="-1" dirty="0">
                <a:solidFill>
                  <a:srgbClr val="333333"/>
                </a:solidFill>
                <a:latin typeface="Calibri"/>
              </a:rPr>
              <a:t>0.01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***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Significance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of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language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: Pr(&gt;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Chisq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) &lt; </a:t>
            </a:r>
            <a:r>
              <a:rPr lang="pl-PL" spc="-1" dirty="0">
                <a:solidFill>
                  <a:srgbClr val="333333"/>
                </a:solidFill>
                <a:latin typeface="Calibri"/>
              </a:rPr>
              <a:t>0.01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***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9" name="Grafika 55"/>
          <p:cNvPicPr/>
          <p:nvPr/>
        </p:nvPicPr>
        <p:blipFill>
          <a:blip r:embed="rId2"/>
          <a:stretch/>
        </p:blipFill>
        <p:spPr>
          <a:xfrm>
            <a:off x="582840" y="2122200"/>
            <a:ext cx="618480" cy="386280"/>
          </a:xfrm>
          <a:prstGeom prst="rect">
            <a:avLst/>
          </a:prstGeom>
          <a:ln w="0">
            <a:noFill/>
          </a:ln>
        </p:spPr>
      </p:pic>
      <p:pic>
        <p:nvPicPr>
          <p:cNvPr id="230" name="Grafika 56"/>
          <p:cNvPicPr/>
          <p:nvPr/>
        </p:nvPicPr>
        <p:blipFill>
          <a:blip r:embed="rId3"/>
          <a:stretch/>
        </p:blipFill>
        <p:spPr>
          <a:xfrm>
            <a:off x="1299600" y="2126160"/>
            <a:ext cx="684720" cy="394200"/>
          </a:xfrm>
          <a:prstGeom prst="rect">
            <a:avLst/>
          </a:prstGeom>
          <a:ln w="0">
            <a:noFill/>
          </a:ln>
        </p:spPr>
      </p:pic>
      <p:pic>
        <p:nvPicPr>
          <p:cNvPr id="231" name="Grafika 57"/>
          <p:cNvPicPr/>
          <p:nvPr/>
        </p:nvPicPr>
        <p:blipFill>
          <a:blip r:embed="rId4"/>
          <a:stretch/>
        </p:blipFill>
        <p:spPr>
          <a:xfrm>
            <a:off x="2073240" y="2141280"/>
            <a:ext cx="573840" cy="394200"/>
          </a:xfrm>
          <a:prstGeom prst="rect">
            <a:avLst/>
          </a:prstGeom>
          <a:ln w="0">
            <a:noFill/>
          </a:ln>
        </p:spPr>
      </p:pic>
      <p:pic>
        <p:nvPicPr>
          <p:cNvPr id="232" name="Grafika 58"/>
          <p:cNvPicPr/>
          <p:nvPr/>
        </p:nvPicPr>
        <p:blipFill>
          <a:blip r:embed="rId2"/>
          <a:stretch/>
        </p:blipFill>
        <p:spPr>
          <a:xfrm>
            <a:off x="9262440" y="2138760"/>
            <a:ext cx="618480" cy="386280"/>
          </a:xfrm>
          <a:prstGeom prst="rect">
            <a:avLst/>
          </a:prstGeom>
          <a:ln w="0">
            <a:noFill/>
          </a:ln>
        </p:spPr>
      </p:pic>
      <p:pic>
        <p:nvPicPr>
          <p:cNvPr id="233" name="Grafika 59"/>
          <p:cNvPicPr/>
          <p:nvPr/>
        </p:nvPicPr>
        <p:blipFill>
          <a:blip r:embed="rId3"/>
          <a:stretch/>
        </p:blipFill>
        <p:spPr>
          <a:xfrm>
            <a:off x="9999720" y="2138760"/>
            <a:ext cx="618480" cy="394200"/>
          </a:xfrm>
          <a:prstGeom prst="rect">
            <a:avLst/>
          </a:prstGeom>
          <a:ln w="0">
            <a:noFill/>
          </a:ln>
        </p:spPr>
      </p:pic>
      <p:pic>
        <p:nvPicPr>
          <p:cNvPr id="234" name="Grafika 60"/>
          <p:cNvPicPr/>
          <p:nvPr/>
        </p:nvPicPr>
        <p:blipFill>
          <a:blip r:embed="rId4"/>
          <a:stretch/>
        </p:blipFill>
        <p:spPr>
          <a:xfrm>
            <a:off x="10702440" y="2141280"/>
            <a:ext cx="573840" cy="394200"/>
          </a:xfrm>
          <a:prstGeom prst="rect">
            <a:avLst/>
          </a:prstGeom>
          <a:ln w="0">
            <a:noFill/>
          </a:ln>
        </p:spPr>
      </p:pic>
      <p:pic>
        <p:nvPicPr>
          <p:cNvPr id="235" name="Grafika 61"/>
          <p:cNvPicPr/>
          <p:nvPr/>
        </p:nvPicPr>
        <p:blipFill>
          <a:blip r:embed="rId2"/>
          <a:stretch/>
        </p:blipFill>
        <p:spPr>
          <a:xfrm>
            <a:off x="582840" y="3565080"/>
            <a:ext cx="618480" cy="386280"/>
          </a:xfrm>
          <a:prstGeom prst="rect">
            <a:avLst/>
          </a:prstGeom>
          <a:ln w="0">
            <a:noFill/>
          </a:ln>
        </p:spPr>
      </p:pic>
      <p:pic>
        <p:nvPicPr>
          <p:cNvPr id="236" name="Grafika 62"/>
          <p:cNvPicPr/>
          <p:nvPr/>
        </p:nvPicPr>
        <p:blipFill>
          <a:blip r:embed="rId3"/>
          <a:stretch/>
        </p:blipFill>
        <p:spPr>
          <a:xfrm>
            <a:off x="1299600" y="3565080"/>
            <a:ext cx="684720" cy="394200"/>
          </a:xfrm>
          <a:prstGeom prst="rect">
            <a:avLst/>
          </a:prstGeom>
          <a:ln w="0">
            <a:noFill/>
          </a:ln>
        </p:spPr>
      </p:pic>
      <p:pic>
        <p:nvPicPr>
          <p:cNvPr id="237" name="Grafika 63"/>
          <p:cNvPicPr/>
          <p:nvPr/>
        </p:nvPicPr>
        <p:blipFill>
          <a:blip r:embed="rId2"/>
          <a:stretch/>
        </p:blipFill>
        <p:spPr>
          <a:xfrm>
            <a:off x="9296280" y="3545640"/>
            <a:ext cx="618480" cy="386280"/>
          </a:xfrm>
          <a:prstGeom prst="rect">
            <a:avLst/>
          </a:prstGeom>
          <a:ln w="0">
            <a:noFill/>
          </a:ln>
        </p:spPr>
      </p:pic>
      <p:pic>
        <p:nvPicPr>
          <p:cNvPr id="238" name="Grafika 64"/>
          <p:cNvPicPr/>
          <p:nvPr/>
        </p:nvPicPr>
        <p:blipFill>
          <a:blip r:embed="rId3"/>
          <a:stretch/>
        </p:blipFill>
        <p:spPr>
          <a:xfrm>
            <a:off x="9999720" y="3537720"/>
            <a:ext cx="618480" cy="394200"/>
          </a:xfrm>
          <a:prstGeom prst="rect">
            <a:avLst/>
          </a:prstGeom>
          <a:ln w="0">
            <a:noFill/>
          </a:ln>
        </p:spPr>
      </p:pic>
      <p:pic>
        <p:nvPicPr>
          <p:cNvPr id="239" name="Grafika 65"/>
          <p:cNvPicPr/>
          <p:nvPr/>
        </p:nvPicPr>
        <p:blipFill>
          <a:blip r:embed="rId2"/>
          <a:stretch/>
        </p:blipFill>
        <p:spPr>
          <a:xfrm>
            <a:off x="7923240" y="5220720"/>
            <a:ext cx="367200" cy="229320"/>
          </a:xfrm>
          <a:prstGeom prst="rect">
            <a:avLst/>
          </a:prstGeom>
          <a:ln w="0">
            <a:noFill/>
          </a:ln>
        </p:spPr>
      </p:pic>
      <p:pic>
        <p:nvPicPr>
          <p:cNvPr id="240" name="Grafika 66"/>
          <p:cNvPicPr/>
          <p:nvPr/>
        </p:nvPicPr>
        <p:blipFill>
          <a:blip r:embed="rId3"/>
          <a:stretch/>
        </p:blipFill>
        <p:spPr>
          <a:xfrm>
            <a:off x="8342640" y="5219280"/>
            <a:ext cx="360000" cy="229320"/>
          </a:xfrm>
          <a:prstGeom prst="rect">
            <a:avLst/>
          </a:prstGeom>
          <a:ln w="0">
            <a:noFill/>
          </a:ln>
        </p:spPr>
      </p:pic>
      <p:pic>
        <p:nvPicPr>
          <p:cNvPr id="241" name="Grafika 67"/>
          <p:cNvPicPr/>
          <p:nvPr/>
        </p:nvPicPr>
        <p:blipFill>
          <a:blip r:embed="rId4"/>
          <a:stretch/>
        </p:blipFill>
        <p:spPr>
          <a:xfrm>
            <a:off x="8745480" y="5218200"/>
            <a:ext cx="367200" cy="252360"/>
          </a:xfrm>
          <a:prstGeom prst="rect">
            <a:avLst/>
          </a:prstGeom>
          <a:ln w="0">
            <a:noFill/>
          </a:ln>
        </p:spPr>
      </p:pic>
      <p:pic>
        <p:nvPicPr>
          <p:cNvPr id="242" name="Grafika 68"/>
          <p:cNvPicPr/>
          <p:nvPr/>
        </p:nvPicPr>
        <p:blipFill>
          <a:blip r:embed="rId2"/>
          <a:stretch/>
        </p:blipFill>
        <p:spPr>
          <a:xfrm>
            <a:off x="9409680" y="5229720"/>
            <a:ext cx="367200" cy="229320"/>
          </a:xfrm>
          <a:prstGeom prst="rect">
            <a:avLst/>
          </a:prstGeom>
          <a:ln w="0">
            <a:noFill/>
          </a:ln>
        </p:spPr>
      </p:pic>
      <p:pic>
        <p:nvPicPr>
          <p:cNvPr id="243" name="Grafika 69"/>
          <p:cNvPicPr/>
          <p:nvPr/>
        </p:nvPicPr>
        <p:blipFill>
          <a:blip r:embed="rId3"/>
          <a:stretch/>
        </p:blipFill>
        <p:spPr>
          <a:xfrm>
            <a:off x="9825120" y="5231520"/>
            <a:ext cx="367200" cy="229320"/>
          </a:xfrm>
          <a:prstGeom prst="rect">
            <a:avLst/>
          </a:prstGeom>
          <a:ln w="0">
            <a:noFill/>
          </a:ln>
        </p:spPr>
      </p:pic>
      <p:pic>
        <p:nvPicPr>
          <p:cNvPr id="244" name="Obraz 243"/>
          <p:cNvPicPr/>
          <p:nvPr/>
        </p:nvPicPr>
        <p:blipFill>
          <a:blip r:embed="rId5"/>
          <a:stretch/>
        </p:blipFill>
        <p:spPr>
          <a:xfrm>
            <a:off x="2790000" y="676800"/>
            <a:ext cx="6322680" cy="451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651980"/>
            <a:ext cx="9486900" cy="57217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>
                <a:latin typeface="Calibri"/>
                <a:cs typeface="Calibri"/>
              </a:rPr>
              <a:t>RATED (DIS-)SIMILARITY </a:t>
            </a:r>
            <a:r>
              <a:rPr lang="pl-PL" sz="2800" err="1">
                <a:latin typeface="Calibri"/>
                <a:cs typeface="Calibri"/>
              </a:rPr>
              <a:t>task</a:t>
            </a:r>
            <a:r>
              <a:rPr lang="pl-PL" sz="2800">
                <a:latin typeface="Calibri"/>
                <a:cs typeface="Calibri"/>
              </a:rPr>
              <a:t>: Focus on </a:t>
            </a:r>
            <a:r>
              <a:rPr lang="pl-PL" sz="2800" err="1">
                <a:latin typeface="Calibri"/>
                <a:cs typeface="Calibri"/>
              </a:rPr>
              <a:t>norwegian</a:t>
            </a:r>
            <a:r>
              <a:rPr lang="pl-PL" sz="2800">
                <a:latin typeface="Calibri"/>
                <a:cs typeface="Calibri"/>
              </a:rPr>
              <a:t> stop </a:t>
            </a:r>
            <a:r>
              <a:rPr lang="pl-PL" sz="2800" err="1">
                <a:latin typeface="Calibri"/>
                <a:cs typeface="Calibri"/>
              </a:rPr>
              <a:t>retroflexes</a:t>
            </a:r>
            <a:r>
              <a:rPr lang="pl-PL">
                <a:latin typeface="Calibri"/>
                <a:cs typeface="Calibri"/>
              </a:rPr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518" y="1822000"/>
            <a:ext cx="10184337" cy="35106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 cross-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linguistic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comparison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between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/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ʈ/-/t/ and /ɖ/-/d/,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taking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together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pl-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We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hypothesize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that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there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should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be no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statistically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significant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differences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between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the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similarity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ratings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for NO 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/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ʈ/-/t/ and /ɖ/-/d/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L1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Polish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and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when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compared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to L2 English.</a:t>
            </a:r>
          </a:p>
          <a:p>
            <a:pPr marL="0" indent="0">
              <a:spcBef>
                <a:spcPts val="0"/>
              </a:spcBef>
              <a:buNone/>
            </a:pPr>
            <a:endParaRPr lang="pl-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We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assume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,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though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,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that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there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will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be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differences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between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similarity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ratings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for NO 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/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ʈ/-/t/ and /ɖ/-/d/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compared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to L1 and L2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sounds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.</a:t>
            </a:r>
          </a:p>
          <a:p>
            <a:pPr marL="0" indent="0">
              <a:spcBef>
                <a:spcPts val="0"/>
              </a:spcBef>
              <a:buNone/>
            </a:pPr>
            <a:endParaRPr lang="pl-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algn="ctr">
              <a:buNone/>
            </a:pPr>
            <a:endParaRPr lang="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algn="ctr"/>
            <a:endParaRPr lang="pl">
              <a:solidFill>
                <a:srgbClr val="000000"/>
              </a:solidFill>
              <a:latin typeface="Calibri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3781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391021"/>
            <a:ext cx="9486900" cy="57217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>
                <a:latin typeface="Calibri"/>
                <a:cs typeface="Calibri"/>
              </a:rPr>
              <a:t>RATED (DIS-)SIMILARITY </a:t>
            </a:r>
            <a:r>
              <a:rPr lang="pl-PL" sz="2800" err="1">
                <a:latin typeface="Calibri"/>
                <a:cs typeface="Calibri"/>
              </a:rPr>
              <a:t>task</a:t>
            </a:r>
            <a:r>
              <a:rPr lang="pl-PL" sz="2800">
                <a:latin typeface="Calibri"/>
                <a:cs typeface="Calibri"/>
              </a:rPr>
              <a:t>: </a:t>
            </a:r>
            <a:r>
              <a:rPr lang="pl-PL" sz="2800" err="1">
                <a:latin typeface="Calibri"/>
                <a:cs typeface="Calibri"/>
              </a:rPr>
              <a:t>results</a:t>
            </a:r>
            <a:r>
              <a:rPr lang="pl-PL" sz="2800">
                <a:latin typeface="Calibri"/>
                <a:cs typeface="Calibri"/>
              </a:rPr>
              <a:t> for </a:t>
            </a:r>
            <a:r>
              <a:rPr lang="pl-PL" sz="2800" err="1">
                <a:latin typeface="Calibri"/>
                <a:cs typeface="Calibri"/>
              </a:rPr>
              <a:t>norwegian</a:t>
            </a:r>
            <a:r>
              <a:rPr lang="pl-PL" sz="2800">
                <a:latin typeface="Calibri"/>
                <a:cs typeface="Calibri"/>
              </a:rPr>
              <a:t> stop </a:t>
            </a:r>
            <a:r>
              <a:rPr lang="pl-PL" sz="2800" err="1">
                <a:latin typeface="Calibri"/>
                <a:cs typeface="Calibri"/>
              </a:rPr>
              <a:t>retroflexes</a:t>
            </a:r>
            <a:r>
              <a:rPr lang="pl-PL" sz="2800">
                <a:latin typeface="Calibri"/>
                <a:cs typeface="Calibri"/>
              </a:rPr>
              <a:t> </a:t>
            </a:r>
            <a:r>
              <a:rPr lang="pl-PL">
                <a:latin typeface="Calibri"/>
                <a:cs typeface="Calibri"/>
              </a:rPr>
              <a:t> </a:t>
            </a:r>
          </a:p>
        </p:txBody>
      </p:sp>
      <p:sp>
        <p:nvSpPr>
          <p:cNvPr id="7" name="Prostokąt 6"/>
          <p:cNvSpPr/>
          <p:nvPr/>
        </p:nvSpPr>
        <p:spPr>
          <a:xfrm>
            <a:off x="2827098" y="4238625"/>
            <a:ext cx="105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>
                <a:latin typeface="Calibri"/>
                <a:ea typeface="+mj-lt"/>
                <a:cs typeface="+mj-lt"/>
              </a:rPr>
              <a:t>L1 </a:t>
            </a:r>
            <a:r>
              <a:rPr lang="pl-PL" err="1">
                <a:latin typeface="Calibri"/>
                <a:ea typeface="+mj-lt"/>
                <a:cs typeface="+mj-lt"/>
              </a:rPr>
              <a:t>Polish</a:t>
            </a:r>
            <a:r>
              <a:rPr lang="pl-PL">
                <a:latin typeface="Calibri"/>
                <a:ea typeface="+mj-lt"/>
                <a:cs typeface="+mj-lt"/>
              </a:rPr>
              <a:t> </a:t>
            </a:r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190893" y="4257675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>
                <a:latin typeface="Calibri"/>
                <a:ea typeface="+mj-lt"/>
                <a:cs typeface="+mj-lt"/>
              </a:rPr>
              <a:t>L2 English</a:t>
            </a: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916186" y="4832001"/>
            <a:ext cx="10818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perceived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similarity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/ɖ/-/d/ and the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counterparts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was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slightly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/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ʈ/-/t/ and the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counterparts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,  in the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comparisons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and English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sounds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916186" y="5473183"/>
            <a:ext cx="9875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Ratings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for /ɖ/-/d/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ratings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l-PL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/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ʈ/-/t/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compared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counterparts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(0.25 point);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yet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overall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similarity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ratings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for L1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for L2 English (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approx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. 0.4 point).</a:t>
            </a:r>
            <a:endParaRPr lang="pl-PL"/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635737"/>
              </p:ext>
            </p:extLst>
          </p:nvPr>
        </p:nvGraphicFramePr>
        <p:xfrm>
          <a:off x="1233487" y="1213365"/>
          <a:ext cx="4743451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503143"/>
              </p:ext>
            </p:extLst>
          </p:nvPr>
        </p:nvGraphicFramePr>
        <p:xfrm>
          <a:off x="6167437" y="1203840"/>
          <a:ext cx="4943475" cy="321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5207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623496"/>
            <a:ext cx="9486900" cy="57217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>
                <a:latin typeface="Calibri"/>
                <a:cs typeface="Calibri"/>
              </a:rPr>
              <a:t>RATED (DIS-)SIMILARITY </a:t>
            </a:r>
            <a:r>
              <a:rPr lang="pl-PL" sz="2800" err="1">
                <a:latin typeface="Calibri"/>
                <a:cs typeface="Calibri"/>
              </a:rPr>
              <a:t>task</a:t>
            </a:r>
            <a:r>
              <a:rPr lang="pl-PL" sz="2800">
                <a:latin typeface="Calibri"/>
                <a:cs typeface="Calibri"/>
              </a:rPr>
              <a:t>: </a:t>
            </a:r>
            <a:r>
              <a:rPr lang="pl-PL" sz="2800" err="1">
                <a:latin typeface="Calibri"/>
                <a:cs typeface="Calibri"/>
              </a:rPr>
              <a:t>stops</a:t>
            </a:r>
            <a:r>
              <a:rPr lang="pl-PL" sz="2800">
                <a:latin typeface="Calibri"/>
                <a:cs typeface="Calibri"/>
              </a:rPr>
              <a:t> vs. </a:t>
            </a:r>
            <a:r>
              <a:rPr lang="pl-PL" sz="2800" err="1">
                <a:latin typeface="Calibri"/>
                <a:cs typeface="Calibri"/>
              </a:rPr>
              <a:t>sonorants</a:t>
            </a:r>
            <a:r>
              <a:rPr lang="pl-PL" sz="2800">
                <a:latin typeface="Calibri"/>
                <a:cs typeface="Calibri"/>
              </a:rPr>
              <a:t> </a:t>
            </a:r>
            <a:r>
              <a:rPr lang="pl-PL">
                <a:latin typeface="Calibri"/>
                <a:cs typeface="Calibri"/>
              </a:rPr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256" y="1982007"/>
            <a:ext cx="10489457" cy="36679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Are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there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differences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in (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-)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similarity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ratings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for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stops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(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/ʈ/-/t/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, 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/ɖ/-/d/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) and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sonorants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(/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ɭ/-/l/, /ɳ/-/n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/)? </a:t>
            </a:r>
          </a:p>
          <a:p>
            <a:pPr marL="0" indent="0">
              <a:spcBef>
                <a:spcPts val="0"/>
              </a:spcBef>
              <a:buNone/>
            </a:pPr>
            <a:endParaRPr lang="pl-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We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hypothesize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that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sonorants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(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/ɭ/-/l/, /ɳ/-/n/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)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will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exhibit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different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patterns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than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stops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(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/ʈ/-/t/, /ɖ/-/d/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)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across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conditions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due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to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their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different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phonological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nature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pl-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We </a:t>
            </a:r>
            <a:r>
              <a:rPr lang="pl-PL" sz="230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compared</a:t>
            </a: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a </a:t>
            </a:r>
            <a:r>
              <a:rPr lang="pl-PL" sz="230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balanced</a:t>
            </a: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sz="230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pair</a:t>
            </a: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sz="230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across</a:t>
            </a: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sz="230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conditions</a:t>
            </a: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for </a:t>
            </a: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/ʈ/-/t/, /ɖ/-/d/</a:t>
            </a: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 vs. </a:t>
            </a: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/ɭ/-/l/, /ɳ/-/n/</a:t>
            </a: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 in L1 </a:t>
            </a:r>
            <a:r>
              <a:rPr lang="pl-PL" sz="230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Polish</a:t>
            </a: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and L2 English.</a:t>
            </a:r>
          </a:p>
          <a:p>
            <a:pPr algn="ctr">
              <a:buNone/>
            </a:pPr>
            <a:endParaRPr lang="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algn="ctr"/>
            <a:endParaRPr lang="pl">
              <a:solidFill>
                <a:srgbClr val="000000"/>
              </a:solidFill>
              <a:latin typeface="Calibri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593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118" y="1903818"/>
            <a:ext cx="9486901" cy="433504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just"/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Retroflexion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traditionally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described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articulation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involving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bending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backwards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tongue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Ladefoged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Maddieson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1996,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Trask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1996).</a:t>
            </a: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retroflexes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Hamann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(2003: 32): :</a:t>
            </a:r>
          </a:p>
          <a:p>
            <a:pPr lvl="1"/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Apicality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Posteriority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Sublingual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Retraction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N.B.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bending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backwards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tongue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universally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linguistically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retroflexes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considered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marked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Greenberg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1966)</a:t>
            </a:r>
          </a:p>
          <a:p>
            <a:pPr algn="just"/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Retroflexes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occur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relatively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infrequently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inventories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Maddieson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1984);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acquired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pl-PL" sz="2400" b="1" dirty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lang="pl-PL" sz="2400" b="1" dirty="0" err="1">
                <a:solidFill>
                  <a:schemeClr val="tx1"/>
                </a:solidFill>
                <a:latin typeface="Calibri"/>
                <a:cs typeface="Calibri"/>
              </a:rPr>
              <a:t>degree</a:t>
            </a:r>
            <a:r>
              <a:rPr lang="pl-PL" sz="2400" b="1" dirty="0">
                <a:solidFill>
                  <a:schemeClr val="tx1"/>
                </a:solidFill>
                <a:latin typeface="Calibri"/>
                <a:cs typeface="Calibri"/>
              </a:rPr>
              <a:t> of </a:t>
            </a:r>
            <a:r>
              <a:rPr lang="pl-PL" sz="2400" b="1" dirty="0" err="1">
                <a:solidFill>
                  <a:schemeClr val="tx1"/>
                </a:solidFill>
                <a:latin typeface="Calibri"/>
                <a:cs typeface="Calibri"/>
              </a:rPr>
              <a:t>perceived</a:t>
            </a:r>
            <a:r>
              <a:rPr lang="pl-PL" sz="2400" b="1" dirty="0">
                <a:solidFill>
                  <a:schemeClr val="tx1"/>
                </a:solidFill>
                <a:latin typeface="Calibri"/>
                <a:cs typeface="Calibri"/>
              </a:rPr>
              <a:t> cross-</a:t>
            </a:r>
            <a:r>
              <a:rPr lang="pl-PL" sz="2400" b="1" dirty="0" err="1">
                <a:solidFill>
                  <a:schemeClr val="tx1"/>
                </a:solidFill>
                <a:latin typeface="Calibri"/>
                <a:cs typeface="Calibri"/>
              </a:rPr>
              <a:t>linguistic</a:t>
            </a:r>
            <a:r>
              <a:rPr lang="pl-PL" sz="24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2400" b="1" dirty="0" err="1">
                <a:solidFill>
                  <a:schemeClr val="tx1"/>
                </a:solidFill>
                <a:latin typeface="Calibri"/>
                <a:cs typeface="Calibri"/>
              </a:rPr>
              <a:t>similarity</a:t>
            </a:r>
            <a:r>
              <a:rPr lang="pl-PL" sz="24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/>
                <a:cs typeface="Calibri"/>
              </a:rPr>
              <a:t>between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the </a:t>
            </a:r>
            <a:r>
              <a:rPr lang="pl-PL" sz="2400" dirty="0" err="1">
                <a:solidFill>
                  <a:schemeClr val="tx1"/>
                </a:solidFill>
                <a:latin typeface="Calibri"/>
                <a:cs typeface="Calibri"/>
              </a:rPr>
              <a:t>learner’s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2400" b="1" dirty="0">
                <a:solidFill>
                  <a:schemeClr val="tx1"/>
                </a:solidFill>
                <a:latin typeface="Calibri"/>
                <a:cs typeface="Calibri"/>
              </a:rPr>
              <a:t>L1 and L2 </a:t>
            </a:r>
            <a:r>
              <a:rPr lang="pl-PL" sz="2400" dirty="0" err="1">
                <a:solidFill>
                  <a:schemeClr val="tx1"/>
                </a:solidFill>
                <a:latin typeface="Calibri"/>
                <a:cs typeface="Calibri"/>
              </a:rPr>
              <a:t>is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/>
                <a:cs typeface="Calibri"/>
              </a:rPr>
              <a:t>claimed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to </a:t>
            </a:r>
            <a:r>
              <a:rPr lang="pl-PL" sz="2400" b="1" dirty="0" err="1">
                <a:solidFill>
                  <a:schemeClr val="tx1"/>
                </a:solidFill>
                <a:latin typeface="Calibri"/>
                <a:cs typeface="Calibri"/>
              </a:rPr>
              <a:t>mediate</a:t>
            </a:r>
            <a:r>
              <a:rPr lang="pl-PL" sz="24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2400" b="1" dirty="0" err="1">
                <a:solidFill>
                  <a:schemeClr val="tx1"/>
                </a:solidFill>
                <a:latin typeface="Calibri"/>
                <a:cs typeface="Calibri"/>
              </a:rPr>
              <a:t>discrimination</a:t>
            </a:r>
            <a:r>
              <a:rPr lang="pl-PL" sz="2400" b="1" dirty="0">
                <a:solidFill>
                  <a:schemeClr val="tx1"/>
                </a:solidFill>
                <a:latin typeface="Calibri"/>
                <a:cs typeface="Calibri"/>
              </a:rPr>
              <a:t> of L2 </a:t>
            </a:r>
            <a:r>
              <a:rPr lang="pl-PL" sz="2400" b="1" dirty="0" err="1">
                <a:solidFill>
                  <a:schemeClr val="tx1"/>
                </a:solidFill>
                <a:latin typeface="Calibri"/>
                <a:cs typeface="Calibri"/>
              </a:rPr>
              <a:t>sounds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(Best, 1995, </a:t>
            </a:r>
            <a:r>
              <a:rPr lang="pl-PL" sz="2400" dirty="0" err="1">
                <a:solidFill>
                  <a:schemeClr val="tx1"/>
                </a:solidFill>
                <a:latin typeface="Calibri"/>
                <a:cs typeface="Calibri"/>
              </a:rPr>
              <a:t>Flege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and </a:t>
            </a:r>
            <a:r>
              <a:rPr lang="pl-PL" sz="2400" dirty="0" err="1">
                <a:solidFill>
                  <a:schemeClr val="tx1"/>
                </a:solidFill>
                <a:latin typeface="Calibri"/>
                <a:cs typeface="Calibri"/>
              </a:rPr>
              <a:t>Bohn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2021, </a:t>
            </a:r>
            <a:r>
              <a:rPr lang="pl-PL" sz="2400" dirty="0" err="1">
                <a:solidFill>
                  <a:schemeClr val="tx1"/>
                </a:solidFill>
                <a:latin typeface="Calibri"/>
                <a:cs typeface="Calibri"/>
              </a:rPr>
              <a:t>Cebrian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2022). </a:t>
            </a:r>
            <a:endParaRPr lang="pl-PL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Perceived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cross-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linguistic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similarity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/>
                <a:cs typeface="Calibri"/>
              </a:rPr>
              <a:t>has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not </a:t>
            </a:r>
            <a:r>
              <a:rPr lang="pl-PL" sz="2400" dirty="0" err="1">
                <a:solidFill>
                  <a:schemeClr val="tx1"/>
                </a:solidFill>
                <a:latin typeface="Calibri"/>
                <a:cs typeface="Calibri"/>
              </a:rPr>
              <a:t>been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/>
                <a:cs typeface="Calibri"/>
              </a:rPr>
              <a:t>investigated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from </a:t>
            </a:r>
            <a:r>
              <a:rPr lang="pl-PL" sz="2400" b="1" dirty="0" err="1">
                <a:solidFill>
                  <a:schemeClr val="tx1"/>
                </a:solidFill>
                <a:latin typeface="Calibri"/>
                <a:cs typeface="Calibri"/>
              </a:rPr>
              <a:t>multilingual</a:t>
            </a:r>
            <a:r>
              <a:rPr lang="pl-PL" sz="24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2400" b="1" dirty="0" err="1">
                <a:solidFill>
                  <a:schemeClr val="tx1"/>
                </a:solidFill>
                <a:latin typeface="Calibri"/>
                <a:cs typeface="Calibri"/>
              </a:rPr>
              <a:t>perspective</a:t>
            </a:r>
            <a:r>
              <a:rPr lang="pl-PL" sz="2400" b="1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  <a:p>
            <a:pPr algn="just"/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D826ABD0-E496-F184-E1F6-B793E8CBBD35}"/>
              </a:ext>
            </a:extLst>
          </p:cNvPr>
          <p:cNvSpPr txBox="1">
            <a:spLocks/>
          </p:cNvSpPr>
          <p:nvPr/>
        </p:nvSpPr>
        <p:spPr>
          <a:xfrm>
            <a:off x="1357223" y="478168"/>
            <a:ext cx="9486900" cy="10840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l-PL">
                <a:latin typeface="Calibri"/>
                <a:cs typeface="Calibri"/>
              </a:rPr>
            </a:br>
            <a:r>
              <a:rPr lang="pl-PL" err="1">
                <a:latin typeface="Calibri"/>
                <a:cs typeface="Calibri"/>
              </a:rPr>
              <a:t>theoretical</a:t>
            </a:r>
            <a:r>
              <a:rPr lang="pl-PL">
                <a:latin typeface="Calibri"/>
                <a:cs typeface="Calibri"/>
              </a:rPr>
              <a:t> </a:t>
            </a:r>
            <a:r>
              <a:rPr lang="pl-PL" err="1">
                <a:latin typeface="Calibri"/>
                <a:cs typeface="Calibri"/>
              </a:rPr>
              <a:t>background</a:t>
            </a:r>
            <a:endParaRPr lang="pl-PL">
              <a:latin typeface="Calibri"/>
              <a:cs typeface="Calibri"/>
            </a:endParaRPr>
          </a:p>
        </p:txBody>
      </p:sp>
      <p:pic>
        <p:nvPicPr>
          <p:cNvPr id="2" name="Obraz 4" descr="Obraz zawierający wieszak, owad&#10;&#10;Opis wygenerowany automatycznie">
            <a:extLst>
              <a:ext uri="{FF2B5EF4-FFF2-40B4-BE49-F238E27FC236}">
                <a16:creationId xmlns:a16="http://schemas.microsoft.com/office/drawing/2014/main" id="{07A5116A-AA26-7E4A-5AD3-C4CA13947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555" y="2667129"/>
            <a:ext cx="2688730" cy="12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06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391021"/>
            <a:ext cx="9486900" cy="57217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>
                <a:latin typeface="Calibri"/>
                <a:cs typeface="Calibri"/>
              </a:rPr>
              <a:t>RATED (DIS-)SIMILARITY </a:t>
            </a:r>
            <a:r>
              <a:rPr lang="pl-PL" sz="2800" err="1">
                <a:latin typeface="Calibri"/>
                <a:cs typeface="Calibri"/>
              </a:rPr>
              <a:t>task</a:t>
            </a:r>
            <a:r>
              <a:rPr lang="pl-PL" sz="2800">
                <a:latin typeface="Calibri"/>
                <a:cs typeface="Calibri"/>
              </a:rPr>
              <a:t>: </a:t>
            </a:r>
            <a:r>
              <a:rPr lang="pl-PL" sz="2800" err="1">
                <a:latin typeface="Calibri"/>
                <a:cs typeface="Calibri"/>
              </a:rPr>
              <a:t>stops</a:t>
            </a:r>
            <a:r>
              <a:rPr lang="pl-PL" sz="2800">
                <a:latin typeface="Calibri"/>
                <a:cs typeface="Calibri"/>
              </a:rPr>
              <a:t> vs. </a:t>
            </a:r>
            <a:r>
              <a:rPr lang="pl-PL" sz="2800" err="1">
                <a:latin typeface="Calibri"/>
                <a:cs typeface="Calibri"/>
              </a:rPr>
              <a:t>sonorants</a:t>
            </a:r>
            <a:r>
              <a:rPr lang="pl-PL">
                <a:latin typeface="Calibri"/>
                <a:cs typeface="Calibri"/>
              </a:rPr>
              <a:t> 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077558"/>
              </p:ext>
            </p:extLst>
          </p:nvPr>
        </p:nvGraphicFramePr>
        <p:xfrm>
          <a:off x="1076324" y="1293572"/>
          <a:ext cx="9839325" cy="436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5957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642668"/>
            <a:ext cx="9486900" cy="724619"/>
          </a:xfrm>
        </p:spPr>
        <p:txBody>
          <a:bodyPr>
            <a:normAutofit fontScale="90000"/>
          </a:bodyPr>
          <a:lstStyle/>
          <a:p>
            <a:pPr algn="ctr"/>
            <a:r>
              <a:rPr lang="pl-PL">
                <a:latin typeface="Calibri"/>
                <a:cs typeface="Calibri"/>
              </a:rPr>
              <a:t> </a:t>
            </a:r>
            <a:br>
              <a:rPr lang="pl-PL">
                <a:latin typeface="Calibri"/>
                <a:cs typeface="Calibri"/>
              </a:rPr>
            </a:br>
            <a:r>
              <a:rPr lang="pl-PL">
                <a:latin typeface="Calibri"/>
                <a:cs typeface="Calibri"/>
              </a:rPr>
              <a:t>DISCRIMINATION TASK IN l3 </a:t>
            </a:r>
            <a:r>
              <a:rPr lang="pl-PL" err="1">
                <a:latin typeface="Calibri"/>
                <a:cs typeface="Calibri"/>
              </a:rPr>
              <a:t>norwegian</a:t>
            </a:r>
            <a:r>
              <a:rPr lang="pl-PL">
                <a:latin typeface="Calibri"/>
                <a:cs typeface="Calibri"/>
              </a:rPr>
              <a:t> 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14C1E670-7A74-4D07-853C-9E96337B2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222" y="1765273"/>
            <a:ext cx="9486901" cy="444128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just">
              <a:buNone/>
            </a:pPr>
            <a:r>
              <a:rPr lang="pl" b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Categorial Discrimination task</a:t>
            </a:r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(e.g., A1 A2 B1): Which of the words is different?</a:t>
            </a:r>
            <a:endParaRPr lang="pl">
              <a:solidFill>
                <a:schemeClr val="tx1"/>
              </a:solidFill>
              <a:latin typeface="Calibri"/>
              <a:cs typeface="Calibri"/>
            </a:endParaRPr>
          </a:p>
          <a:p>
            <a:pPr algn="just">
              <a:buNone/>
            </a:pPr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A1 *garla /gɑ</a:t>
            </a:r>
            <a:r>
              <a:rPr lang="pl">
                <a:solidFill>
                  <a:srgbClr val="39213B"/>
                </a:solidFill>
                <a:latin typeface="Calibri"/>
                <a:ea typeface="+mj-lt"/>
                <a:cs typeface="+mj-lt"/>
              </a:rPr>
              <a:t>ɭ</a:t>
            </a:r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ɑ/                 A2 *garla /</a:t>
            </a:r>
            <a:r>
              <a:rPr lang="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gɑ</a:t>
            </a:r>
            <a:r>
              <a:rPr lang="pl">
                <a:solidFill>
                  <a:srgbClr val="39213B"/>
                </a:solidFill>
                <a:latin typeface="Calibri"/>
                <a:ea typeface="+mj-lt"/>
                <a:cs typeface="Calibri"/>
              </a:rPr>
              <a:t>ɭ</a:t>
            </a:r>
            <a:r>
              <a:rPr lang="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ɑ</a:t>
            </a:r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/                B1 *gala /gɑlɑ/ </a:t>
            </a:r>
            <a:endParaRPr lang="pl">
              <a:solidFill>
                <a:schemeClr val="tx1"/>
              </a:solidFill>
              <a:latin typeface="Calibri"/>
              <a:cs typeface="Calibri"/>
            </a:endParaRPr>
          </a:p>
          <a:p>
            <a:pPr algn="just">
              <a:buNone/>
            </a:pPr>
            <a:endParaRPr lang="pl">
              <a:solidFill>
                <a:schemeClr val="tx1"/>
              </a:solidFill>
              <a:latin typeface="Calibri"/>
              <a:cs typeface="Calibri"/>
            </a:endParaRPr>
          </a:p>
          <a:p>
            <a:pPr algn="just">
              <a:buNone/>
            </a:pPr>
            <a:r>
              <a:rPr lang="pl" b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Oddity paradigm </a:t>
            </a:r>
            <a:endParaRPr lang="pl" b="1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All twelve possible combinations were presented randomly over trials within a test </a:t>
            </a:r>
          </a:p>
          <a:p>
            <a:pPr marL="0" indent="0" algn="just">
              <a:buNone/>
            </a:pPr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A1A2B1, A1B1A2, B1A1A2, A1B1B2, B1A1B2, B1B2A1</a:t>
            </a:r>
            <a:endParaRPr lang="pl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l">
                <a:solidFill>
                  <a:schemeClr val="tx1"/>
                </a:solidFill>
                <a:latin typeface="Calibri"/>
                <a:cs typeface="Calibri"/>
              </a:rPr>
              <a:t>A2A1B1, A2B1A1, B1A2A1, A1B2B1, B2A1B1, B2B1A1</a:t>
            </a:r>
          </a:p>
          <a:p>
            <a:pPr marL="0" indent="0" algn="just">
              <a:buNone/>
            </a:pPr>
            <a:r>
              <a:rPr lang="pl">
                <a:solidFill>
                  <a:schemeClr val="tx1"/>
                </a:solidFill>
                <a:latin typeface="Calibri"/>
                <a:cs typeface="Calibri"/>
              </a:rPr>
              <a:t>where:</a:t>
            </a:r>
          </a:p>
          <a:p>
            <a:pPr marL="342900" indent="-342900" algn="just"/>
            <a:r>
              <a:rPr lang="pl">
                <a:solidFill>
                  <a:schemeClr val="tx1"/>
                </a:solidFill>
                <a:latin typeface="Calibri"/>
                <a:cs typeface="Calibri"/>
              </a:rPr>
              <a:t>A1 and A2 – a retroflex embedded in a token read by two different speakers</a:t>
            </a:r>
          </a:p>
          <a:p>
            <a:pPr marL="342900" indent="-342900" algn="just"/>
            <a:r>
              <a:rPr lang="pl">
                <a:solidFill>
                  <a:schemeClr val="tx1"/>
                </a:solidFill>
                <a:latin typeface="Calibri"/>
                <a:cs typeface="Calibri"/>
              </a:rPr>
              <a:t>B1 and B2 – a non-retroflex embedded in a token read by two different speakers</a:t>
            </a:r>
          </a:p>
          <a:p>
            <a:pPr marL="342900" indent="-342900" algn="just"/>
            <a:r>
              <a:rPr lang="pl">
                <a:solidFill>
                  <a:schemeClr val="tx1"/>
                </a:solidFill>
                <a:latin typeface="Calibri"/>
                <a:cs typeface="Calibri"/>
              </a:rPr>
              <a:t>each trial consisted of </a:t>
            </a:r>
            <a:r>
              <a:rPr lang="pl" b="1">
                <a:solidFill>
                  <a:schemeClr val="tx1"/>
                </a:solidFill>
                <a:latin typeface="Calibri"/>
                <a:cs typeface="Calibri"/>
              </a:rPr>
              <a:t>three tokens read by three different speakers </a:t>
            </a:r>
          </a:p>
          <a:p>
            <a:pPr marL="0" indent="0" algn="just">
              <a:buNone/>
            </a:pPr>
            <a:endParaRPr lang="pl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3" name="garla_f1(H)">
            <a:hlinkClick r:id="" action="ppaction://media"/>
            <a:extLst>
              <a:ext uri="{FF2B5EF4-FFF2-40B4-BE49-F238E27FC236}">
                <a16:creationId xmlns:a16="http://schemas.microsoft.com/office/drawing/2014/main" id="{869D2D70-E8C7-1BAC-ED40-600825ED95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18946" y="2104886"/>
            <a:ext cx="413949" cy="399572"/>
          </a:xfrm>
          <a:prstGeom prst="rect">
            <a:avLst/>
          </a:prstGeom>
        </p:spPr>
      </p:pic>
      <p:pic>
        <p:nvPicPr>
          <p:cNvPr id="4" name="garla_f1(MW)">
            <a:hlinkClick r:id="" action="ppaction://media"/>
            <a:extLst>
              <a:ext uri="{FF2B5EF4-FFF2-40B4-BE49-F238E27FC236}">
                <a16:creationId xmlns:a16="http://schemas.microsoft.com/office/drawing/2014/main" id="{11CF1076-994C-5599-DBE2-60C61B45C2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7470" y="2133640"/>
            <a:ext cx="385194" cy="370817"/>
          </a:xfrm>
          <a:prstGeom prst="rect">
            <a:avLst/>
          </a:prstGeom>
        </p:spPr>
      </p:pic>
      <p:pic>
        <p:nvPicPr>
          <p:cNvPr id="5" name="gala_f1">
            <a:hlinkClick r:id="" action="ppaction://media"/>
            <a:extLst>
              <a:ext uri="{FF2B5EF4-FFF2-40B4-BE49-F238E27FC236}">
                <a16:creationId xmlns:a16="http://schemas.microsoft.com/office/drawing/2014/main" id="{24CBA328-0E2C-2C45-A981-5C00DD50C77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41579" y="2133640"/>
            <a:ext cx="385194" cy="3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9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642668"/>
            <a:ext cx="9486900" cy="724619"/>
          </a:xfrm>
        </p:spPr>
        <p:txBody>
          <a:bodyPr>
            <a:normAutofit fontScale="90000"/>
          </a:bodyPr>
          <a:lstStyle/>
          <a:p>
            <a:pPr algn="ctr"/>
            <a:r>
              <a:rPr lang="pl-PL">
                <a:latin typeface="Calibri"/>
                <a:cs typeface="Calibri"/>
              </a:rPr>
              <a:t> </a:t>
            </a:r>
            <a:br>
              <a:rPr lang="pl-PL">
                <a:latin typeface="Calibri"/>
                <a:cs typeface="Calibri"/>
              </a:rPr>
            </a:br>
            <a:r>
              <a:rPr lang="pl-PL">
                <a:latin typeface="Calibri"/>
                <a:cs typeface="Calibri"/>
              </a:rPr>
              <a:t>DISCRIMINATION TASK: </a:t>
            </a:r>
            <a:r>
              <a:rPr lang="pl-PL" err="1">
                <a:latin typeface="Calibri"/>
                <a:cs typeface="Calibri"/>
              </a:rPr>
              <a:t>stimuli</a:t>
            </a:r>
            <a:endParaRPr lang="pl-PL">
              <a:latin typeface="Calibri"/>
              <a:cs typeface="Calibr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02" y="1753153"/>
            <a:ext cx="9598204" cy="47529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 algn="just">
              <a:buFont typeface="Wingdings" panose="020B0604020202020204" pitchFamily="34" charset="0"/>
              <a:buChar char="Ø"/>
            </a:pPr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Stimuli:</a:t>
            </a:r>
            <a:endParaRPr lang="pl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retroflexes embedded in non-existing words in [C]/a/[Cr]/a/ pattern and their non-retroflex counterparts [C]/a/[Cn-r]/a/, </a:t>
            </a:r>
          </a:p>
          <a:p>
            <a:pPr lvl="1" algn="just"/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investigated retroflexes: /ʈ, ɖ, ɭ, ɳ, ʂ/, e.g.,</a:t>
            </a:r>
          </a:p>
          <a:p>
            <a:pPr lvl="2" algn="just"/>
            <a:r>
              <a:rPr lang="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*</a:t>
            </a:r>
            <a:r>
              <a:rPr lang="pl" i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varta</a:t>
            </a:r>
            <a:r>
              <a:rPr lang="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 /vɑʈɑ/ vs.  *</a:t>
            </a:r>
            <a:r>
              <a:rPr lang="pl" i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vata </a:t>
            </a:r>
            <a:r>
              <a:rPr lang="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/vɑtɑ/</a:t>
            </a:r>
            <a:endParaRPr lang="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lvl="2" algn="just"/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*</a:t>
            </a:r>
            <a:r>
              <a:rPr lang="pl" i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farda</a:t>
            </a:r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/fɑɖɑ/ vs.  *</a:t>
            </a:r>
            <a:r>
              <a:rPr lang="pl" i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fada </a:t>
            </a:r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/fɑdɑ/</a:t>
            </a:r>
          </a:p>
          <a:p>
            <a:pPr lvl="2" algn="just"/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*</a:t>
            </a:r>
            <a:r>
              <a:rPr lang="pl" i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karla</a:t>
            </a:r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/kɑɭɑ/ vs.  *k</a:t>
            </a:r>
            <a:r>
              <a:rPr lang="pl" i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ala </a:t>
            </a:r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/kɑlɑ/</a:t>
            </a:r>
          </a:p>
          <a:p>
            <a:pPr lvl="2" algn="just"/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*</a:t>
            </a:r>
            <a:r>
              <a:rPr lang="pl" i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garna</a:t>
            </a:r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/gɑɳɑ/ vs.  *</a:t>
            </a:r>
            <a:r>
              <a:rPr lang="pl" i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gana </a:t>
            </a:r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/kɑnɑ/</a:t>
            </a:r>
          </a:p>
          <a:p>
            <a:pPr lvl="2" algn="just"/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*</a:t>
            </a:r>
            <a:r>
              <a:rPr lang="pl" i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farsa</a:t>
            </a:r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/fɑʂɑ/ vs.  *</a:t>
            </a:r>
            <a:r>
              <a:rPr lang="pl" i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fasa </a:t>
            </a:r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/fɑsɑ/</a:t>
            </a:r>
          </a:p>
          <a:p>
            <a:pPr lvl="1" algn="just"/>
            <a:endParaRPr lang="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>
              <a:buNone/>
            </a:pPr>
            <a:r>
              <a:rPr lang="pl" sz="16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/a/ – the vowel /a/</a:t>
            </a:r>
          </a:p>
          <a:p>
            <a:pPr marL="0" indent="0">
              <a:buNone/>
            </a:pPr>
            <a:r>
              <a:rPr lang="pl" sz="16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[C] – one of the consonants /g/ /v/ /k/ or /f/ </a:t>
            </a:r>
          </a:p>
          <a:p>
            <a:pPr marL="0" indent="0">
              <a:buNone/>
            </a:pPr>
            <a:r>
              <a:rPr lang="pl" sz="16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[Cr] – one of the consonants which is a retroflex: /ʈ, ɖ, ɭ, ɳ, ʂ/</a:t>
            </a:r>
          </a:p>
          <a:p>
            <a:pPr marL="0" indent="0">
              <a:buNone/>
            </a:pPr>
            <a:r>
              <a:rPr lang="pl" sz="16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[Cn-r] – one of the consonants which is a non-retroflex: /t, d, l, n, s/</a:t>
            </a:r>
          </a:p>
          <a:p>
            <a:pPr marL="0" indent="0">
              <a:buNone/>
            </a:pPr>
            <a:endParaRPr lang="pl" sz="1600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>
              <a:buNone/>
            </a:pPr>
            <a:endParaRPr lang="pl" sz="1600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algn="just"/>
            <a:endParaRPr lang="pl">
              <a:solidFill>
                <a:srgbClr val="000000"/>
              </a:solidFill>
              <a:latin typeface="Calibri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2716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391021"/>
            <a:ext cx="9486900" cy="572177"/>
          </a:xfrm>
        </p:spPr>
        <p:txBody>
          <a:bodyPr>
            <a:normAutofit/>
          </a:bodyPr>
          <a:lstStyle/>
          <a:p>
            <a:pPr algn="ctr"/>
            <a:r>
              <a:rPr lang="pl-PL" sz="2800">
                <a:latin typeface="Calibri"/>
                <a:cs typeface="Calibri"/>
              </a:rPr>
              <a:t>DISCRIMINATION TASK: HYPOTHESIS  </a:t>
            </a:r>
            <a:r>
              <a:rPr lang="pl-PL">
                <a:latin typeface="Calibri"/>
                <a:cs typeface="Calibri"/>
              </a:rPr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746" y="1565999"/>
            <a:ext cx="10184337" cy="51015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We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hypothesize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that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discrimination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in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pairs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involving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 the </a:t>
            </a:r>
            <a:r>
              <a:rPr lang="pl-PL" b="1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retroflex</a:t>
            </a:r>
            <a:r>
              <a:rPr lang="pl-PL" b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 </a:t>
            </a:r>
            <a:r>
              <a:rPr lang="pl-PL" b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/</a:t>
            </a:r>
            <a:r>
              <a:rPr lang="pl-PL" b="1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ʂ-ʃ</a:t>
            </a:r>
            <a:r>
              <a:rPr lang="pl-PL" b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/</a:t>
            </a:r>
            <a:r>
              <a:rPr lang="pl-PL" b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 as </a:t>
            </a:r>
            <a:r>
              <a:rPr lang="pl-PL" b="1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opposed</a:t>
            </a:r>
            <a:r>
              <a:rPr lang="pl-PL" b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to the non-</a:t>
            </a:r>
            <a:r>
              <a:rPr lang="pl-PL" b="1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retroflex</a:t>
            </a:r>
            <a:r>
              <a:rPr lang="pl-PL" b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/s/ </a:t>
            </a:r>
            <a:r>
              <a:rPr lang="pl-PL" b="1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may</a:t>
            </a:r>
            <a:r>
              <a:rPr lang="pl-PL" b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be </a:t>
            </a:r>
            <a:r>
              <a:rPr lang="pl-PL" b="1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enhanced</a:t>
            </a:r>
            <a:r>
              <a:rPr lang="pl-PL" b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 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compared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to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other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 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retroflex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-non-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retroflex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 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pairs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, as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learners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are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familiar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with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this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phonemic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distinction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from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their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L1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or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L2.</a:t>
            </a:r>
          </a:p>
          <a:p>
            <a:pPr algn="just"/>
            <a:endParaRPr lang="pl-PL">
              <a:solidFill>
                <a:schemeClr val="tx1"/>
              </a:solidFill>
              <a:latin typeface="Calibri"/>
              <a:ea typeface="+mj-lt"/>
              <a:cs typeface="Calibri"/>
            </a:endParaRPr>
          </a:p>
          <a:p>
            <a:pPr algn="just"/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Disrimination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accuracy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for </a:t>
            </a:r>
            <a:r>
              <a:rPr lang="pl-PL" b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stop </a:t>
            </a:r>
            <a:r>
              <a:rPr lang="pl-PL" b="1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retroflexes</a:t>
            </a:r>
            <a:r>
              <a:rPr lang="pl-PL" b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is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hypothesized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to be </a:t>
            </a:r>
            <a:r>
              <a:rPr lang="pl-PL" b="1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intermediate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,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because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of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similarity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to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allophonic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realizations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. </a:t>
            </a:r>
          </a:p>
          <a:p>
            <a:pPr algn="just"/>
            <a:endParaRPr lang="pl-PL">
              <a:solidFill>
                <a:schemeClr val="tx1"/>
              </a:solidFill>
              <a:latin typeface="Calibri"/>
              <a:ea typeface="+mj-lt"/>
              <a:cs typeface="Calibri"/>
            </a:endParaRPr>
          </a:p>
          <a:p>
            <a:pPr algn="just"/>
            <a:r>
              <a:rPr lang="pl-PL" b="1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Lowest</a:t>
            </a:r>
            <a:r>
              <a:rPr lang="pl-PL" b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accuracy</a:t>
            </a:r>
            <a:r>
              <a:rPr lang="pl-PL" b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rates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are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hypothesized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for </a:t>
            </a:r>
            <a:r>
              <a:rPr lang="pl-PL" b="1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sonorant</a:t>
            </a:r>
            <a:r>
              <a:rPr lang="pl-PL" b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/ɭ, ɳ/ 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retroflexes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than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for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other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retroflex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-non-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retroflex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pairs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, as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learners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are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not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familiar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with the 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former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either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from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their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L1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or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 L2.</a:t>
            </a:r>
            <a:r>
              <a:rPr lang="pl-PL">
                <a:latin typeface="Calibri"/>
                <a:ea typeface="+mj-lt"/>
                <a:cs typeface="+mj-lt"/>
              </a:rPr>
              <a:t> </a:t>
            </a:r>
          </a:p>
          <a:p>
            <a:pPr algn="just"/>
            <a:r>
              <a:rPr lang="pl-PL" err="1">
                <a:latin typeface="Calibri"/>
                <a:ea typeface="+mj-lt"/>
                <a:cs typeface="+mj-lt"/>
              </a:rPr>
              <a:t>Additionally</a:t>
            </a:r>
            <a:r>
              <a:rPr lang="pl-PL">
                <a:latin typeface="Calibri"/>
                <a:ea typeface="+mj-lt"/>
                <a:cs typeface="+mj-lt"/>
              </a:rPr>
              <a:t>, 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b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/</a:t>
            </a:r>
            <a:r>
              <a:rPr lang="pl-PL" b="1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ɭ</a:t>
            </a:r>
            <a:r>
              <a:rPr lang="pl-PL" b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,-l/ </a:t>
            </a:r>
            <a:r>
              <a:rPr lang="pl-PL" b="1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has</a:t>
            </a:r>
            <a:r>
              <a:rPr lang="pl-PL" b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been</a:t>
            </a:r>
            <a:r>
              <a:rPr lang="pl-PL" b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undergoing</a:t>
            </a:r>
            <a:r>
              <a:rPr lang="pl-PL" b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neutralization</a:t>
            </a:r>
            <a:r>
              <a:rPr lang="pl-PL" b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in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Norwegian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.</a:t>
            </a:r>
            <a:endParaRPr lang="pl-PL">
              <a:solidFill>
                <a:srgbClr val="39213B"/>
              </a:solidFill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>
              <a:solidFill>
                <a:schemeClr val="tx1"/>
              </a:solidFill>
              <a:latin typeface="Calibri"/>
              <a:ea typeface="+mj-lt"/>
              <a:cs typeface="Calibri"/>
            </a:endParaRPr>
          </a:p>
          <a:p>
            <a:pPr algn="ctr">
              <a:buNone/>
            </a:pPr>
            <a:endParaRPr lang="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algn="ctr"/>
            <a:endParaRPr lang="pl">
              <a:solidFill>
                <a:srgbClr val="000000"/>
              </a:solidFill>
              <a:latin typeface="Calibri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9331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1357200" y="390960"/>
            <a:ext cx="9486720" cy="571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l-PL" sz="2800" b="0" strike="noStrike" cap="all" spc="299">
                <a:solidFill>
                  <a:srgbClr val="39213B"/>
                </a:solidFill>
                <a:latin typeface="Calibri"/>
              </a:rPr>
              <a:t>DISCRIMINATION task: accuracy scores across groups</a:t>
            </a:r>
            <a:endParaRPr lang="pl-PL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0" name="Prostokąt 20"/>
          <p:cNvSpPr/>
          <p:nvPr/>
        </p:nvSpPr>
        <p:spPr>
          <a:xfrm>
            <a:off x="6653880" y="1274760"/>
            <a:ext cx="5200200" cy="200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Gill Sans MT"/>
              </a:rPr>
              <a:t>Binomial regression model.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Gill Sans MT"/>
              </a:rPr>
              <a:t>Significance of groups:  </a:t>
            </a: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Pr(&gt;Chisq) </a:t>
            </a:r>
            <a:r>
              <a:rPr lang="en-US" sz="1800" b="0" strike="noStrike" spc="-1">
                <a:solidFill>
                  <a:srgbClr val="000000"/>
                </a:solidFill>
                <a:latin typeface="Gill Sans MT"/>
              </a:rPr>
              <a:t>&lt; </a:t>
            </a: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0.01</a:t>
            </a:r>
            <a:r>
              <a:rPr lang="en-US" sz="1800" b="0" strike="noStrike" spc="-1">
                <a:solidFill>
                  <a:srgbClr val="000000"/>
                </a:solidFill>
                <a:latin typeface="Gill Sans MT"/>
              </a:rPr>
              <a:t>R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Gill Sans MT"/>
              </a:rPr>
              <a:t>P value adjustment: tukey method for comparing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Gill Sans MT"/>
              </a:rPr>
              <a:t>a family of 3 estimates</a:t>
            </a: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 was used.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Accuracy hierarchy: trilinguals &gt; natives &gt; bilinguals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71" name="Tabela 1"/>
          <p:cNvGraphicFramePr/>
          <p:nvPr/>
        </p:nvGraphicFramePr>
        <p:xfrm>
          <a:off x="6867360" y="4387320"/>
          <a:ext cx="4772520" cy="2286000"/>
        </p:xfrm>
        <a:graphic>
          <a:graphicData uri="http://schemas.openxmlformats.org/drawingml/2006/table">
            <a:tbl>
              <a:tblPr/>
              <a:tblGrid>
                <a:gridCol w="159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chemeClr val="lt1"/>
                          </a:solidFill>
                          <a:latin typeface="Gill Sans MT"/>
                        </a:rPr>
                        <a:t>Term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chemeClr val="lt1"/>
                          </a:solidFill>
                          <a:latin typeface="Gill Sans MT"/>
                        </a:rPr>
                        <a:t>Estimate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chemeClr val="lt1"/>
                          </a:solidFill>
                          <a:latin typeface="Gill Sans MT"/>
                        </a:rPr>
                        <a:t>p-value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Gill Sans MT"/>
                        </a:rPr>
                        <a:t>native vs. biliguals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Gill Sans MT"/>
                        </a:rPr>
                        <a:t>0.450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Gill Sans MT"/>
                        </a:rPr>
                        <a:t>0.0518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Gill Sans MT"/>
                        </a:rPr>
                        <a:t>native vs. trilinguals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Gill Sans MT"/>
                        </a:rPr>
                        <a:t>-0.334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Gill Sans MT"/>
                        </a:rPr>
                        <a:t>0.2013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Gill Sans MT"/>
                        </a:rPr>
                        <a:t>bilinguals vs. trilingual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Gill Sans MT"/>
                        </a:rPr>
                        <a:t>-0.785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Gill Sans MT"/>
                        </a:rPr>
                        <a:t>&lt;.0001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2" name="Obraz 271"/>
          <p:cNvPicPr/>
          <p:nvPr/>
        </p:nvPicPr>
        <p:blipFill>
          <a:blip r:embed="rId2"/>
          <a:stretch/>
        </p:blipFill>
        <p:spPr>
          <a:xfrm>
            <a:off x="-201240" y="390960"/>
            <a:ext cx="6984720" cy="698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1294560" y="153360"/>
            <a:ext cx="9486720" cy="571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l-PL" sz="2800" b="0" strike="noStrike" cap="all" spc="299">
                <a:solidFill>
                  <a:srgbClr val="39213B"/>
                </a:solidFill>
                <a:latin typeface="Calibri"/>
              </a:rPr>
              <a:t>DISCRIMINATION TASK: results </a:t>
            </a:r>
            <a:r>
              <a:rPr lang="pl-PL" sz="3200" b="0" strike="noStrike" cap="all" spc="299">
                <a:solidFill>
                  <a:srgbClr val="39213B"/>
                </a:solidFill>
                <a:latin typeface="Calibri"/>
              </a:rPr>
              <a:t> </a:t>
            </a:r>
            <a:endParaRPr lang="pl-PL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4" name="Prostokąt 25"/>
          <p:cNvSpPr/>
          <p:nvPr/>
        </p:nvSpPr>
        <p:spPr>
          <a:xfrm>
            <a:off x="154080" y="4359960"/>
            <a:ext cx="12037680" cy="23724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Ceiling discrimination of /</a:t>
            </a:r>
            <a:r>
              <a:rPr lang="en-US" sz="1600" b="0" strike="noStrike" spc="-1" err="1">
                <a:solidFill>
                  <a:srgbClr val="000000"/>
                </a:solidFill>
                <a:latin typeface="Calibri"/>
              </a:rPr>
              <a:t>ʂ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/-/s/ in the case of </a:t>
            </a:r>
            <a:r>
              <a:rPr lang="en-US" sz="1600" b="0" strike="noStrike" spc="-1" err="1">
                <a:solidFill>
                  <a:srgbClr val="000000"/>
                </a:solidFill>
                <a:latin typeface="Calibri"/>
              </a:rPr>
              <a:t>trilinguals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                                and bilinguals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err="1">
                <a:solidFill>
                  <a:srgbClr val="000000"/>
                </a:solidFill>
                <a:latin typeface="Calibri"/>
              </a:rPr>
              <a:t>Trilinguals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                             and native listeners                  have  highly accurate scores for /</a:t>
            </a:r>
            <a:r>
              <a:rPr lang="en-US" sz="1600" b="0" strike="noStrike" spc="-1" err="1">
                <a:solidFill>
                  <a:srgbClr val="000000"/>
                </a:solidFill>
                <a:latin typeface="Calibri"/>
              </a:rPr>
              <a:t>ʈ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/-/t/ and /</a:t>
            </a:r>
            <a:r>
              <a:rPr lang="en-US" sz="1600" b="0" strike="noStrike" spc="-1" err="1">
                <a:solidFill>
                  <a:srgbClr val="000000"/>
                </a:solidFill>
                <a:latin typeface="Calibri"/>
              </a:rPr>
              <a:t>ɖ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/-/d/ pairs; slightly lower results for /</a:t>
            </a:r>
            <a:r>
              <a:rPr lang="en-US" sz="1600" b="0" strike="noStrike" spc="-1" err="1">
                <a:solidFill>
                  <a:srgbClr val="000000"/>
                </a:solidFill>
                <a:latin typeface="Calibri"/>
              </a:rPr>
              <a:t>ɳ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/-/n/.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Bilinguals performed worse for the Norwegian pairs where there isn’t a a similar retroflex phoneme in L1 Polish.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Below chance level discrimination rates for /</a:t>
            </a:r>
            <a:r>
              <a:rPr lang="en-US" sz="1600" b="0" strike="noStrike" spc="-1" err="1">
                <a:solidFill>
                  <a:srgbClr val="000000"/>
                </a:solidFill>
                <a:latin typeface="Calibri"/>
              </a:rPr>
              <a:t>ɭ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/-/l/; the much lower accuracy for /</a:t>
            </a:r>
            <a:r>
              <a:rPr lang="en-US" sz="1600" b="0" strike="noStrike" spc="-1" err="1">
                <a:solidFill>
                  <a:srgbClr val="000000"/>
                </a:solidFill>
                <a:latin typeface="Calibri"/>
              </a:rPr>
              <a:t>ɭ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/-/l/ compared to all other conditions is what </a:t>
            </a:r>
            <a:r>
              <a:rPr lang="en-US" sz="1600" b="0" strike="noStrike" spc="-1" err="1">
                <a:solidFill>
                  <a:srgbClr val="000000"/>
                </a:solidFill>
                <a:latin typeface="Calibri"/>
              </a:rPr>
              <a:t>trillinguals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                                          have in common with native listeners                , not with bilinguals, also because the accuracy for /</a:t>
            </a:r>
            <a:r>
              <a:rPr lang="en-US" sz="1600" b="0" strike="noStrike" spc="-1" err="1">
                <a:solidFill>
                  <a:srgbClr val="000000"/>
                </a:solidFill>
                <a:latin typeface="Calibri"/>
              </a:rPr>
              <a:t>ʈ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/-/t/ and /</a:t>
            </a:r>
            <a:r>
              <a:rPr lang="en-US" sz="1600" b="0" strike="noStrike" spc="-1" err="1">
                <a:solidFill>
                  <a:srgbClr val="000000"/>
                </a:solidFill>
                <a:latin typeface="Calibri"/>
              </a:rPr>
              <a:t>ɖ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/-/d/ and /</a:t>
            </a:r>
            <a:r>
              <a:rPr lang="en-US" sz="1600" b="0" strike="noStrike" spc="-1" err="1">
                <a:solidFill>
                  <a:srgbClr val="000000"/>
                </a:solidFill>
                <a:latin typeface="Calibri"/>
              </a:rPr>
              <a:t>ɳ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/-/n/ for </a:t>
            </a:r>
            <a:r>
              <a:rPr lang="en-US" sz="1600" b="0" strike="noStrike" spc="-1" err="1">
                <a:solidFill>
                  <a:srgbClr val="000000"/>
                </a:solidFill>
                <a:latin typeface="Calibri"/>
              </a:rPr>
              <a:t>trilinguals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                               is higher than for bilinguals.</a:t>
            </a:r>
            <a:endParaRPr lang="en-US" sz="1600" spc="-1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The results can generally be accounted for by the </a:t>
            </a:r>
            <a:r>
              <a:rPr lang="en-US" sz="1600" b="1" strike="noStrike" spc="-1">
                <a:solidFill>
                  <a:srgbClr val="000000"/>
                </a:solidFill>
                <a:latin typeface="Calibri"/>
              </a:rPr>
              <a:t>familiarity with L1 retroflexion patterns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. </a:t>
            </a:r>
            <a:r>
              <a:rPr lang="en-US" sz="1600" spc="-1">
                <a:solidFill>
                  <a:srgbClr val="000000"/>
                </a:solidFill>
                <a:latin typeface="Calibri"/>
              </a:rPr>
              <a:t>P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honemic vs. allophonic status of retroflex sounds in Polish surfaces in Norwegian retroflex perception.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5" name="Grafika 84"/>
          <p:cNvPicPr/>
          <p:nvPr/>
        </p:nvPicPr>
        <p:blipFill>
          <a:blip r:embed="rId2"/>
          <a:stretch/>
        </p:blipFill>
        <p:spPr>
          <a:xfrm>
            <a:off x="5253840" y="439632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276" name="Grafika 85"/>
          <p:cNvPicPr/>
          <p:nvPr/>
        </p:nvPicPr>
        <p:blipFill>
          <a:blip r:embed="rId3"/>
          <a:stretch/>
        </p:blipFill>
        <p:spPr>
          <a:xfrm>
            <a:off x="5698440" y="4405680"/>
            <a:ext cx="402120" cy="231480"/>
          </a:xfrm>
          <a:prstGeom prst="rect">
            <a:avLst/>
          </a:prstGeom>
          <a:ln w="0">
            <a:noFill/>
          </a:ln>
        </p:spPr>
      </p:pic>
      <p:pic>
        <p:nvPicPr>
          <p:cNvPr id="277" name="Grafika 86"/>
          <p:cNvPicPr/>
          <p:nvPr/>
        </p:nvPicPr>
        <p:blipFill>
          <a:blip r:embed="rId4"/>
          <a:stretch/>
        </p:blipFill>
        <p:spPr>
          <a:xfrm rot="10800000" flipH="1">
            <a:off x="6142680" y="4406040"/>
            <a:ext cx="400320" cy="219960"/>
          </a:xfrm>
          <a:prstGeom prst="rect">
            <a:avLst/>
          </a:prstGeom>
          <a:ln w="0">
            <a:noFill/>
          </a:ln>
        </p:spPr>
      </p:pic>
      <p:pic>
        <p:nvPicPr>
          <p:cNvPr id="278" name="Grafika 87"/>
          <p:cNvPicPr/>
          <p:nvPr/>
        </p:nvPicPr>
        <p:blipFill>
          <a:blip r:embed="rId2"/>
          <a:stretch/>
        </p:blipFill>
        <p:spPr>
          <a:xfrm>
            <a:off x="7789680" y="437976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279" name="Grafika 88"/>
          <p:cNvPicPr/>
          <p:nvPr/>
        </p:nvPicPr>
        <p:blipFill>
          <a:blip r:embed="rId3"/>
          <a:stretch/>
        </p:blipFill>
        <p:spPr>
          <a:xfrm>
            <a:off x="8273160" y="4388040"/>
            <a:ext cx="402120" cy="270360"/>
          </a:xfrm>
          <a:prstGeom prst="rect">
            <a:avLst/>
          </a:prstGeom>
          <a:ln w="0">
            <a:noFill/>
          </a:ln>
        </p:spPr>
      </p:pic>
      <p:pic>
        <p:nvPicPr>
          <p:cNvPr id="280" name="Grafika 89"/>
          <p:cNvPicPr/>
          <p:nvPr/>
        </p:nvPicPr>
        <p:blipFill>
          <a:blip r:embed="rId2"/>
          <a:stretch/>
        </p:blipFill>
        <p:spPr>
          <a:xfrm>
            <a:off x="1473480" y="4615920"/>
            <a:ext cx="393120" cy="245520"/>
          </a:xfrm>
          <a:prstGeom prst="rect">
            <a:avLst/>
          </a:prstGeom>
          <a:ln w="0">
            <a:noFill/>
          </a:ln>
        </p:spPr>
      </p:pic>
      <p:pic>
        <p:nvPicPr>
          <p:cNvPr id="281" name="Grafika 90"/>
          <p:cNvPicPr/>
          <p:nvPr/>
        </p:nvPicPr>
        <p:blipFill>
          <a:blip r:embed="rId3"/>
          <a:stretch/>
        </p:blipFill>
        <p:spPr>
          <a:xfrm>
            <a:off x="1891800" y="4621680"/>
            <a:ext cx="378000" cy="230760"/>
          </a:xfrm>
          <a:prstGeom prst="rect">
            <a:avLst/>
          </a:prstGeom>
          <a:ln w="0">
            <a:noFill/>
          </a:ln>
        </p:spPr>
      </p:pic>
      <p:pic>
        <p:nvPicPr>
          <p:cNvPr id="282" name="Grafika 91"/>
          <p:cNvPicPr/>
          <p:nvPr/>
        </p:nvPicPr>
        <p:blipFill>
          <a:blip r:embed="rId4"/>
          <a:stretch/>
        </p:blipFill>
        <p:spPr>
          <a:xfrm rot="10800000" flipH="1">
            <a:off x="2300760" y="4607280"/>
            <a:ext cx="430200" cy="248760"/>
          </a:xfrm>
          <a:prstGeom prst="rect">
            <a:avLst/>
          </a:prstGeom>
          <a:ln w="0">
            <a:noFill/>
          </a:ln>
        </p:spPr>
      </p:pic>
      <p:pic>
        <p:nvPicPr>
          <p:cNvPr id="283" name="Grafika 92"/>
          <p:cNvPicPr/>
          <p:nvPr/>
        </p:nvPicPr>
        <p:blipFill>
          <a:blip r:embed="rId4"/>
          <a:stretch/>
        </p:blipFill>
        <p:spPr>
          <a:xfrm rot="10800000" flipH="1">
            <a:off x="4539960" y="4652280"/>
            <a:ext cx="378000" cy="218520"/>
          </a:xfrm>
          <a:prstGeom prst="rect">
            <a:avLst/>
          </a:prstGeom>
          <a:ln w="0">
            <a:noFill/>
          </a:ln>
        </p:spPr>
      </p:pic>
      <p:pic>
        <p:nvPicPr>
          <p:cNvPr id="284" name="Grafika 93"/>
          <p:cNvPicPr/>
          <p:nvPr/>
        </p:nvPicPr>
        <p:blipFill>
          <a:blip r:embed="rId3"/>
          <a:stretch/>
        </p:blipFill>
        <p:spPr>
          <a:xfrm>
            <a:off x="4953600" y="4645080"/>
            <a:ext cx="338040" cy="216000"/>
          </a:xfrm>
          <a:prstGeom prst="rect">
            <a:avLst/>
          </a:prstGeom>
          <a:ln w="0">
            <a:noFill/>
          </a:ln>
        </p:spPr>
      </p:pic>
      <p:pic>
        <p:nvPicPr>
          <p:cNvPr id="285" name="Grafika 94"/>
          <p:cNvPicPr/>
          <p:nvPr/>
        </p:nvPicPr>
        <p:blipFill>
          <a:blip r:embed="rId2"/>
          <a:stretch/>
        </p:blipFill>
        <p:spPr>
          <a:xfrm>
            <a:off x="1445760" y="584424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286" name="Grafika 95"/>
          <p:cNvPicPr/>
          <p:nvPr/>
        </p:nvPicPr>
        <p:blipFill>
          <a:blip r:embed="rId3"/>
          <a:stretch/>
        </p:blipFill>
        <p:spPr>
          <a:xfrm>
            <a:off x="1898280" y="5855760"/>
            <a:ext cx="402120" cy="245520"/>
          </a:xfrm>
          <a:prstGeom prst="rect">
            <a:avLst/>
          </a:prstGeom>
          <a:ln w="0">
            <a:noFill/>
          </a:ln>
        </p:spPr>
      </p:pic>
      <p:pic>
        <p:nvPicPr>
          <p:cNvPr id="287" name="Grafika 96"/>
          <p:cNvPicPr/>
          <p:nvPr/>
        </p:nvPicPr>
        <p:blipFill>
          <a:blip r:embed="rId4"/>
          <a:stretch/>
        </p:blipFill>
        <p:spPr>
          <a:xfrm rot="10800000" flipH="1">
            <a:off x="2347920" y="5856120"/>
            <a:ext cx="400320" cy="231480"/>
          </a:xfrm>
          <a:prstGeom prst="rect">
            <a:avLst/>
          </a:prstGeom>
          <a:ln w="0">
            <a:noFill/>
          </a:ln>
        </p:spPr>
      </p:pic>
      <p:pic>
        <p:nvPicPr>
          <p:cNvPr id="288" name="Grafika 97"/>
          <p:cNvPicPr/>
          <p:nvPr/>
        </p:nvPicPr>
        <p:blipFill>
          <a:blip r:embed="rId4"/>
          <a:stretch/>
        </p:blipFill>
        <p:spPr>
          <a:xfrm rot="10800000" flipH="1">
            <a:off x="3849480" y="5624280"/>
            <a:ext cx="400320" cy="231480"/>
          </a:xfrm>
          <a:prstGeom prst="rect">
            <a:avLst/>
          </a:prstGeom>
          <a:ln w="0">
            <a:noFill/>
          </a:ln>
        </p:spPr>
      </p:pic>
      <p:pic>
        <p:nvPicPr>
          <p:cNvPr id="289" name="Grafika 98"/>
          <p:cNvPicPr/>
          <p:nvPr/>
        </p:nvPicPr>
        <p:blipFill>
          <a:blip r:embed="rId3"/>
          <a:stretch/>
        </p:blipFill>
        <p:spPr>
          <a:xfrm>
            <a:off x="4309920" y="5612760"/>
            <a:ext cx="402120" cy="231480"/>
          </a:xfrm>
          <a:prstGeom prst="rect">
            <a:avLst/>
          </a:prstGeom>
          <a:ln w="0">
            <a:noFill/>
          </a:ln>
        </p:spPr>
      </p:pic>
      <p:pic>
        <p:nvPicPr>
          <p:cNvPr id="290" name="Obraz 289"/>
          <p:cNvPicPr/>
          <p:nvPr/>
        </p:nvPicPr>
        <p:blipFill>
          <a:blip r:embed="rId5"/>
          <a:stretch/>
        </p:blipFill>
        <p:spPr>
          <a:xfrm>
            <a:off x="1797480" y="213480"/>
            <a:ext cx="7410240" cy="4939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1357200" y="390960"/>
            <a:ext cx="9486720" cy="571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l-PL" sz="2800" b="0" strike="noStrike" cap="all" spc="299">
                <a:solidFill>
                  <a:srgbClr val="39213B"/>
                </a:solidFill>
                <a:latin typeface="Calibri"/>
              </a:rPr>
              <a:t>DISCRIMINATION task: results across groups in accuracy scores as a function of condition </a:t>
            </a:r>
            <a:r>
              <a:rPr lang="pl-PL" sz="3200" b="0" strike="noStrike" cap="all" spc="299">
                <a:solidFill>
                  <a:srgbClr val="39213B"/>
                </a:solidFill>
                <a:latin typeface="Calibri"/>
              </a:rPr>
              <a:t> </a:t>
            </a:r>
            <a:endParaRPr lang="pl-PL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92" name="Prostokąt 4"/>
          <p:cNvSpPr/>
          <p:nvPr/>
        </p:nvSpPr>
        <p:spPr>
          <a:xfrm>
            <a:off x="482760" y="1158480"/>
            <a:ext cx="114861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Are there differences between groups in accuracy scores as a function of condition?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Hypotheses are confirmed, accuracy /ʂ/-/s/&gt; retroflex stop &gt; sonorants, but there is an unexpected difference between /ɳ/-/n/ and /ɭ-l/ perception.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rostokąt 6"/>
          <p:cNvSpPr/>
          <p:nvPr/>
        </p:nvSpPr>
        <p:spPr>
          <a:xfrm>
            <a:off x="6174360" y="2069640"/>
            <a:ext cx="5151600" cy="447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Only significant contrasts were selected: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condition = 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/ʂ/-/s/</a:t>
            </a: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             -                                  p &lt;.0001***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             -                                  p &lt;.0001***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condition = 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/ʈ/-/t/</a:t>
            </a: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             -  	                               p &lt;.0001***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             -                                  p &lt;.0001***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condition = /ɖ/-/d/: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              -                                  p &lt;.0001***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           – -                                  p &lt;.0001***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condition = 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/ɳ/-/n/</a:t>
            </a: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           -                                       p &lt;.0001***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           -                                       p &lt;.0001***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4" name="Grafika 2"/>
          <p:cNvPicPr/>
          <p:nvPr/>
        </p:nvPicPr>
        <p:blipFill>
          <a:blip r:embed="rId2"/>
          <a:stretch/>
        </p:blipFill>
        <p:spPr>
          <a:xfrm rot="10800000" flipH="1">
            <a:off x="5943600" y="2713680"/>
            <a:ext cx="378000" cy="218520"/>
          </a:xfrm>
          <a:prstGeom prst="rect">
            <a:avLst/>
          </a:prstGeom>
          <a:ln w="0">
            <a:noFill/>
          </a:ln>
        </p:spPr>
      </p:pic>
      <p:pic>
        <p:nvPicPr>
          <p:cNvPr id="295" name="Grafika 5"/>
          <p:cNvPicPr/>
          <p:nvPr/>
        </p:nvPicPr>
        <p:blipFill>
          <a:blip r:embed="rId3"/>
          <a:stretch/>
        </p:blipFill>
        <p:spPr>
          <a:xfrm>
            <a:off x="6440040" y="2716200"/>
            <a:ext cx="338040" cy="216000"/>
          </a:xfrm>
          <a:prstGeom prst="rect">
            <a:avLst/>
          </a:prstGeom>
          <a:ln w="0">
            <a:noFill/>
          </a:ln>
        </p:spPr>
      </p:pic>
      <p:pic>
        <p:nvPicPr>
          <p:cNvPr id="296" name="Grafika 7"/>
          <p:cNvPicPr/>
          <p:nvPr/>
        </p:nvPicPr>
        <p:blipFill>
          <a:blip r:embed="rId4"/>
          <a:stretch/>
        </p:blipFill>
        <p:spPr>
          <a:xfrm>
            <a:off x="7218360" y="269640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297" name="Grafika 8"/>
          <p:cNvPicPr/>
          <p:nvPr/>
        </p:nvPicPr>
        <p:blipFill>
          <a:blip r:embed="rId3"/>
          <a:stretch/>
        </p:blipFill>
        <p:spPr>
          <a:xfrm>
            <a:off x="7727760" y="2696400"/>
            <a:ext cx="338040" cy="216000"/>
          </a:xfrm>
          <a:prstGeom prst="rect">
            <a:avLst/>
          </a:prstGeom>
          <a:ln w="0">
            <a:noFill/>
          </a:ln>
        </p:spPr>
      </p:pic>
      <p:pic>
        <p:nvPicPr>
          <p:cNvPr id="298" name="Grafika 9"/>
          <p:cNvPicPr/>
          <p:nvPr/>
        </p:nvPicPr>
        <p:blipFill>
          <a:blip r:embed="rId2"/>
          <a:stretch/>
        </p:blipFill>
        <p:spPr>
          <a:xfrm>
            <a:off x="5949000" y="3004560"/>
            <a:ext cx="378000" cy="218520"/>
          </a:xfrm>
          <a:prstGeom prst="rect">
            <a:avLst/>
          </a:prstGeom>
          <a:ln w="0">
            <a:noFill/>
          </a:ln>
        </p:spPr>
      </p:pic>
      <p:pic>
        <p:nvPicPr>
          <p:cNvPr id="299" name="Grafika 10"/>
          <p:cNvPicPr/>
          <p:nvPr/>
        </p:nvPicPr>
        <p:blipFill>
          <a:blip r:embed="rId3"/>
          <a:stretch/>
        </p:blipFill>
        <p:spPr>
          <a:xfrm>
            <a:off x="6444360" y="2974320"/>
            <a:ext cx="338040" cy="216000"/>
          </a:xfrm>
          <a:prstGeom prst="rect">
            <a:avLst/>
          </a:prstGeom>
          <a:ln w="0">
            <a:noFill/>
          </a:ln>
        </p:spPr>
      </p:pic>
      <p:pic>
        <p:nvPicPr>
          <p:cNvPr id="300" name="Grafika 11"/>
          <p:cNvPicPr/>
          <p:nvPr/>
        </p:nvPicPr>
        <p:blipFill>
          <a:blip r:embed="rId4"/>
          <a:stretch/>
        </p:blipFill>
        <p:spPr>
          <a:xfrm>
            <a:off x="7218360" y="2993400"/>
            <a:ext cx="414000" cy="258480"/>
          </a:xfrm>
          <a:prstGeom prst="rect">
            <a:avLst/>
          </a:prstGeom>
          <a:ln w="0">
            <a:noFill/>
          </a:ln>
        </p:spPr>
      </p:pic>
      <p:pic>
        <p:nvPicPr>
          <p:cNvPr id="301" name="Grafika 12"/>
          <p:cNvPicPr/>
          <p:nvPr/>
        </p:nvPicPr>
        <p:blipFill>
          <a:blip r:embed="rId3"/>
          <a:stretch/>
        </p:blipFill>
        <p:spPr>
          <a:xfrm>
            <a:off x="7752960" y="3007080"/>
            <a:ext cx="338040" cy="216000"/>
          </a:xfrm>
          <a:prstGeom prst="rect">
            <a:avLst/>
          </a:prstGeom>
          <a:ln w="0">
            <a:noFill/>
          </a:ln>
        </p:spPr>
      </p:pic>
      <p:pic>
        <p:nvPicPr>
          <p:cNvPr id="302" name="Grafika 13"/>
          <p:cNvPicPr/>
          <p:nvPr/>
        </p:nvPicPr>
        <p:blipFill>
          <a:blip r:embed="rId2"/>
          <a:stretch/>
        </p:blipFill>
        <p:spPr>
          <a:xfrm>
            <a:off x="8220960" y="2987280"/>
            <a:ext cx="378000" cy="218520"/>
          </a:xfrm>
          <a:prstGeom prst="rect">
            <a:avLst/>
          </a:prstGeom>
          <a:ln w="0">
            <a:noFill/>
          </a:ln>
        </p:spPr>
      </p:pic>
      <p:pic>
        <p:nvPicPr>
          <p:cNvPr id="303" name="Grafika 14"/>
          <p:cNvPicPr/>
          <p:nvPr/>
        </p:nvPicPr>
        <p:blipFill>
          <a:blip r:embed="rId2"/>
          <a:stretch/>
        </p:blipFill>
        <p:spPr>
          <a:xfrm>
            <a:off x="5944680" y="3810240"/>
            <a:ext cx="458640" cy="264960"/>
          </a:xfrm>
          <a:prstGeom prst="rect">
            <a:avLst/>
          </a:prstGeom>
          <a:ln w="0">
            <a:noFill/>
          </a:ln>
        </p:spPr>
      </p:pic>
      <p:pic>
        <p:nvPicPr>
          <p:cNvPr id="304" name="Grafika 15"/>
          <p:cNvPicPr/>
          <p:nvPr/>
        </p:nvPicPr>
        <p:blipFill>
          <a:blip r:embed="rId3"/>
          <a:stretch/>
        </p:blipFill>
        <p:spPr>
          <a:xfrm>
            <a:off x="6478200" y="3842280"/>
            <a:ext cx="378000" cy="241560"/>
          </a:xfrm>
          <a:prstGeom prst="rect">
            <a:avLst/>
          </a:prstGeom>
          <a:ln w="0">
            <a:noFill/>
          </a:ln>
        </p:spPr>
      </p:pic>
      <p:pic>
        <p:nvPicPr>
          <p:cNvPr id="305" name="Grafika 16"/>
          <p:cNvPicPr/>
          <p:nvPr/>
        </p:nvPicPr>
        <p:blipFill>
          <a:blip r:embed="rId4"/>
          <a:stretch/>
        </p:blipFill>
        <p:spPr>
          <a:xfrm>
            <a:off x="7135920" y="381492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306" name="Grafika 17"/>
          <p:cNvPicPr/>
          <p:nvPr/>
        </p:nvPicPr>
        <p:blipFill>
          <a:blip r:embed="rId3"/>
          <a:stretch/>
        </p:blipFill>
        <p:spPr>
          <a:xfrm>
            <a:off x="7679880" y="3835080"/>
            <a:ext cx="338040" cy="216000"/>
          </a:xfrm>
          <a:prstGeom prst="rect">
            <a:avLst/>
          </a:prstGeom>
          <a:ln w="0">
            <a:noFill/>
          </a:ln>
        </p:spPr>
      </p:pic>
      <p:pic>
        <p:nvPicPr>
          <p:cNvPr id="307" name="Grafika 18"/>
          <p:cNvPicPr/>
          <p:nvPr/>
        </p:nvPicPr>
        <p:blipFill>
          <a:blip r:embed="rId4"/>
          <a:stretch/>
        </p:blipFill>
        <p:spPr>
          <a:xfrm>
            <a:off x="5949720" y="411984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308" name="Grafika 19"/>
          <p:cNvPicPr/>
          <p:nvPr/>
        </p:nvPicPr>
        <p:blipFill>
          <a:blip r:embed="rId3"/>
          <a:stretch/>
        </p:blipFill>
        <p:spPr>
          <a:xfrm>
            <a:off x="6465240" y="4116240"/>
            <a:ext cx="378000" cy="241560"/>
          </a:xfrm>
          <a:prstGeom prst="rect">
            <a:avLst/>
          </a:prstGeom>
          <a:ln w="0">
            <a:noFill/>
          </a:ln>
        </p:spPr>
      </p:pic>
      <p:pic>
        <p:nvPicPr>
          <p:cNvPr id="309" name="Grafika 20"/>
          <p:cNvPicPr/>
          <p:nvPr/>
        </p:nvPicPr>
        <p:blipFill>
          <a:blip r:embed="rId4"/>
          <a:stretch/>
        </p:blipFill>
        <p:spPr>
          <a:xfrm>
            <a:off x="7135920" y="412560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310" name="Grafika 21"/>
          <p:cNvPicPr/>
          <p:nvPr/>
        </p:nvPicPr>
        <p:blipFill>
          <a:blip r:embed="rId3"/>
          <a:stretch/>
        </p:blipFill>
        <p:spPr>
          <a:xfrm>
            <a:off x="7679880" y="4142160"/>
            <a:ext cx="338040" cy="216000"/>
          </a:xfrm>
          <a:prstGeom prst="rect">
            <a:avLst/>
          </a:prstGeom>
          <a:ln w="0">
            <a:noFill/>
          </a:ln>
        </p:spPr>
      </p:pic>
      <p:pic>
        <p:nvPicPr>
          <p:cNvPr id="311" name="Grafika 22"/>
          <p:cNvPicPr/>
          <p:nvPr/>
        </p:nvPicPr>
        <p:blipFill>
          <a:blip r:embed="rId2"/>
          <a:stretch/>
        </p:blipFill>
        <p:spPr>
          <a:xfrm>
            <a:off x="8158680" y="4139280"/>
            <a:ext cx="378000" cy="218520"/>
          </a:xfrm>
          <a:prstGeom prst="rect">
            <a:avLst/>
          </a:prstGeom>
          <a:ln w="0">
            <a:noFill/>
          </a:ln>
        </p:spPr>
      </p:pic>
      <p:pic>
        <p:nvPicPr>
          <p:cNvPr id="312" name="Grafika 23"/>
          <p:cNvPicPr/>
          <p:nvPr/>
        </p:nvPicPr>
        <p:blipFill>
          <a:blip r:embed="rId2"/>
          <a:stretch/>
        </p:blipFill>
        <p:spPr>
          <a:xfrm>
            <a:off x="5864760" y="4875840"/>
            <a:ext cx="458640" cy="241560"/>
          </a:xfrm>
          <a:prstGeom prst="rect">
            <a:avLst/>
          </a:prstGeom>
          <a:ln w="0">
            <a:noFill/>
          </a:ln>
        </p:spPr>
      </p:pic>
      <p:pic>
        <p:nvPicPr>
          <p:cNvPr id="313" name="Grafika 24"/>
          <p:cNvPicPr/>
          <p:nvPr/>
        </p:nvPicPr>
        <p:blipFill>
          <a:blip r:embed="rId3"/>
          <a:stretch/>
        </p:blipFill>
        <p:spPr>
          <a:xfrm>
            <a:off x="6420240" y="4875840"/>
            <a:ext cx="378000" cy="241560"/>
          </a:xfrm>
          <a:prstGeom prst="rect">
            <a:avLst/>
          </a:prstGeom>
          <a:ln w="0">
            <a:noFill/>
          </a:ln>
        </p:spPr>
      </p:pic>
      <p:pic>
        <p:nvPicPr>
          <p:cNvPr id="314" name="Grafika 25"/>
          <p:cNvPicPr/>
          <p:nvPr/>
        </p:nvPicPr>
        <p:blipFill>
          <a:blip r:embed="rId3"/>
          <a:stretch/>
        </p:blipFill>
        <p:spPr>
          <a:xfrm>
            <a:off x="7682760" y="4846680"/>
            <a:ext cx="378000" cy="241560"/>
          </a:xfrm>
          <a:prstGeom prst="rect">
            <a:avLst/>
          </a:prstGeom>
          <a:ln w="0">
            <a:noFill/>
          </a:ln>
        </p:spPr>
      </p:pic>
      <p:pic>
        <p:nvPicPr>
          <p:cNvPr id="315" name="Grafika 26"/>
          <p:cNvPicPr/>
          <p:nvPr/>
        </p:nvPicPr>
        <p:blipFill>
          <a:blip r:embed="rId4"/>
          <a:stretch/>
        </p:blipFill>
        <p:spPr>
          <a:xfrm>
            <a:off x="7122240" y="485820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316" name="Grafika 27"/>
          <p:cNvPicPr/>
          <p:nvPr/>
        </p:nvPicPr>
        <p:blipFill>
          <a:blip r:embed="rId4"/>
          <a:stretch/>
        </p:blipFill>
        <p:spPr>
          <a:xfrm>
            <a:off x="5884920" y="516132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317" name="Grafika 28"/>
          <p:cNvPicPr/>
          <p:nvPr/>
        </p:nvPicPr>
        <p:blipFill>
          <a:blip r:embed="rId3"/>
          <a:stretch/>
        </p:blipFill>
        <p:spPr>
          <a:xfrm>
            <a:off x="6404400" y="5188680"/>
            <a:ext cx="378000" cy="241560"/>
          </a:xfrm>
          <a:prstGeom prst="rect">
            <a:avLst/>
          </a:prstGeom>
          <a:ln w="0">
            <a:noFill/>
          </a:ln>
        </p:spPr>
      </p:pic>
      <p:pic>
        <p:nvPicPr>
          <p:cNvPr id="318" name="Grafika 29"/>
          <p:cNvPicPr/>
          <p:nvPr/>
        </p:nvPicPr>
        <p:blipFill>
          <a:blip r:embed="rId4"/>
          <a:stretch/>
        </p:blipFill>
        <p:spPr>
          <a:xfrm>
            <a:off x="7122240" y="515484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319" name="Grafika 30"/>
          <p:cNvPicPr/>
          <p:nvPr/>
        </p:nvPicPr>
        <p:blipFill>
          <a:blip r:embed="rId3"/>
          <a:stretch/>
        </p:blipFill>
        <p:spPr>
          <a:xfrm>
            <a:off x="7661880" y="5154840"/>
            <a:ext cx="378000" cy="241560"/>
          </a:xfrm>
          <a:prstGeom prst="rect">
            <a:avLst/>
          </a:prstGeom>
          <a:ln w="0">
            <a:noFill/>
          </a:ln>
        </p:spPr>
      </p:pic>
      <p:pic>
        <p:nvPicPr>
          <p:cNvPr id="320" name="Grafika 31"/>
          <p:cNvPicPr/>
          <p:nvPr/>
        </p:nvPicPr>
        <p:blipFill>
          <a:blip r:embed="rId2"/>
          <a:stretch/>
        </p:blipFill>
        <p:spPr>
          <a:xfrm rot="10800000" flipH="1">
            <a:off x="8145360" y="5169960"/>
            <a:ext cx="378000" cy="226800"/>
          </a:xfrm>
          <a:prstGeom prst="rect">
            <a:avLst/>
          </a:prstGeom>
          <a:ln w="0">
            <a:noFill/>
          </a:ln>
        </p:spPr>
      </p:pic>
      <p:pic>
        <p:nvPicPr>
          <p:cNvPr id="321" name="Grafika 32"/>
          <p:cNvPicPr/>
          <p:nvPr/>
        </p:nvPicPr>
        <p:blipFill>
          <a:blip r:embed="rId2"/>
          <a:stretch/>
        </p:blipFill>
        <p:spPr>
          <a:xfrm>
            <a:off x="5926320" y="5929200"/>
            <a:ext cx="325800" cy="264960"/>
          </a:xfrm>
          <a:prstGeom prst="rect">
            <a:avLst/>
          </a:prstGeom>
          <a:ln w="0">
            <a:noFill/>
          </a:ln>
        </p:spPr>
      </p:pic>
      <p:pic>
        <p:nvPicPr>
          <p:cNvPr id="322" name="Grafika 34"/>
          <p:cNvPicPr/>
          <p:nvPr/>
        </p:nvPicPr>
        <p:blipFill>
          <a:blip r:embed="rId3"/>
          <a:stretch/>
        </p:blipFill>
        <p:spPr>
          <a:xfrm>
            <a:off x="6364440" y="5948280"/>
            <a:ext cx="378000" cy="241560"/>
          </a:xfrm>
          <a:prstGeom prst="rect">
            <a:avLst/>
          </a:prstGeom>
          <a:ln w="0">
            <a:noFill/>
          </a:ln>
        </p:spPr>
      </p:pic>
      <p:pic>
        <p:nvPicPr>
          <p:cNvPr id="323" name="Grafika 35"/>
          <p:cNvPicPr/>
          <p:nvPr/>
        </p:nvPicPr>
        <p:blipFill>
          <a:blip r:embed="rId4"/>
          <a:stretch/>
        </p:blipFill>
        <p:spPr>
          <a:xfrm>
            <a:off x="7137720" y="601668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324" name="Grafika 36"/>
          <p:cNvPicPr/>
          <p:nvPr/>
        </p:nvPicPr>
        <p:blipFill>
          <a:blip r:embed="rId3"/>
          <a:stretch/>
        </p:blipFill>
        <p:spPr>
          <a:xfrm>
            <a:off x="7747920" y="5986440"/>
            <a:ext cx="378000" cy="241560"/>
          </a:xfrm>
          <a:prstGeom prst="rect">
            <a:avLst/>
          </a:prstGeom>
          <a:ln w="0">
            <a:noFill/>
          </a:ln>
        </p:spPr>
      </p:pic>
      <p:pic>
        <p:nvPicPr>
          <p:cNvPr id="325" name="Grafika 37"/>
          <p:cNvPicPr/>
          <p:nvPr/>
        </p:nvPicPr>
        <p:blipFill>
          <a:blip r:embed="rId4"/>
          <a:stretch/>
        </p:blipFill>
        <p:spPr>
          <a:xfrm>
            <a:off x="5926320" y="6324840"/>
            <a:ext cx="325800" cy="268560"/>
          </a:xfrm>
          <a:prstGeom prst="rect">
            <a:avLst/>
          </a:prstGeom>
          <a:ln w="0">
            <a:noFill/>
          </a:ln>
        </p:spPr>
      </p:pic>
      <p:pic>
        <p:nvPicPr>
          <p:cNvPr id="326" name="Grafika 38"/>
          <p:cNvPicPr/>
          <p:nvPr/>
        </p:nvPicPr>
        <p:blipFill>
          <a:blip r:embed="rId3"/>
          <a:stretch/>
        </p:blipFill>
        <p:spPr>
          <a:xfrm>
            <a:off x="6380280" y="6332400"/>
            <a:ext cx="378000" cy="241560"/>
          </a:xfrm>
          <a:prstGeom prst="rect">
            <a:avLst/>
          </a:prstGeom>
          <a:ln w="0">
            <a:noFill/>
          </a:ln>
        </p:spPr>
      </p:pic>
      <p:pic>
        <p:nvPicPr>
          <p:cNvPr id="327" name="Grafika 39"/>
          <p:cNvPicPr/>
          <p:nvPr/>
        </p:nvPicPr>
        <p:blipFill>
          <a:blip r:embed="rId4"/>
          <a:stretch/>
        </p:blipFill>
        <p:spPr>
          <a:xfrm>
            <a:off x="7121880" y="635616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328" name="Grafika 40"/>
          <p:cNvPicPr/>
          <p:nvPr/>
        </p:nvPicPr>
        <p:blipFill>
          <a:blip r:embed="rId3"/>
          <a:stretch/>
        </p:blipFill>
        <p:spPr>
          <a:xfrm>
            <a:off x="7736400" y="6345000"/>
            <a:ext cx="378000" cy="241560"/>
          </a:xfrm>
          <a:prstGeom prst="rect">
            <a:avLst/>
          </a:prstGeom>
          <a:ln w="0">
            <a:noFill/>
          </a:ln>
        </p:spPr>
      </p:pic>
      <p:pic>
        <p:nvPicPr>
          <p:cNvPr id="329" name="Grafika 41"/>
          <p:cNvPicPr/>
          <p:nvPr/>
        </p:nvPicPr>
        <p:blipFill>
          <a:blip r:embed="rId2"/>
          <a:stretch/>
        </p:blipFill>
        <p:spPr>
          <a:xfrm rot="10800000" flipH="1">
            <a:off x="8292960" y="6345000"/>
            <a:ext cx="378000" cy="226800"/>
          </a:xfrm>
          <a:prstGeom prst="rect">
            <a:avLst/>
          </a:prstGeom>
          <a:ln w="0">
            <a:noFill/>
          </a:ln>
        </p:spPr>
      </p:pic>
      <p:pic>
        <p:nvPicPr>
          <p:cNvPr id="330" name="Obraz 329"/>
          <p:cNvPicPr/>
          <p:nvPr/>
        </p:nvPicPr>
        <p:blipFill>
          <a:blip r:embed="rId5"/>
          <a:stretch/>
        </p:blipFill>
        <p:spPr>
          <a:xfrm>
            <a:off x="-122400" y="2181960"/>
            <a:ext cx="6125040" cy="4083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B69394-4E13-A067-354D-39C47A4B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of /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ɭ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discrimination</a:t>
            </a:r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E45B11-C348-F46D-4C16-C4C218DBB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corups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dictionary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around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1% of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items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least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four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times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less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frequent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retroflexes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Norwegian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Articulatory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similarity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dark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pl-PL" b="0" i="0" u="none" strike="noStrike" err="1">
                <a:solidFill>
                  <a:srgbClr val="000000"/>
                </a:solidFill>
                <a:effectLst/>
                <a:latin typeface="Charis SIL"/>
              </a:rPr>
              <a:t>ɫ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] and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retroflex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ɭ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/?</a:t>
            </a:r>
          </a:p>
          <a:p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Ongoing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from a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denti-alveolar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laminal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alveolar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apical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led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b="1" err="1">
                <a:latin typeface="Calibri" panose="020F0502020204030204" pitchFamily="34" charset="0"/>
                <a:cs typeface="Calibri" panose="020F0502020204030204" pitchFamily="34" charset="0"/>
              </a:rPr>
              <a:t>neutralization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unmarked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lateral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and the one from the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retroflex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series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lvl="1"/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neutralization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 ’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slightly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retroflex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’ (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Vanvik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1972,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Jahr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1981). </a:t>
            </a:r>
          </a:p>
          <a:p>
            <a:pPr lvl="1"/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Endresen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(1991):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varying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alveolar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postalveolar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Kristoffersen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(2000):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corresponds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retroflex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series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stops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sibilants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160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1357200" y="390960"/>
            <a:ext cx="9486720" cy="571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l-PL" sz="2800" b="0" strike="noStrike" cap="all" spc="299">
                <a:solidFill>
                  <a:srgbClr val="39213B"/>
                </a:solidFill>
                <a:latin typeface="Calibri"/>
              </a:rPr>
              <a:t>DISCRIMINATION task: reaction time results across groups</a:t>
            </a:r>
            <a:r>
              <a:rPr lang="pl-PL" sz="3200" b="0" strike="noStrike" cap="all" spc="299">
                <a:solidFill>
                  <a:srgbClr val="39213B"/>
                </a:solidFill>
                <a:latin typeface="Calibri"/>
              </a:rPr>
              <a:t> </a:t>
            </a:r>
            <a:endParaRPr lang="pl-PL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34" name="Prostokąt 22"/>
          <p:cNvSpPr/>
          <p:nvPr/>
        </p:nvSpPr>
        <p:spPr>
          <a:xfrm>
            <a:off x="1324080" y="5574960"/>
            <a:ext cx="892440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Pr(&gt;Chisq) &lt; 0.01***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Gill Sans MT"/>
              </a:rPr>
              <a:t>A likelihood ratio test shows that the model</a:t>
            </a: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Gill Sans MT"/>
              </a:rPr>
              <a:t>with group (and its interaction with condition) is significantly different from a model without group. Groups are different in terms of reaction times.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5" name="Obraz 334"/>
          <p:cNvPicPr/>
          <p:nvPr/>
        </p:nvPicPr>
        <p:blipFill>
          <a:blip r:embed="rId2"/>
          <a:stretch/>
        </p:blipFill>
        <p:spPr>
          <a:xfrm>
            <a:off x="2064240" y="499320"/>
            <a:ext cx="7143120" cy="57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1357200" y="390960"/>
            <a:ext cx="9486720" cy="571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l-PL" sz="2800" b="0" strike="noStrike" cap="all" spc="299">
                <a:solidFill>
                  <a:srgbClr val="39213B"/>
                </a:solidFill>
                <a:latin typeface="Calibri"/>
              </a:rPr>
              <a:t>DISCRIMINATION task: reaction time results across groups as a function of condition </a:t>
            </a:r>
            <a:r>
              <a:rPr lang="pl-PL" sz="3200" b="0" strike="noStrike" cap="all" spc="299">
                <a:solidFill>
                  <a:srgbClr val="39213B"/>
                </a:solidFill>
                <a:latin typeface="Calibri"/>
              </a:rPr>
              <a:t> </a:t>
            </a:r>
            <a:endParaRPr lang="pl-PL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37" name="Prostokąt 23"/>
          <p:cNvSpPr/>
          <p:nvPr/>
        </p:nvSpPr>
        <p:spPr>
          <a:xfrm>
            <a:off x="720000" y="1343160"/>
            <a:ext cx="78055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Generally, the lower the accuracy of discrimination, the higher the RTs.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Are there differences between groups in reaction times as a function of condition?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rostokąt 24"/>
          <p:cNvSpPr/>
          <p:nvPr/>
        </p:nvSpPr>
        <p:spPr>
          <a:xfrm>
            <a:off x="7459200" y="1949040"/>
            <a:ext cx="3916440" cy="338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Only significant contrasts were selected: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condition = /ʈ/-/t/: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native – bilingual 	         p &lt;.0001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native – trilingual             p=0.0432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bilingual – trilingual          p=0.0252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condition = /ɖ/-/d/: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native – bilingual              p = 0.0005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bilingual – trilingual          p = 0.0068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condition = /ɭ-l/ 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native – trilingual             p = 0.0072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9" name="Obraz 338"/>
          <p:cNvPicPr/>
          <p:nvPr/>
        </p:nvPicPr>
        <p:blipFill>
          <a:blip r:embed="rId2"/>
          <a:stretch/>
        </p:blipFill>
        <p:spPr>
          <a:xfrm>
            <a:off x="-336240" y="1706040"/>
            <a:ext cx="8071200" cy="4611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68E3D9-6B55-FB25-86E6-6C5DC9E1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Retroflexes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Norwegian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, English and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: no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full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44A497-4FF3-AF1D-CB38-5E03785BE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lvl="1" algn="just">
              <a:lnSpc>
                <a:spcPct val="110000"/>
              </a:lnSpc>
            </a:pP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Norwegian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2" algn="just">
              <a:lnSpc>
                <a:spcPct val="110000"/>
              </a:lnSpc>
            </a:pP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a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series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of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coronal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consonants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distinguished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by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retroflexion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: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alveolar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/t, d, s, l, n/ and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retroflex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/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ʈ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ɖ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ʃ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ɭ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ɳ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/ (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cf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.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Kristoffersen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2000: 23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controversy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about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/</a:t>
            </a:r>
            <a:r>
              <a:rPr lang="pl-PL" b="0" i="0" u="none" strike="noStrike" dirty="0" err="1">
                <a:solidFill>
                  <a:srgbClr val="000000"/>
                </a:solidFill>
                <a:effectLst/>
                <a:latin typeface="Charis SIL"/>
              </a:rPr>
              <a:t>ʂ</a:t>
            </a:r>
            <a:r>
              <a:rPr lang="pl-PL" dirty="0">
                <a:solidFill>
                  <a:srgbClr val="000000"/>
                </a:solidFill>
                <a:latin typeface="Charis SIL"/>
              </a:rPr>
              <a:t>/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ʃ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/)</a:t>
            </a:r>
          </a:p>
          <a:p>
            <a:pPr lvl="1" algn="just">
              <a:lnSpc>
                <a:spcPct val="110000"/>
              </a:lnSpc>
            </a:pP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2" indent="0" algn="just">
              <a:lnSpc>
                <a:spcPct val="110000"/>
              </a:lnSpc>
              <a:buNone/>
            </a:pP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8" indent="0" algn="just">
              <a:lnSpc>
                <a:spcPct val="110000"/>
              </a:lnSpc>
              <a:spcBef>
                <a:spcPts val="0"/>
              </a:spcBef>
            </a:pPr>
            <a:r>
              <a:rPr lang="pl-PL" dirty="0">
                <a:latin typeface="Calibri"/>
                <a:cs typeface="Calibri"/>
              </a:rPr>
              <a:t> </a:t>
            </a:r>
            <a:r>
              <a:rPr lang="pl-PL" dirty="0" err="1">
                <a:latin typeface="Calibri"/>
                <a:cs typeface="Calibri"/>
              </a:rPr>
              <a:t>sibilants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dirty="0" err="1">
                <a:latin typeface="Calibri"/>
                <a:cs typeface="Calibri"/>
              </a:rPr>
              <a:t>have</a:t>
            </a:r>
            <a:r>
              <a:rPr lang="pl-PL" dirty="0">
                <a:latin typeface="Calibri"/>
                <a:cs typeface="Calibri"/>
              </a:rPr>
              <a:t> a </a:t>
            </a:r>
            <a:r>
              <a:rPr lang="pl-PL" dirty="0" err="1">
                <a:latin typeface="Calibri"/>
                <a:cs typeface="Calibri"/>
              </a:rPr>
              <a:t>controversial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dirty="0" err="1">
                <a:latin typeface="Calibri"/>
                <a:cs typeface="Calibri"/>
              </a:rPr>
              <a:t>retroflex</a:t>
            </a:r>
            <a:r>
              <a:rPr lang="pl-PL" dirty="0">
                <a:latin typeface="Calibri"/>
                <a:cs typeface="Calibri"/>
              </a:rPr>
              <a:t> status (</a:t>
            </a:r>
            <a:r>
              <a:rPr lang="pl-PL" dirty="0" err="1">
                <a:latin typeface="Calibri"/>
                <a:cs typeface="Calibri"/>
              </a:rPr>
              <a:t>Hamann</a:t>
            </a:r>
            <a:r>
              <a:rPr lang="pl-PL" dirty="0">
                <a:latin typeface="Calibri"/>
                <a:cs typeface="Calibri"/>
              </a:rPr>
              <a:t> (2002, 2004), Lorenc (2018), Hall (1997a, 1997b) </a:t>
            </a:r>
            <a:r>
              <a:rPr lang="pl-PL" dirty="0" err="1">
                <a:latin typeface="Calibri"/>
                <a:cs typeface="Calibri"/>
              </a:rPr>
              <a:t>Żygis</a:t>
            </a:r>
            <a:r>
              <a:rPr lang="pl-PL" dirty="0">
                <a:latin typeface="Calibri"/>
                <a:cs typeface="Calibri"/>
              </a:rPr>
              <a:t> and </a:t>
            </a:r>
            <a:r>
              <a:rPr lang="pl-PL" dirty="0" err="1">
                <a:latin typeface="Calibri"/>
                <a:cs typeface="Calibri"/>
              </a:rPr>
              <a:t>Hamann</a:t>
            </a:r>
            <a:r>
              <a:rPr lang="pl-PL" dirty="0">
                <a:latin typeface="Calibri"/>
                <a:cs typeface="Calibri"/>
              </a:rPr>
              <a:t> (2003), </a:t>
            </a:r>
            <a:r>
              <a:rPr lang="pl-PL" dirty="0" err="1">
                <a:latin typeface="Calibri"/>
                <a:cs typeface="Calibri"/>
              </a:rPr>
              <a:t>Żygis</a:t>
            </a:r>
            <a:r>
              <a:rPr lang="pl-PL" dirty="0">
                <a:latin typeface="Calibri"/>
                <a:cs typeface="Calibri"/>
              </a:rPr>
              <a:t> (2005), </a:t>
            </a:r>
            <a:r>
              <a:rPr lang="pl-PL" dirty="0" err="1">
                <a:latin typeface="Calibri"/>
                <a:cs typeface="Calibri"/>
              </a:rPr>
              <a:t>Żygis</a:t>
            </a:r>
            <a:r>
              <a:rPr lang="pl-PL" dirty="0">
                <a:latin typeface="Calibri"/>
                <a:cs typeface="Calibri"/>
              </a:rPr>
              <a:t> et al. (2012), </a:t>
            </a:r>
            <a:r>
              <a:rPr lang="pl-PL" dirty="0" err="1">
                <a:latin typeface="Calibri"/>
                <a:cs typeface="Calibri"/>
              </a:rPr>
              <a:t>Padgett</a:t>
            </a:r>
            <a:r>
              <a:rPr lang="pl-PL" dirty="0">
                <a:latin typeface="Calibri"/>
                <a:cs typeface="Calibri"/>
              </a:rPr>
              <a:t> and </a:t>
            </a:r>
            <a:r>
              <a:rPr lang="pl-PL" dirty="0" err="1">
                <a:latin typeface="Calibri"/>
                <a:cs typeface="Calibri"/>
              </a:rPr>
              <a:t>Żygis</a:t>
            </a:r>
            <a:r>
              <a:rPr lang="pl-PL" dirty="0">
                <a:latin typeface="Calibri"/>
                <a:cs typeface="Calibri"/>
              </a:rPr>
              <a:t> (2007), </a:t>
            </a:r>
            <a:r>
              <a:rPr lang="pl-PL" dirty="0" err="1">
                <a:latin typeface="Calibri"/>
                <a:cs typeface="Calibri"/>
              </a:rPr>
              <a:t>Żygis</a:t>
            </a:r>
            <a:r>
              <a:rPr lang="pl-PL" dirty="0">
                <a:latin typeface="Calibri"/>
                <a:cs typeface="Calibri"/>
              </a:rPr>
              <a:t> and </a:t>
            </a:r>
            <a:r>
              <a:rPr lang="pl-PL" dirty="0" err="1">
                <a:latin typeface="Calibri"/>
                <a:cs typeface="Calibri"/>
              </a:rPr>
              <a:t>Padgett</a:t>
            </a:r>
            <a:r>
              <a:rPr lang="pl-PL" dirty="0">
                <a:latin typeface="Calibri"/>
                <a:cs typeface="Calibri"/>
              </a:rPr>
              <a:t> (2010)).</a:t>
            </a:r>
          </a:p>
          <a:p>
            <a:pPr marL="914400" lvl="8" indent="0" algn="just">
              <a:lnSpc>
                <a:spcPct val="110000"/>
              </a:lnSpc>
              <a:spcBef>
                <a:spcPts val="0"/>
              </a:spcBef>
            </a:pP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8" indent="0" algn="just">
              <a:lnSpc>
                <a:spcPct val="110000"/>
              </a:lnSpc>
              <a:spcBef>
                <a:spcPts val="0"/>
              </a:spcBef>
            </a:pPr>
            <a:r>
              <a:rPr lang="pl-PL" dirty="0">
                <a:latin typeface="Calibri"/>
                <a:cs typeface="Calibri"/>
              </a:rPr>
              <a:t> </a:t>
            </a:r>
            <a:r>
              <a:rPr lang="pl-PL" dirty="0" err="1">
                <a:latin typeface="Calibri"/>
                <a:cs typeface="Calibri"/>
              </a:rPr>
              <a:t>cues</a:t>
            </a:r>
            <a:r>
              <a:rPr lang="pl-PL" dirty="0">
                <a:latin typeface="Calibri"/>
                <a:cs typeface="Calibri"/>
              </a:rPr>
              <a:t> to </a:t>
            </a:r>
            <a:r>
              <a:rPr lang="pl-PL" dirty="0" err="1">
                <a:latin typeface="Calibri"/>
                <a:cs typeface="Calibri"/>
              </a:rPr>
              <a:t>retroflexion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dirty="0" err="1">
                <a:latin typeface="Calibri"/>
                <a:cs typeface="Calibri"/>
              </a:rPr>
              <a:t>are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dirty="0" err="1">
                <a:latin typeface="Calibri"/>
                <a:cs typeface="Calibri"/>
              </a:rPr>
              <a:t>argued</a:t>
            </a:r>
            <a:r>
              <a:rPr lang="pl-PL" dirty="0">
                <a:latin typeface="Calibri"/>
                <a:cs typeface="Calibri"/>
              </a:rPr>
              <a:t> to be </a:t>
            </a:r>
            <a:r>
              <a:rPr lang="pl-PL" dirty="0" err="1">
                <a:latin typeface="Calibri"/>
                <a:cs typeface="Calibri"/>
              </a:rPr>
              <a:t>manifested</a:t>
            </a:r>
            <a:r>
              <a:rPr lang="pl-PL" dirty="0">
                <a:latin typeface="Calibri"/>
                <a:cs typeface="Calibri"/>
              </a:rPr>
              <a:t> in /</a:t>
            </a:r>
            <a:r>
              <a:rPr lang="pl-PL" dirty="0" err="1">
                <a:latin typeface="Calibri"/>
                <a:cs typeface="Calibri"/>
              </a:rPr>
              <a:t>ʂ</a:t>
            </a:r>
            <a:r>
              <a:rPr lang="pl-PL" dirty="0">
                <a:latin typeface="Calibri"/>
                <a:cs typeface="Calibri"/>
              </a:rPr>
              <a:t>/, /</a:t>
            </a:r>
            <a:r>
              <a:rPr lang="pl-PL" dirty="0" err="1">
                <a:latin typeface="Calibri"/>
                <a:cs typeface="Calibri"/>
              </a:rPr>
              <a:t>ʐ</a:t>
            </a:r>
            <a:r>
              <a:rPr lang="pl-PL" dirty="0">
                <a:latin typeface="Calibri"/>
                <a:cs typeface="Calibri"/>
              </a:rPr>
              <a:t>/, /͡</a:t>
            </a:r>
            <a:r>
              <a:rPr lang="pl-PL" dirty="0" err="1">
                <a:latin typeface="Calibri"/>
                <a:cs typeface="Calibri"/>
              </a:rPr>
              <a:t>tʂ</a:t>
            </a:r>
            <a:r>
              <a:rPr lang="pl-PL" dirty="0">
                <a:latin typeface="Calibri"/>
                <a:cs typeface="Calibri"/>
              </a:rPr>
              <a:t>/ and /</a:t>
            </a:r>
            <a:r>
              <a:rPr lang="pl-PL" dirty="0" err="1">
                <a:latin typeface="Calibri"/>
                <a:cs typeface="Calibri"/>
              </a:rPr>
              <a:t>d͡ʐ</a:t>
            </a:r>
            <a:r>
              <a:rPr lang="pl-PL" dirty="0">
                <a:latin typeface="Calibri"/>
                <a:cs typeface="Calibri"/>
              </a:rPr>
              <a:t>/; 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8" indent="0" algn="just">
              <a:lnSpc>
                <a:spcPct val="110000"/>
              </a:lnSpc>
              <a:spcBef>
                <a:spcPts val="0"/>
              </a:spcBef>
            </a:pP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8" indent="0" algn="just">
              <a:lnSpc>
                <a:spcPct val="110000"/>
              </a:lnSpc>
              <a:spcBef>
                <a:spcPts val="0"/>
              </a:spcBef>
            </a:pPr>
            <a:r>
              <a:rPr lang="pl-PL" dirty="0">
                <a:latin typeface="Calibri"/>
                <a:cs typeface="Calibri"/>
              </a:rPr>
              <a:t> </a:t>
            </a:r>
            <a:r>
              <a:rPr lang="pl-PL" dirty="0" err="1">
                <a:latin typeface="Calibri"/>
                <a:cs typeface="Calibri"/>
              </a:rPr>
              <a:t>cues</a:t>
            </a:r>
            <a:r>
              <a:rPr lang="pl-PL" dirty="0">
                <a:latin typeface="Calibri"/>
                <a:cs typeface="Calibri"/>
              </a:rPr>
              <a:t> to </a:t>
            </a:r>
            <a:r>
              <a:rPr lang="pl-PL" dirty="0" err="1">
                <a:latin typeface="Calibri"/>
                <a:cs typeface="Calibri"/>
              </a:rPr>
              <a:t>allophonic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dirty="0" err="1">
                <a:latin typeface="Calibri"/>
                <a:cs typeface="Calibri"/>
              </a:rPr>
              <a:t>retroflexion</a:t>
            </a:r>
            <a:r>
              <a:rPr lang="pl-PL" dirty="0">
                <a:latin typeface="Calibri"/>
                <a:cs typeface="Calibri"/>
              </a:rPr>
              <a:t> – in [</a:t>
            </a:r>
            <a:r>
              <a:rPr lang="pl-PL" dirty="0" err="1">
                <a:latin typeface="Calibri"/>
                <a:cs typeface="Calibri"/>
              </a:rPr>
              <a:t>ʈ</a:t>
            </a:r>
            <a:r>
              <a:rPr lang="pl-PL" dirty="0">
                <a:latin typeface="Calibri"/>
                <a:cs typeface="Calibri"/>
              </a:rPr>
              <a:t>] and [</a:t>
            </a:r>
            <a:r>
              <a:rPr lang="pl-PL" dirty="0" err="1">
                <a:latin typeface="Calibri"/>
                <a:cs typeface="Calibri"/>
              </a:rPr>
              <a:t>ɖ</a:t>
            </a:r>
            <a:r>
              <a:rPr lang="pl-PL" dirty="0">
                <a:latin typeface="Calibri"/>
                <a:cs typeface="Calibri"/>
              </a:rPr>
              <a:t>] (</a:t>
            </a:r>
            <a:r>
              <a:rPr lang="pl-PL" dirty="0" err="1">
                <a:latin typeface="Calibri"/>
                <a:cs typeface="Calibri"/>
              </a:rPr>
              <a:t>Żygis</a:t>
            </a:r>
            <a:r>
              <a:rPr lang="pl-PL" dirty="0">
                <a:latin typeface="Calibri"/>
                <a:cs typeface="Calibri"/>
              </a:rPr>
              <a:t> 2005; </a:t>
            </a:r>
            <a:r>
              <a:rPr lang="pl-PL" dirty="0" err="1">
                <a:latin typeface="Calibri"/>
                <a:cs typeface="Calibri"/>
              </a:rPr>
              <a:t>Żygis</a:t>
            </a:r>
            <a:r>
              <a:rPr lang="pl-PL" dirty="0">
                <a:latin typeface="Calibri"/>
                <a:cs typeface="Calibri"/>
              </a:rPr>
              <a:t>, </a:t>
            </a:r>
            <a:r>
              <a:rPr lang="pl-PL" dirty="0" err="1">
                <a:latin typeface="Calibri"/>
                <a:cs typeface="Calibri"/>
              </a:rPr>
              <a:t>Pape</a:t>
            </a:r>
            <a:r>
              <a:rPr lang="pl-PL" dirty="0">
                <a:latin typeface="Calibri"/>
                <a:cs typeface="Calibri"/>
              </a:rPr>
              <a:t> &amp; </a:t>
            </a:r>
            <a:r>
              <a:rPr lang="pl-PL" dirty="0" err="1">
                <a:latin typeface="Calibri"/>
                <a:cs typeface="Calibri"/>
              </a:rPr>
              <a:t>Jesus</a:t>
            </a:r>
            <a:r>
              <a:rPr lang="pl-PL" dirty="0">
                <a:latin typeface="Calibri"/>
                <a:cs typeface="Calibri"/>
              </a:rPr>
              <a:t> 2012);</a:t>
            </a:r>
          </a:p>
          <a:p>
            <a:pPr lvl="2" algn="just">
              <a:lnSpc>
                <a:spcPct val="110000"/>
              </a:lnSpc>
            </a:pP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>
              <a:lnSpc>
                <a:spcPct val="110000"/>
              </a:lnSpc>
            </a:pP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</a:pP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American English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only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has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/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ɽ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/;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2668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16C549-E82B-7D67-C9DF-C3AD9A54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130995"/>
            <a:ext cx="9486900" cy="1371600"/>
          </a:xfrm>
        </p:spPr>
        <p:txBody>
          <a:bodyPr>
            <a:normAutofit/>
          </a:bodyPr>
          <a:lstStyle/>
          <a:p>
            <a:r>
              <a:rPr lang="pl-PL" sz="2500" err="1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r>
              <a:rPr lang="pl-PL" sz="25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2500" err="1">
                <a:latin typeface="Calibri" panose="020F0502020204030204" pitchFamily="34" charset="0"/>
                <a:cs typeface="Calibri" panose="020F0502020204030204" pitchFamily="34" charset="0"/>
              </a:rPr>
              <a:t>discrimination</a:t>
            </a:r>
            <a:endParaRPr lang="pl-PL" sz="2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65AD55-DA6E-E3EB-7DB9-024399992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502595"/>
            <a:ext cx="9486901" cy="4669606"/>
          </a:xfrm>
        </p:spPr>
        <p:txBody>
          <a:bodyPr>
            <a:normAutofit fontScale="47500" lnSpcReduction="20000"/>
          </a:bodyPr>
          <a:lstStyle/>
          <a:p>
            <a:endParaRPr lang="pl-PL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Hypotheses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confirmed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ʂ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/-/s/&gt;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stop &gt;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sonorants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ɳ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/-/n/ and //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ɭ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-l/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perception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neutralization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/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ɭ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-l/. </a:t>
            </a:r>
          </a:p>
          <a:p>
            <a:endParaRPr lang="pl-PL" sz="45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4500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Trilingual</a:t>
            </a:r>
            <a:r>
              <a:rPr lang="pl-PL" sz="45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target </a:t>
            </a:r>
            <a:r>
              <a:rPr lang="pl-PL" sz="4500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pl-PL" sz="45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</a:t>
            </a:r>
            <a:r>
              <a:rPr lang="pl-PL" sz="45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sz="4500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wholesale</a:t>
            </a:r>
            <a:r>
              <a:rPr lang="pl-PL" sz="45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trilinguals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accurate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native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speakers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native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speakers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accurate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bilinguals</a:t>
            </a:r>
            <a:r>
              <a:rPr lang="pl-PL" sz="4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pl-PL" sz="45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" sz="4500">
                <a:solidFill>
                  <a:schemeClr val="tx1"/>
                </a:solidFill>
                <a:latin typeface="Calibri"/>
                <a:cs typeface="Calibri"/>
              </a:rPr>
              <a:t>There are significant differences in accuracy of perception of Norwegian pairs of retroflexes: 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ʂ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-s/, /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ʈ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-t/, /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ɖ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-d/, /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ɳ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-n/ and /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ɭ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-l/ and 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relative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difficulties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diminish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 with 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experience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 with 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Norwegian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  <a:p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Higher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reaction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times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 for 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bilinguals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  <a:p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Higher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reaction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times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 for 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contrasts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 with 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lower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discrimination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accuracy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/ for 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more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challenging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4500" err="1">
                <a:solidFill>
                  <a:schemeClr val="tx1"/>
                </a:solidFill>
                <a:latin typeface="Calibri"/>
                <a:cs typeface="Calibri"/>
              </a:rPr>
              <a:t>contrasts</a:t>
            </a:r>
            <a:r>
              <a:rPr lang="pl-PL" sz="450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  <a:p>
            <a:endParaRPr lang="pl-PL">
              <a:solidFill>
                <a:schemeClr val="tx1"/>
              </a:solidFill>
              <a:latin typeface="Calibri"/>
              <a:cs typeface="Calibri"/>
            </a:endParaRPr>
          </a:p>
          <a:p>
            <a:endParaRPr lang="pl-PL">
              <a:solidFill>
                <a:schemeClr val="tx1"/>
              </a:solidFill>
              <a:latin typeface="Calibri"/>
              <a:cs typeface="Calibri"/>
            </a:endParaRPr>
          </a:p>
          <a:p>
            <a:endParaRPr lang="pl-PL">
              <a:solidFill>
                <a:schemeClr val="tx1"/>
              </a:solidFill>
              <a:latin typeface="Calibri"/>
              <a:cs typeface="Calibri"/>
            </a:endParaRPr>
          </a:p>
          <a:p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82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57E3A9-BA7F-F142-22EA-FD0C420D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err="1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r>
              <a:rPr lang="pl-PL" sz="35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3500" err="1">
                <a:latin typeface="Calibri" panose="020F0502020204030204" pitchFamily="34" charset="0"/>
                <a:cs typeface="Calibri" panose="020F0502020204030204" pitchFamily="34" charset="0"/>
              </a:rPr>
              <a:t>rated</a:t>
            </a:r>
            <a:r>
              <a:rPr lang="pl-PL" sz="350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sz="3500" err="1"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pl-PL" sz="3500">
                <a:latin typeface="Calibri" panose="020F0502020204030204" pitchFamily="34" charset="0"/>
                <a:cs typeface="Calibri" panose="020F0502020204030204" pitchFamily="34" charset="0"/>
              </a:rPr>
              <a:t>-)</a:t>
            </a:r>
            <a:r>
              <a:rPr lang="pl-PL" sz="3500" err="1">
                <a:latin typeface="Calibri" panose="020F0502020204030204" pitchFamily="34" charset="0"/>
                <a:cs typeface="Calibri" panose="020F0502020204030204" pitchFamily="34" charset="0"/>
              </a:rPr>
              <a:t>similarity</a:t>
            </a:r>
            <a:r>
              <a:rPr lang="pl-PL" sz="35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500" err="1"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endParaRPr lang="pl-PL" sz="3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AF9A6E-117E-6DCD-C65F-66766DEB4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attested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hierarchy of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phonological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proximity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retroflexion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same P&amp;M &gt; 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retroflexion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same P&amp;M 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retroflexion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P&amp;M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non-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retroflexion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P&amp;M</a:t>
            </a:r>
          </a:p>
          <a:p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turned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 to be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rated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similarity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scores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reaction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retroflexion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elicited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goodness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ratings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trilinguals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familiar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retroflexion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L1 and L3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bilinguals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whom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mainly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L1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the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CLI.</a:t>
            </a:r>
          </a:p>
        </p:txBody>
      </p:sp>
    </p:spTree>
    <p:extLst>
      <p:ext uri="{BB962C8B-B14F-4D97-AF65-F5344CB8AC3E}">
        <p14:creationId xmlns:p14="http://schemas.microsoft.com/office/powerpoint/2010/main" val="203431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30C5EC-636C-01D2-567A-07C3A2E0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: RDT vs.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discrimination</a:t>
            </a:r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2D0F85-7600-B56E-D2E9-82D366672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sounds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judged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RDT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scores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discrimination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-&gt;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perceived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cross-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linguistic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similarity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mediates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discrimination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not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L2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perception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Cebrian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2022,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Flege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2021, Best 1995), but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cross-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linguistic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perception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multilinguals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complexities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retroflexes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Gradiance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perceptual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salience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a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contrast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69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7FF303-1545-6B95-6175-736459F53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err="1">
                <a:latin typeface="Calibri" panose="020F0502020204030204" pitchFamily="34" charset="0"/>
                <a:cs typeface="Calibri" panose="020F0502020204030204" pitchFamily="34" charset="0"/>
              </a:rPr>
              <a:t>Further</a:t>
            </a:r>
            <a:r>
              <a:rPr lang="pl-PL" sz="35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50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endParaRPr lang="pl-PL" sz="3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D24B9E-5704-B0CA-177C-38C6A1AC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vs.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discrimination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revealed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ʂ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/-/s/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phonemes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much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accurately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discriminated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/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ʈ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/-/t/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ɖ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/-/d/, the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stop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variants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allophonic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not a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phonemic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status in L1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disentangle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role of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phonemic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allophonic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status vs. the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occurrence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Cf. the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1st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SLM (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Flege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1995,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Flege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2021): „Sounds in the L1 and L2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perceptually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one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another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position·sensitive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allophonic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rather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phonemic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839696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2" y="1193006"/>
            <a:ext cx="6142428" cy="447198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391021"/>
            <a:ext cx="9486900" cy="572177"/>
          </a:xfrm>
        </p:spPr>
        <p:txBody>
          <a:bodyPr>
            <a:normAutofit/>
          </a:bodyPr>
          <a:lstStyle/>
          <a:p>
            <a:pPr algn="ctr"/>
            <a:r>
              <a:rPr lang="pl-PL">
                <a:latin typeface="Calibri"/>
                <a:cs typeface="Calibri"/>
              </a:rPr>
              <a:t> </a:t>
            </a:r>
          </a:p>
        </p:txBody>
      </p:sp>
      <p:sp>
        <p:nvSpPr>
          <p:cNvPr id="10" name="Prostokąt 9"/>
          <p:cNvSpPr/>
          <p:nvPr/>
        </p:nvSpPr>
        <p:spPr>
          <a:xfrm>
            <a:off x="7343891" y="1672173"/>
            <a:ext cx="2714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sz="3200"/>
              <a:t>THANK YOU!!</a:t>
            </a:r>
            <a:endParaRPr lang="pl-PL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3067049"/>
            <a:ext cx="14001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2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429121"/>
            <a:ext cx="9486900" cy="572177"/>
          </a:xfrm>
        </p:spPr>
        <p:txBody>
          <a:bodyPr>
            <a:normAutofit/>
          </a:bodyPr>
          <a:lstStyle/>
          <a:p>
            <a:pPr algn="ctr"/>
            <a:r>
              <a:rPr lang="pl-PL" sz="2800">
                <a:solidFill>
                  <a:schemeClr val="tx1"/>
                </a:solidFill>
                <a:latin typeface="Calibri"/>
                <a:cs typeface="Calibri"/>
              </a:rPr>
              <a:t>SELECTED REFERENCES</a:t>
            </a:r>
            <a:r>
              <a:rPr lang="pl-PL">
                <a:solidFill>
                  <a:schemeClr val="tx1"/>
                </a:solidFill>
                <a:latin typeface="Calibri"/>
                <a:cs typeface="Calibri"/>
              </a:rPr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346" y="1489799"/>
            <a:ext cx="10184337" cy="510150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Cebrian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(2022).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Perception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English and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Catalan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vowels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English and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Catalan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listeners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Part II.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Perceptual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vs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ecphoric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similarity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Acoustical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Society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152(5), 2781-2793. </a:t>
            </a:r>
          </a:p>
          <a:p>
            <a:pPr algn="just"/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Flege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J.E. &amp;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Bohn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O-S. (2021). The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revised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speech learning model (SLM-r). In: R.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Wayland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(ed.) Second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speech learning: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Theoretical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empirical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Cambridge: Cambridge University Press, pp. 3-83. </a:t>
            </a:r>
          </a:p>
          <a:p>
            <a:pPr algn="just"/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Greenberg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(1966).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Universals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Cambridge, MA: MIT Press. </a:t>
            </a:r>
          </a:p>
          <a:p>
            <a:pPr algn="just"/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Maddieson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 (1984)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Patterns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sounds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Cambridge: Cambridge University Press. </a:t>
            </a:r>
          </a:p>
          <a:p>
            <a:pPr algn="just"/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Westergaard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Mitrofanova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N., Rodina, Y. &amp;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Slabakova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R. 2023. Full transfer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L3/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acquisition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Cross-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linguistic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influence as a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-by-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In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Cabrelli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Chauch-Orozco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González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Alonso, J. Pereira Soares, S.M.,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Puig-Mayenco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 &amp;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Rothman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</a:t>
            </a:r>
            <a:r>
              <a:rPr lang="pl-PL" sz="2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Cambridge </a:t>
            </a:r>
            <a:r>
              <a:rPr lang="pl-PL" sz="2000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handbook</a:t>
            </a:r>
            <a:r>
              <a:rPr lang="pl-PL" sz="2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sz="2000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thrid</a:t>
            </a:r>
            <a:r>
              <a:rPr lang="pl-PL" sz="2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pl-PL" sz="2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i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acquisition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Pp. 219-242. Cambridge: Cambridge University Press.  </a:t>
            </a:r>
          </a:p>
          <a:p>
            <a:pPr algn="just"/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Żygis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(2005). Non(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retroflexivity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of Slavic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affricates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Czech. ZAS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Papers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Linguistics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42, 69-115. </a:t>
            </a:r>
          </a:p>
          <a:p>
            <a:pPr algn="just"/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Żygis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D. L., &amp;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L. (2012). (Non)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Slavic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affricates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Czech and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International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Phonetic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Association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42, 281–329.</a:t>
            </a:r>
            <a:r>
              <a:rPr lang="pl-PL" sz="2000">
                <a:solidFill>
                  <a:schemeClr val="tx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 </a:t>
            </a:r>
            <a:endParaRPr lang="pl-PL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>
              <a:solidFill>
                <a:schemeClr val="tx1"/>
              </a:solidFill>
              <a:latin typeface="Calibri"/>
              <a:ea typeface="+mj-lt"/>
              <a:cs typeface="Calibri"/>
            </a:endParaRPr>
          </a:p>
          <a:p>
            <a:pPr algn="ctr">
              <a:buNone/>
            </a:pPr>
            <a:endParaRPr lang="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algn="ctr"/>
            <a:endParaRPr lang="pl">
              <a:solidFill>
                <a:srgbClr val="000000"/>
              </a:solidFill>
              <a:latin typeface="Calibri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3378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642132-805A-497E-9C84-8D6774339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29965" y="1137124"/>
            <a:ext cx="4656106" cy="2360429"/>
          </a:xfrm>
        </p:spPr>
        <p:txBody>
          <a:bodyPr>
            <a:normAutofit/>
          </a:bodyPr>
          <a:lstStyle/>
          <a:p>
            <a:r>
              <a:rPr lang="pl-PL" sz="310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ACKNOWLEDGEMENTS:</a:t>
            </a:r>
            <a:r>
              <a:rPr lang="pl-PL">
                <a:latin typeface="Calibri"/>
                <a:ea typeface="+mj-lt"/>
                <a:cs typeface="+mj-lt"/>
              </a:rPr>
              <a:t> </a:t>
            </a:r>
            <a:endParaRPr lang="pl-PL">
              <a:latin typeface="Calibri"/>
              <a:cs typeface="Calibri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2D0ED276-0D0B-27BB-486D-0645C2C65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695" y="972841"/>
            <a:ext cx="2067465" cy="2063478"/>
          </a:xfrm>
          <a:prstGeom prst="rect">
            <a:avLst/>
          </a:prstGeom>
        </p:spPr>
      </p:pic>
      <p:pic>
        <p:nvPicPr>
          <p:cNvPr id="7" name="Picture 4" descr="Norway Grants - Recello Sp. z o.o.">
            <a:extLst>
              <a:ext uri="{FF2B5EF4-FFF2-40B4-BE49-F238E27FC236}">
                <a16:creationId xmlns:a16="http://schemas.microsoft.com/office/drawing/2014/main" id="{38CDD7E2-5781-18CC-684A-F6A8E56BA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39" y="754065"/>
            <a:ext cx="2985946" cy="29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604DDC51-9B90-CD85-1076-2A3A478BF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35" y="1147100"/>
            <a:ext cx="3657600" cy="18288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181350" y="500769"/>
            <a:ext cx="701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/>
              <a:t>ACKNOWLEDGEMENTS: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63188" y="3823207"/>
            <a:ext cx="105727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0" u="none" strike="noStrike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pl-PL" b="1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i="0" u="none" strike="noStrike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pl-PL" b="1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i="0" u="none" strike="noStrike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l-PL" b="1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i="0" u="none" strike="noStrike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supported</a:t>
            </a:r>
            <a:r>
              <a:rPr lang="pl-PL" b="1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pl-PL" b="1" i="0" u="none" strike="noStrike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Norway</a:t>
            </a:r>
            <a:r>
              <a:rPr lang="pl-PL" b="1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i="0" u="none" strike="noStrike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funds</a:t>
            </a:r>
            <a:r>
              <a:rPr lang="pl-PL" b="1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 NCN </a:t>
            </a:r>
            <a:r>
              <a:rPr lang="pl-PL" b="1" i="0" u="none" strike="noStrike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pl-PL" b="1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grant GRIEG-1 (UMO-2019/34/H/HS2/00495) ADIM “</a:t>
            </a:r>
            <a:r>
              <a:rPr lang="pl-PL" b="1" i="0" u="none" strike="noStrike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Across-domain</a:t>
            </a:r>
            <a:r>
              <a:rPr lang="pl-PL" b="1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i="0" u="none" strike="noStrike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investigations</a:t>
            </a:r>
            <a:r>
              <a:rPr lang="pl-PL" b="1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b="1" i="0" u="none" strike="noStrike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multilingualism</a:t>
            </a:r>
            <a:r>
              <a:rPr lang="pl-PL" b="1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Modeling L3 </a:t>
            </a:r>
            <a:r>
              <a:rPr lang="pl-PL" b="1" i="0" u="none" strike="noStrike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acquisition</a:t>
            </a:r>
            <a:r>
              <a:rPr lang="pl-PL" b="1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b="1" i="0" u="none" strike="noStrike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diverse</a:t>
            </a:r>
            <a:r>
              <a:rPr lang="pl-PL" b="1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i="0" u="none" strike="noStrike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settings</a:t>
            </a:r>
            <a:r>
              <a:rPr lang="pl-PL" b="1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Special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go to Jarosław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Weckwerth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and Agnieszka Pludra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for their idea of shading and help with the execution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Hanna Kędzierska for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her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with data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in Wrocław and Sylwiusz Żychliński,  Anna Skałba and Zuzanna Cal for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cooperation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in Poznań and Szczecin.</a:t>
            </a:r>
          </a:p>
          <a:p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Last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but not,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least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we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grateful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team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members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discussions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design and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178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5777BC-D5DC-3EAC-3156-AA9999F9E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527649"/>
            <a:ext cx="9486900" cy="1084053"/>
          </a:xfrm>
        </p:spPr>
        <p:txBody>
          <a:bodyPr>
            <a:normAutofit fontScale="90000"/>
          </a:bodyPr>
          <a:lstStyle/>
          <a:p>
            <a:pPr algn="ctr"/>
            <a:br>
              <a:rPr lang="pl-PL">
                <a:latin typeface="Calibri"/>
                <a:cs typeface="Calibri"/>
              </a:rPr>
            </a:br>
            <a:br>
              <a:rPr lang="pl-PL">
                <a:latin typeface="Calibri"/>
                <a:cs typeface="Calibri"/>
              </a:rPr>
            </a:br>
            <a:r>
              <a:rPr lang="pl-PL" err="1">
                <a:latin typeface="Calibri"/>
                <a:cs typeface="Calibri"/>
              </a:rPr>
              <a:t>Retroflexes</a:t>
            </a:r>
            <a:r>
              <a:rPr lang="pl-PL">
                <a:latin typeface="Calibri"/>
                <a:cs typeface="Calibri"/>
              </a:rPr>
              <a:t> in </a:t>
            </a:r>
            <a:r>
              <a:rPr lang="pl-PL" err="1">
                <a:latin typeface="Calibri"/>
                <a:cs typeface="Calibri"/>
              </a:rPr>
              <a:t>Norwegian</a:t>
            </a:r>
            <a:r>
              <a:rPr lang="pl-PL">
                <a:latin typeface="Calibri"/>
                <a:cs typeface="Calibri"/>
              </a:rPr>
              <a:t>, English and </a:t>
            </a:r>
            <a:r>
              <a:rPr lang="pl-PL" err="1">
                <a:latin typeface="Calibri"/>
                <a:cs typeface="Calibri"/>
              </a:rPr>
              <a:t>Polish</a:t>
            </a:r>
            <a:endParaRPr lang="pl-PL">
              <a:latin typeface="Calibri"/>
              <a:cs typeface="Calibri"/>
            </a:endParaRP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F3539BA1-C231-941F-B2F0-FD129B5D3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574158"/>
              </p:ext>
            </p:extLst>
          </p:nvPr>
        </p:nvGraphicFramePr>
        <p:xfrm>
          <a:off x="886690" y="2385054"/>
          <a:ext cx="6603836" cy="33375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14719">
                  <a:extLst>
                    <a:ext uri="{9D8B030D-6E8A-4147-A177-3AD203B41FA5}">
                      <a16:colId xmlns:a16="http://schemas.microsoft.com/office/drawing/2014/main" val="34669856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61090075"/>
                    </a:ext>
                  </a:extLst>
                </a:gridCol>
                <a:gridCol w="1508758">
                  <a:extLst>
                    <a:ext uri="{9D8B030D-6E8A-4147-A177-3AD203B41FA5}">
                      <a16:colId xmlns:a16="http://schemas.microsoft.com/office/drawing/2014/main" val="228777684"/>
                    </a:ext>
                  </a:extLst>
                </a:gridCol>
                <a:gridCol w="1508759">
                  <a:extLst>
                    <a:ext uri="{9D8B030D-6E8A-4147-A177-3AD203B41FA5}">
                      <a16:colId xmlns:a16="http://schemas.microsoft.com/office/drawing/2014/main" val="3968049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err="1">
                          <a:latin typeface="Calibri"/>
                        </a:rPr>
                        <a:t>Norwegian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err="1">
                          <a:latin typeface="Calibri"/>
                        </a:rPr>
                        <a:t>Polish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>
                          <a:latin typeface="Calibri"/>
                        </a:rPr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168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err="1">
                          <a:latin typeface="Calibri"/>
                        </a:rPr>
                        <a:t>nasal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/ɳ/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42710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800" b="0" i="0" u="none" strike="noStrike" noProof="0" err="1">
                          <a:latin typeface="Calibri"/>
                        </a:rPr>
                        <a:t>plosive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 (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voiceless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)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/ʈ/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>
                          <a:latin typeface="Calibri"/>
                          <a:cs typeface="Calibri"/>
                        </a:rPr>
                        <a:t> [</a:t>
                      </a:r>
                      <a:r>
                        <a:rPr lang="pl-PL" err="1">
                          <a:latin typeface="Calibri"/>
                          <a:cs typeface="Calibri"/>
                        </a:rPr>
                        <a:t>ʈ</a:t>
                      </a:r>
                      <a:r>
                        <a:rPr lang="pl-PL">
                          <a:latin typeface="Calibri"/>
                          <a:cs typeface="Calibri"/>
                        </a:rPr>
                        <a:t>] 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37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err="1">
                          <a:latin typeface="Calibri"/>
                        </a:rPr>
                        <a:t>plosive</a:t>
                      </a:r>
                      <a:r>
                        <a:rPr lang="pl-PL">
                          <a:latin typeface="Calibri"/>
                        </a:rPr>
                        <a:t> (</a:t>
                      </a:r>
                      <a:r>
                        <a:rPr lang="pl-PL" err="1">
                          <a:latin typeface="Calibri"/>
                        </a:rPr>
                        <a:t>voiced</a:t>
                      </a:r>
                      <a:r>
                        <a:rPr lang="pl-PL">
                          <a:latin typeface="Calibri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/ɖ/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latin typeface="Calibri"/>
                          <a:cs typeface="Calibri"/>
                        </a:rPr>
                        <a:t> [</a:t>
                      </a:r>
                      <a:r>
                        <a:rPr lang="pl-PL" err="1">
                          <a:latin typeface="Calibri"/>
                          <a:cs typeface="Calibri"/>
                        </a:rPr>
                        <a:t>ɖ</a:t>
                      </a:r>
                      <a:r>
                        <a:rPr lang="pl-PL">
                          <a:latin typeface="Calibri"/>
                          <a:cs typeface="Calibri"/>
                        </a:rPr>
                        <a:t>] 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800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err="1">
                          <a:latin typeface="Calibri"/>
                        </a:rPr>
                        <a:t>fricative</a:t>
                      </a:r>
                      <a:r>
                        <a:rPr lang="pl-PL">
                          <a:latin typeface="Calibri"/>
                        </a:rPr>
                        <a:t> (</a:t>
                      </a:r>
                      <a:r>
                        <a:rPr lang="pl-PL" err="1">
                          <a:latin typeface="Calibri"/>
                        </a:rPr>
                        <a:t>voiceless</a:t>
                      </a:r>
                      <a:r>
                        <a:rPr lang="pl-PL">
                          <a:latin typeface="Calibri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/ʂ-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ʃ</a:t>
                      </a:r>
                      <a:r>
                        <a:rPr lang="pl-PL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ʂ/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0723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err="1">
                          <a:latin typeface="Calibri"/>
                        </a:rPr>
                        <a:t>fricative</a:t>
                      </a:r>
                      <a:r>
                        <a:rPr lang="pl-PL">
                          <a:latin typeface="Calibri"/>
                        </a:rPr>
                        <a:t> (</a:t>
                      </a:r>
                      <a:r>
                        <a:rPr lang="pl-PL" err="1">
                          <a:latin typeface="Calibri"/>
                        </a:rPr>
                        <a:t>voiced</a:t>
                      </a:r>
                      <a:r>
                        <a:rPr lang="pl-PL">
                          <a:latin typeface="Calibri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l-PL" sz="1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/ʐ/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6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err="1">
                          <a:latin typeface="Calibri"/>
                        </a:rPr>
                        <a:t>affricate</a:t>
                      </a:r>
                      <a:r>
                        <a:rPr lang="pl-PL">
                          <a:latin typeface="Calibri"/>
                        </a:rPr>
                        <a:t> (</a:t>
                      </a:r>
                      <a:r>
                        <a:rPr lang="pl-PL" err="1">
                          <a:latin typeface="Calibri"/>
                        </a:rPr>
                        <a:t>voiceless</a:t>
                      </a:r>
                      <a:r>
                        <a:rPr lang="pl-PL">
                          <a:latin typeface="Calibri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l-PL" sz="1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t͡ʂ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749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err="1">
                          <a:latin typeface="Calibri"/>
                        </a:rPr>
                        <a:t>affricate</a:t>
                      </a:r>
                      <a:r>
                        <a:rPr lang="pl-PL">
                          <a:latin typeface="Calibri"/>
                        </a:rPr>
                        <a:t> (</a:t>
                      </a:r>
                      <a:r>
                        <a:rPr lang="pl-PL" err="1">
                          <a:latin typeface="Calibri"/>
                        </a:rPr>
                        <a:t>voiced</a:t>
                      </a:r>
                      <a:r>
                        <a:rPr lang="pl-PL">
                          <a:latin typeface="Calibri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d͡ʐ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901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err="1">
                          <a:latin typeface="Calibri"/>
                        </a:rPr>
                        <a:t>approximant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/ɭ/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>
                          <a:latin typeface="Calibri"/>
                        </a:rPr>
                        <a:t>/</a:t>
                      </a:r>
                      <a:r>
                        <a:rPr lang="pl-PL" err="1">
                          <a:latin typeface="Calibri"/>
                        </a:rPr>
                        <a:t>ɽ</a:t>
                      </a:r>
                      <a:r>
                        <a:rPr lang="pl-PL">
                          <a:latin typeface="Calibri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199509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EE6D3E73-D5E5-966B-F385-4E67F9FEFC9C}"/>
              </a:ext>
            </a:extLst>
          </p:cNvPr>
          <p:cNvSpPr txBox="1"/>
          <p:nvPr/>
        </p:nvSpPr>
        <p:spPr>
          <a:xfrm>
            <a:off x="7849590" y="1389413"/>
            <a:ext cx="3455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">
                <a:solidFill>
                  <a:srgbClr val="000000"/>
                </a:solidFill>
                <a:latin typeface="Calibri"/>
                <a:ea typeface="+mj-lt"/>
                <a:cs typeface="+mj-lt"/>
              </a:rPr>
              <a:t>Hypotheses: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">
                <a:solidFill>
                  <a:srgbClr val="000000"/>
                </a:solidFill>
                <a:latin typeface="Calibri"/>
                <a:ea typeface="+mj-lt"/>
                <a:cs typeface="+mj-lt"/>
              </a:rPr>
              <a:t>Polish /</a:t>
            </a:r>
            <a:r>
              <a:rPr lang="pl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ʂ/ vs. Norwegian /</a:t>
            </a:r>
            <a:r>
              <a:rPr lang="pl-PL" err="1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ʂ</a:t>
            </a:r>
            <a:r>
              <a:rPr lang="pl-PL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/ </a:t>
            </a:r>
            <a:r>
              <a:rPr lang="pl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–</a:t>
            </a:r>
            <a:r>
              <a:rPr lang="pl-PL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 </a:t>
            </a:r>
            <a:r>
              <a:rPr lang="pl-PL" err="1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potentially</a:t>
            </a:r>
            <a:r>
              <a:rPr lang="pl-PL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err="1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closer</a:t>
            </a:r>
            <a:r>
              <a:rPr lang="pl-PL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err="1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counterparts</a:t>
            </a:r>
            <a:r>
              <a:rPr lang="pl-PL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">
                <a:solidFill>
                  <a:srgbClr val="000000"/>
                </a:solidFill>
                <a:latin typeface="Calibri"/>
                <a:ea typeface="+mj-lt"/>
                <a:cs typeface="+mj-lt"/>
              </a:rPr>
              <a:t>Norwegian /ʈ, ɖ/ vs. Polish allophonic [ʈ, ɖ];</a:t>
            </a:r>
            <a:endParaRPr lang="pl-PL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">
                <a:solidFill>
                  <a:srgbClr val="000000"/>
                </a:solidFill>
                <a:latin typeface="Calibri"/>
                <a:ea typeface="+mj-lt"/>
                <a:cs typeface="+mj-lt"/>
              </a:rPr>
              <a:t>Remaining Norwegian retroflex sounds /ɭ, ɳ/ </a:t>
            </a:r>
            <a:r>
              <a:rPr lang="pl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–</a:t>
            </a:r>
            <a:r>
              <a:rPr lang="pl">
                <a:solidFill>
                  <a:srgbClr val="000000"/>
                </a:solidFill>
                <a:latin typeface="Calibri"/>
                <a:ea typeface="+mj-lt"/>
                <a:cs typeface="+mj-lt"/>
              </a:rPr>
              <a:t> no close retroflex counterparts in Polish;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">
                <a:solidFill>
                  <a:srgbClr val="000000"/>
                </a:solidFill>
                <a:latin typeface="Calibri"/>
                <a:ea typeface="+mj-lt"/>
                <a:cs typeface="+mj-lt"/>
              </a:rPr>
              <a:t>We hypothesize gradiance in perceptual salience.</a:t>
            </a:r>
            <a:endParaRPr lang="pl">
              <a:solidFill>
                <a:srgbClr val="39213B"/>
              </a:solidFill>
              <a:latin typeface="Goudy Old Style"/>
              <a:ea typeface="+mj-lt"/>
              <a:cs typeface="+mj-lt"/>
            </a:endParaRP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91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642668"/>
            <a:ext cx="9486900" cy="724619"/>
          </a:xfrm>
        </p:spPr>
        <p:txBody>
          <a:bodyPr/>
          <a:lstStyle/>
          <a:p>
            <a:pPr algn="ctr"/>
            <a:r>
              <a:rPr lang="pl-PL" err="1">
                <a:latin typeface="Calibri"/>
                <a:cs typeface="Calibri"/>
              </a:rPr>
              <a:t>Study</a:t>
            </a:r>
            <a:r>
              <a:rPr lang="pl-PL">
                <a:latin typeface="Calibri"/>
                <a:cs typeface="Calibri"/>
              </a:rPr>
              <a:t> </a:t>
            </a:r>
            <a:r>
              <a:rPr lang="pl-PL" err="1">
                <a:latin typeface="Calibri"/>
                <a:cs typeface="Calibri"/>
              </a:rPr>
              <a:t>Objectives</a:t>
            </a:r>
            <a:endParaRPr lang="pl-PL">
              <a:latin typeface="Calibri"/>
              <a:cs typeface="Calibr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222" y="1765273"/>
            <a:ext cx="9486901" cy="37511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We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aim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t</a:t>
            </a:r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o investigate the perception of Polish and Norwegian retroflexes by L1 Polish L2 English L3 Norwegian learners; specifically:</a:t>
            </a:r>
          </a:p>
          <a:p>
            <a:pPr lvl="1" algn="just"/>
            <a:r>
              <a:rPr lang="pl-PL" sz="24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</a:t>
            </a:r>
            <a:r>
              <a:rPr lang="pl" sz="24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ssessment of cross-linguistics (dis)similarity of retroflexes and similar non-retroflex sounds;</a:t>
            </a:r>
          </a:p>
          <a:p>
            <a:pPr lvl="1" algn="just"/>
            <a:r>
              <a:rPr lang="pl-PL" sz="24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H</a:t>
            </a:r>
            <a:r>
              <a:rPr lang="pl" sz="24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ow the perceived similarity is mediated by the presence or absence of retroflexion.</a:t>
            </a:r>
          </a:p>
          <a:p>
            <a:pPr lvl="1" algn="just"/>
            <a:r>
              <a:rPr lang="pl-PL" sz="24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</a:t>
            </a:r>
            <a:r>
              <a:rPr lang="pl" sz="24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iscrimination of Norwegian retroflexes/non-retroflexes;</a:t>
            </a:r>
          </a:p>
          <a:p>
            <a:pPr lvl="1" algn="just"/>
            <a:endParaRPr lang="pl" sz="2400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 algn="just">
              <a:buNone/>
            </a:pPr>
            <a:endParaRPr lang="pl">
              <a:solidFill>
                <a:srgbClr val="000000"/>
              </a:solidFill>
              <a:latin typeface="Calibri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451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642668"/>
            <a:ext cx="9486900" cy="724619"/>
          </a:xfrm>
        </p:spPr>
        <p:txBody>
          <a:bodyPr/>
          <a:lstStyle/>
          <a:p>
            <a:pPr algn="ctr"/>
            <a:r>
              <a:rPr lang="pl-PL">
                <a:latin typeface="Calibri"/>
                <a:cs typeface="Calibri"/>
              </a:rPr>
              <a:t>RESEARCH QUESTIONS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222" y="1765273"/>
            <a:ext cx="9486901" cy="37511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just">
              <a:buAutoNum type="arabicPeriod"/>
            </a:pPr>
            <a:r>
              <a:rPr lang="pl">
                <a:solidFill>
                  <a:srgbClr val="000000"/>
                </a:solidFill>
                <a:latin typeface="Calibri"/>
                <a:cs typeface="Calibri"/>
              </a:rPr>
              <a:t>What is the degree of perceived similarity between Norwegian retroflexes and similar retroflex/non-retroflex sounds in Polish and English? 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pl">
                <a:solidFill>
                  <a:srgbClr val="000000"/>
                </a:solidFill>
                <a:latin typeface="Calibri"/>
                <a:cs typeface="Calibri"/>
              </a:rPr>
              <a:t>What are the discrimination rates for different pairs of Norwegian retroflexes: 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lang="pl-PL" err="1">
                <a:solidFill>
                  <a:srgbClr val="000000"/>
                </a:solidFill>
                <a:latin typeface="Calibri"/>
                <a:cs typeface="Calibri"/>
              </a:rPr>
              <a:t>ʂ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-s/, /</a:t>
            </a:r>
            <a:r>
              <a:rPr lang="pl-PL" err="1">
                <a:solidFill>
                  <a:srgbClr val="000000"/>
                </a:solidFill>
                <a:latin typeface="Calibri"/>
                <a:cs typeface="Calibri"/>
              </a:rPr>
              <a:t>ʈ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-t/, /</a:t>
            </a:r>
            <a:r>
              <a:rPr lang="pl-PL" err="1">
                <a:solidFill>
                  <a:srgbClr val="000000"/>
                </a:solidFill>
                <a:latin typeface="Calibri"/>
                <a:cs typeface="Calibri"/>
              </a:rPr>
              <a:t>ɖ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-d/, /</a:t>
            </a:r>
            <a:r>
              <a:rPr lang="pl-PL" err="1">
                <a:solidFill>
                  <a:srgbClr val="000000"/>
                </a:solidFill>
                <a:latin typeface="Calibri"/>
                <a:cs typeface="Calibri"/>
              </a:rPr>
              <a:t>ɳ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-n/ and /</a:t>
            </a:r>
            <a:r>
              <a:rPr lang="pl-PL" err="1">
                <a:solidFill>
                  <a:srgbClr val="000000"/>
                </a:solidFill>
                <a:latin typeface="Calibri"/>
                <a:cs typeface="Calibri"/>
              </a:rPr>
              <a:t>ɭ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-l/? </a:t>
            </a:r>
            <a:r>
              <a:rPr lang="pl-PL" err="1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err="1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err="1">
                <a:solidFill>
                  <a:srgbClr val="000000"/>
                </a:solidFill>
                <a:latin typeface="Calibri"/>
                <a:cs typeface="Calibri"/>
              </a:rPr>
              <a:t>significant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err="1">
                <a:solidFill>
                  <a:srgbClr val="000000"/>
                </a:solidFill>
                <a:latin typeface="Calibri"/>
                <a:cs typeface="Calibri"/>
              </a:rPr>
              <a:t>differences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 in the </a:t>
            </a:r>
            <a:r>
              <a:rPr lang="pl-PL" err="1">
                <a:solidFill>
                  <a:srgbClr val="000000"/>
                </a:solidFill>
                <a:latin typeface="Calibri"/>
                <a:cs typeface="Calibri"/>
              </a:rPr>
              <a:t>discrimination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 of the five </a:t>
            </a:r>
            <a:r>
              <a:rPr lang="pl-PL" err="1">
                <a:solidFill>
                  <a:srgbClr val="000000"/>
                </a:solidFill>
                <a:latin typeface="Calibri"/>
                <a:cs typeface="Calibri"/>
              </a:rPr>
              <a:t>experimental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err="1">
                <a:solidFill>
                  <a:srgbClr val="000000"/>
                </a:solidFill>
                <a:latin typeface="Calibri"/>
                <a:cs typeface="Calibri"/>
              </a:rPr>
              <a:t>retroflex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 – non-</a:t>
            </a:r>
            <a:r>
              <a:rPr lang="pl-PL" err="1">
                <a:solidFill>
                  <a:srgbClr val="000000"/>
                </a:solidFill>
                <a:latin typeface="Calibri"/>
                <a:cs typeface="Calibri"/>
              </a:rPr>
              <a:t>retroflex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err="1">
                <a:solidFill>
                  <a:srgbClr val="000000"/>
                </a:solidFill>
                <a:latin typeface="Calibri"/>
                <a:cs typeface="Calibri"/>
              </a:rPr>
              <a:t>pairs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, and </a:t>
            </a:r>
            <a:r>
              <a:rPr lang="pl-PL" err="1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err="1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, do </a:t>
            </a:r>
            <a:r>
              <a:rPr lang="pl-PL" err="1">
                <a:solidFill>
                  <a:srgbClr val="000000"/>
                </a:solidFill>
                <a:latin typeface="Calibri"/>
                <a:cs typeface="Calibri"/>
              </a:rPr>
              <a:t>relative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err="1">
                <a:solidFill>
                  <a:srgbClr val="000000"/>
                </a:solidFill>
                <a:latin typeface="Calibri"/>
                <a:cs typeface="Calibri"/>
              </a:rPr>
              <a:t>difficulties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err="1">
                <a:solidFill>
                  <a:srgbClr val="000000"/>
                </a:solidFill>
                <a:latin typeface="Calibri"/>
                <a:cs typeface="Calibri"/>
              </a:rPr>
              <a:t>differ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 with </a:t>
            </a:r>
            <a:r>
              <a:rPr lang="pl-PL" err="1">
                <a:solidFill>
                  <a:srgbClr val="000000"/>
                </a:solidFill>
                <a:latin typeface="Calibri"/>
                <a:cs typeface="Calibri"/>
              </a:rPr>
              <a:t>experience</a:t>
            </a:r>
            <a:r>
              <a:rPr lang="pl-PL">
                <a:solidFill>
                  <a:srgbClr val="000000"/>
                </a:solidFill>
                <a:latin typeface="Calibri"/>
                <a:cs typeface="Calibri"/>
              </a:rPr>
              <a:t>?</a:t>
            </a:r>
          </a:p>
          <a:p>
            <a:pPr marL="457200" indent="-457200" algn="just">
              <a:buAutoNum type="arabicPeriod"/>
            </a:pPr>
            <a:endParaRPr lang="pl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345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1C8AF-9D73-CD2B-7C4F-337F39E2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76250"/>
            <a:ext cx="9486900" cy="1371600"/>
          </a:xfrm>
        </p:spPr>
        <p:txBody>
          <a:bodyPr anchor="ctr">
            <a:normAutofit/>
          </a:bodyPr>
          <a:lstStyle/>
          <a:p>
            <a:pPr algn="ctr"/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design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2D8C6C-D7A7-01F2-8EA8-AB62CB681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06428"/>
            <a:ext cx="9486901" cy="3918098"/>
          </a:xfrm>
        </p:spPr>
        <p:txBody>
          <a:bodyPr>
            <a:normAutofit fontScale="92500" lnSpcReduction="10000"/>
          </a:bodyPr>
          <a:lstStyle/>
          <a:p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PsychoPy</a:t>
            </a:r>
            <a:endParaRPr lang="pl-PL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pl-PL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Rated</a:t>
            </a:r>
            <a:r>
              <a:rPr lang="pl-PL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pl-PL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-)</a:t>
            </a:r>
            <a:r>
              <a:rPr lang="pl-PL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similarity</a:t>
            </a:r>
            <a:r>
              <a:rPr lang="pl-PL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pl-PL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(RDT)</a:t>
            </a:r>
          </a:p>
          <a:p>
            <a:pPr lvl="1"/>
            <a:r>
              <a:rPr lang="pl-PL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Oddity</a:t>
            </a:r>
            <a:r>
              <a:rPr lang="pl-PL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categorial </a:t>
            </a:r>
            <a:r>
              <a:rPr lang="pl-PL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discrimination</a:t>
            </a:r>
            <a:r>
              <a:rPr lang="pl-PL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subtracted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design </a:t>
            </a:r>
            <a:r>
              <a:rPr lang="pl-PL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18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Westergaard</a:t>
            </a:r>
            <a:r>
              <a:rPr lang="pl-PL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8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Mitrofanova</a:t>
            </a:r>
            <a:r>
              <a:rPr lang="pl-PL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Rodina, </a:t>
            </a:r>
            <a:r>
              <a:rPr lang="pl-PL" sz="18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Slabakova</a:t>
            </a:r>
            <a:r>
              <a:rPr lang="pl-PL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2023)</a:t>
            </a:r>
          </a:p>
          <a:p>
            <a:pPr lvl="1"/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trilingual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L1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L2 English, L3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Norwegian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33</a:t>
            </a:r>
          </a:p>
          <a:p>
            <a:pPr lvl="1"/>
            <a:endParaRPr lang="pl-PL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bilingual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L1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L2 English:                                       35</a:t>
            </a:r>
          </a:p>
          <a:p>
            <a:pPr lvl="1"/>
            <a:endParaRPr lang="pl-PL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native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L1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Norwegian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L2 English:                                  13</a:t>
            </a:r>
          </a:p>
          <a:p>
            <a:pPr marL="0" indent="0">
              <a:buNone/>
            </a:pPr>
            <a:endParaRPr lang="pl-PL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B749E586-CB11-CE70-92DB-EB0F93B2D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5702" y="5260556"/>
            <a:ext cx="618846" cy="407148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5AB35945-8094-9E82-0CC5-42606B1CD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009" y="4025038"/>
            <a:ext cx="574153" cy="430615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01F83FB4-9656-802B-3682-8002B2F3F7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5702" y="4687699"/>
            <a:ext cx="618847" cy="386779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98A2AE11-9766-648D-E120-E64843F883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5703" y="4037653"/>
            <a:ext cx="618847" cy="386779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C47FC80D-726D-5A59-4067-CAD359D2EA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4059" y="4037653"/>
            <a:ext cx="773558" cy="386779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AA6120F7-2435-46FA-110C-DC8641A436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4059" y="4687699"/>
            <a:ext cx="789196" cy="394598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67A3ECFF-CF41-9837-7B21-34289D4D29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4059" y="5273106"/>
            <a:ext cx="789196" cy="3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1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23" y="156893"/>
            <a:ext cx="9486900" cy="724619"/>
          </a:xfrm>
        </p:spPr>
        <p:txBody>
          <a:bodyPr>
            <a:normAutofit/>
          </a:bodyPr>
          <a:lstStyle/>
          <a:p>
            <a:pPr algn="ctr"/>
            <a:r>
              <a:rPr lang="pl-PL" err="1">
                <a:latin typeface="Calibri"/>
                <a:cs typeface="Calibri"/>
              </a:rPr>
              <a:t>Rated</a:t>
            </a:r>
            <a:r>
              <a:rPr lang="pl-PL">
                <a:latin typeface="Calibri"/>
                <a:cs typeface="Calibri"/>
              </a:rPr>
              <a:t> (DIS-)SIMILARITY TASK: </a:t>
            </a:r>
            <a:r>
              <a:rPr lang="pl-PL" err="1">
                <a:latin typeface="Calibri"/>
                <a:cs typeface="Calibri"/>
              </a:rPr>
              <a:t>procedure</a:t>
            </a:r>
            <a:endParaRPr lang="pl-PL">
              <a:latin typeface="Calibri"/>
              <a:cs typeface="Calibri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95375" y="1043285"/>
            <a:ext cx="108431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err="1"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2000" err="1">
                <a:latin typeface="Calibri" panose="020F0502020204030204" pitchFamily="34" charset="0"/>
                <a:cs typeface="Calibri" panose="020F0502020204030204" pitchFamily="34" charset="0"/>
              </a:rPr>
              <a:t>experimental</a:t>
            </a: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err="1">
                <a:latin typeface="Calibri" panose="020F0502020204030204" pitchFamily="34" charset="0"/>
                <a:cs typeface="Calibri" panose="020F0502020204030204" pitchFamily="34" charset="0"/>
              </a:rPr>
              <a:t>trilingual</a:t>
            </a: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err="1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&amp; </a:t>
            </a:r>
            <a:r>
              <a:rPr lang="pl-PL" sz="2000" err="1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err="1">
                <a:latin typeface="Calibri" panose="020F0502020204030204" pitchFamily="34" charset="0"/>
                <a:cs typeface="Calibri" panose="020F0502020204030204" pitchFamily="34" charset="0"/>
              </a:rPr>
              <a:t>bilingual</a:t>
            </a: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err="1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                       .                   </a:t>
            </a:r>
          </a:p>
          <a:p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Task: grade the perceived similarity between Norwegian and Polish or between Norwegian and English sounds on a 7-point scale</a:t>
            </a: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</p:txBody>
      </p:sp>
      <p:sp>
        <p:nvSpPr>
          <p:cNvPr id="7" name="Prostokąt 6"/>
          <p:cNvSpPr/>
          <p:nvPr/>
        </p:nvSpPr>
        <p:spPr>
          <a:xfrm>
            <a:off x="3810000" y="2674799"/>
            <a:ext cx="4857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/>
              <a:t>1 - 2 - 3 - 4 - 5 - 6 - 7</a:t>
            </a:r>
          </a:p>
        </p:txBody>
      </p:sp>
      <p:sp>
        <p:nvSpPr>
          <p:cNvPr id="9" name="Prostokąt 8"/>
          <p:cNvSpPr/>
          <p:nvPr/>
        </p:nvSpPr>
        <p:spPr>
          <a:xfrm>
            <a:off x="2135596" y="2551687"/>
            <a:ext cx="1338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err="1"/>
              <a:t>very</a:t>
            </a:r>
            <a:r>
              <a:rPr lang="pl-PL" sz="2400"/>
              <a:t> </a:t>
            </a:r>
          </a:p>
          <a:p>
            <a:pPr algn="ctr"/>
            <a:r>
              <a:rPr lang="pl-PL" sz="2400" err="1"/>
              <a:t>dissimilar</a:t>
            </a:r>
            <a:endParaRPr lang="pl-PL" sz="2400"/>
          </a:p>
        </p:txBody>
      </p:sp>
      <p:sp>
        <p:nvSpPr>
          <p:cNvPr id="10" name="Prostokąt 9"/>
          <p:cNvSpPr/>
          <p:nvPr/>
        </p:nvSpPr>
        <p:spPr>
          <a:xfrm>
            <a:off x="7721361" y="2576750"/>
            <a:ext cx="1460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err="1">
                <a:solidFill>
                  <a:srgbClr val="000000"/>
                </a:solidFill>
              </a:rPr>
              <a:t>very</a:t>
            </a:r>
            <a:r>
              <a:rPr lang="pl-PL" sz="2400">
                <a:solidFill>
                  <a:srgbClr val="000000"/>
                </a:solidFill>
              </a:rPr>
              <a:t> </a:t>
            </a:r>
            <a:r>
              <a:rPr lang="pl-PL" sz="2400" err="1">
                <a:solidFill>
                  <a:srgbClr val="000000"/>
                </a:solidFill>
              </a:rPr>
              <a:t>similar</a:t>
            </a:r>
            <a:endParaRPr lang="pl-PL" sz="2400"/>
          </a:p>
        </p:txBody>
      </p:sp>
      <p:sp>
        <p:nvSpPr>
          <p:cNvPr id="11" name="Prostokąt 10"/>
          <p:cNvSpPr/>
          <p:nvPr/>
        </p:nvSpPr>
        <p:spPr>
          <a:xfrm>
            <a:off x="3810000" y="3829645"/>
            <a:ext cx="382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Focus on the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consonant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middle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1847696" y="4555093"/>
            <a:ext cx="2217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token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1A</a:t>
            </a:r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1847695" y="5031343"/>
            <a:ext cx="2217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token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2A</a:t>
            </a:r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1847696" y="5545693"/>
            <a:ext cx="2217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token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3A</a:t>
            </a:r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1838171" y="6069568"/>
            <a:ext cx="2217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token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3A</a:t>
            </a:r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6844423" y="4555093"/>
            <a:ext cx="2124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PL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token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1B</a:t>
            </a:r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6853948" y="5031343"/>
            <a:ext cx="2169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token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2B</a:t>
            </a: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6859075" y="5545693"/>
            <a:ext cx="2124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PL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token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3B</a:t>
            </a:r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6874733" y="6069568"/>
            <a:ext cx="2169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token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4B</a:t>
            </a:r>
            <a:endParaRPr lang="pl-PL"/>
          </a:p>
        </p:txBody>
      </p:sp>
      <p:pic>
        <p:nvPicPr>
          <p:cNvPr id="21" name="garla_f1_N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48150" y="4511159"/>
            <a:ext cx="457200" cy="457200"/>
          </a:xfrm>
          <a:prstGeom prst="rect">
            <a:avLst/>
          </a:prstGeom>
        </p:spPr>
      </p:pic>
      <p:pic>
        <p:nvPicPr>
          <p:cNvPr id="22" name="fala_f3_PL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145621" y="4501634"/>
            <a:ext cx="489466" cy="489466"/>
          </a:xfrm>
          <a:prstGeom prst="rect">
            <a:avLst/>
          </a:prstGeom>
        </p:spPr>
      </p:pic>
      <p:pic>
        <p:nvPicPr>
          <p:cNvPr id="23" name="karna_f3_NO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234934" y="4968359"/>
            <a:ext cx="489466" cy="489466"/>
          </a:xfrm>
          <a:prstGeom prst="rect">
            <a:avLst/>
          </a:prstGeom>
        </p:spPr>
      </p:pic>
      <p:pic>
        <p:nvPicPr>
          <p:cNvPr id="24" name="cuna_f2_EN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145621" y="4974193"/>
            <a:ext cx="502682" cy="502682"/>
          </a:xfrm>
          <a:prstGeom prst="rect">
            <a:avLst/>
          </a:prstGeom>
        </p:spPr>
      </p:pic>
      <p:pic>
        <p:nvPicPr>
          <p:cNvPr id="25" name="garsa_f2_NO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14425" y="5476100"/>
            <a:ext cx="530483" cy="530483"/>
          </a:xfrm>
          <a:prstGeom prst="rect">
            <a:avLst/>
          </a:prstGeom>
        </p:spPr>
      </p:pic>
      <p:pic>
        <p:nvPicPr>
          <p:cNvPr id="26" name="gasa_f3_PL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45621" y="5488543"/>
            <a:ext cx="521732" cy="521732"/>
          </a:xfrm>
          <a:prstGeom prst="rect">
            <a:avLst/>
          </a:prstGeom>
        </p:spPr>
      </p:pic>
      <p:pic>
        <p:nvPicPr>
          <p:cNvPr id="27" name="varna_f1_NO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214424" y="6013311"/>
            <a:ext cx="530483" cy="530483"/>
          </a:xfrm>
          <a:prstGeom prst="rect">
            <a:avLst/>
          </a:prstGeom>
        </p:spPr>
      </p:pic>
      <p:pic>
        <p:nvPicPr>
          <p:cNvPr id="28" name="vunga_f2_EN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45621" y="6019887"/>
            <a:ext cx="529709" cy="529709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254CBDA9-A668-99E6-C76C-6A5A911CA9B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626559" y="1380256"/>
            <a:ext cx="549321" cy="343325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91A4E46D-C066-E5B5-E25A-8A335AF7F87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209436" y="1386224"/>
            <a:ext cx="615073" cy="343325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FF914D02-55C9-84B5-8DA4-DB5A6043689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74733" y="1386224"/>
            <a:ext cx="549321" cy="354743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57E800C5-8BCE-1239-059D-E55724CD9E8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71629" y="1380256"/>
            <a:ext cx="549321" cy="343325"/>
          </a:xfrm>
          <a:prstGeom prst="rect">
            <a:avLst/>
          </a:prstGeom>
        </p:spPr>
      </p:pic>
      <p:pic>
        <p:nvPicPr>
          <p:cNvPr id="20" name="Grafika 19">
            <a:extLst>
              <a:ext uri="{FF2B5EF4-FFF2-40B4-BE49-F238E27FC236}">
                <a16:creationId xmlns:a16="http://schemas.microsoft.com/office/drawing/2014/main" id="{9E70D02B-53D0-AAE6-2E68-4AE3A63F417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971174" y="1391932"/>
            <a:ext cx="656117" cy="3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7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9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4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3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5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3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642668"/>
            <a:ext cx="9486900" cy="724619"/>
          </a:xfrm>
        </p:spPr>
        <p:txBody>
          <a:bodyPr>
            <a:normAutofit fontScale="90000"/>
          </a:bodyPr>
          <a:lstStyle/>
          <a:p>
            <a:pPr algn="ctr"/>
            <a:r>
              <a:rPr lang="pl-PL">
                <a:latin typeface="Calibri"/>
                <a:cs typeface="Calibri"/>
              </a:rPr>
              <a:t> </a:t>
            </a:r>
            <a:br>
              <a:rPr lang="pl-PL">
                <a:latin typeface="Calibri"/>
                <a:cs typeface="Calibri"/>
              </a:rPr>
            </a:br>
            <a:r>
              <a:rPr lang="pl-PL">
                <a:latin typeface="Calibri"/>
                <a:cs typeface="Calibri"/>
              </a:rPr>
              <a:t>RATED (DIS-)SIMILARITY TASK: </a:t>
            </a:r>
            <a:r>
              <a:rPr lang="pl-PL" err="1">
                <a:latin typeface="Calibri"/>
                <a:cs typeface="Calibri"/>
              </a:rPr>
              <a:t>stimuli</a:t>
            </a:r>
            <a:endParaRPr lang="pl-PL">
              <a:latin typeface="Calibri"/>
              <a:cs typeface="Calibr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272" y="1444495"/>
            <a:ext cx="9598204" cy="52814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>
              <a:buNone/>
            </a:pPr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The subjects hear a pair of nonce words: one with a Norwegian consonant, another with either a Polish or an English consonant.</a:t>
            </a:r>
            <a:endParaRPr lang="pl-PL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buNone/>
            </a:pPr>
            <a:endParaRPr lang="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algn="ctr"/>
            <a:endParaRPr lang="pl">
              <a:solidFill>
                <a:srgbClr val="000000"/>
              </a:solidFill>
              <a:latin typeface="Calibri"/>
              <a:ea typeface="+mj-lt"/>
              <a:cs typeface="+mj-lt"/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D0A01AE5-9C0F-DEC4-A100-2DC46F024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002558"/>
              </p:ext>
            </p:extLst>
          </p:nvPr>
        </p:nvGraphicFramePr>
        <p:xfrm>
          <a:off x="1504708" y="2093088"/>
          <a:ext cx="8844055" cy="4450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722">
                  <a:extLst>
                    <a:ext uri="{9D8B030D-6E8A-4147-A177-3AD203B41FA5}">
                      <a16:colId xmlns:a16="http://schemas.microsoft.com/office/drawing/2014/main" val="1966357523"/>
                    </a:ext>
                  </a:extLst>
                </a:gridCol>
                <a:gridCol w="1627900">
                  <a:extLst>
                    <a:ext uri="{9D8B030D-6E8A-4147-A177-3AD203B41FA5}">
                      <a16:colId xmlns:a16="http://schemas.microsoft.com/office/drawing/2014/main" val="860800728"/>
                    </a:ext>
                  </a:extLst>
                </a:gridCol>
                <a:gridCol w="1768811">
                  <a:extLst>
                    <a:ext uri="{9D8B030D-6E8A-4147-A177-3AD203B41FA5}">
                      <a16:colId xmlns:a16="http://schemas.microsoft.com/office/drawing/2014/main" val="3614187466"/>
                    </a:ext>
                  </a:extLst>
                </a:gridCol>
                <a:gridCol w="1768811">
                  <a:extLst>
                    <a:ext uri="{9D8B030D-6E8A-4147-A177-3AD203B41FA5}">
                      <a16:colId xmlns:a16="http://schemas.microsoft.com/office/drawing/2014/main" val="1475478666"/>
                    </a:ext>
                  </a:extLst>
                </a:gridCol>
                <a:gridCol w="1768811">
                  <a:extLst>
                    <a:ext uri="{9D8B030D-6E8A-4147-A177-3AD203B41FA5}">
                      <a16:colId xmlns:a16="http://schemas.microsoft.com/office/drawing/2014/main" val="19399015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>
                          <a:latin typeface="Calibri"/>
                        </a:rPr>
                        <a:t>W1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>
                          <a:latin typeface="Calibri"/>
                        </a:rPr>
                        <a:t>W2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96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err="1">
                          <a:latin typeface="Calibri"/>
                        </a:rPr>
                        <a:t>Norwegian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err="1">
                          <a:latin typeface="Calibri"/>
                        </a:rPr>
                        <a:t>Polish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>
                          <a:latin typeface="Calibri"/>
                        </a:rPr>
                        <a:t>English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49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/ʈ/: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gɑʈɑ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/t/: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gata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tʂ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gatʂa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/t/: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gʌtə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tʃ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gʌtʃə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152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/t/: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gata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/t/: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gata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tʂ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gatʂa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/t/: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gʌtə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tʃ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gʌtʃə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1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/ɖ/: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gɑɖɑ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/d/: /'gada/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d͡ʐ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gad͡ʐa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/d/: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gʌdə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dʒ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gʌdʒə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735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/d/: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gɑdɑ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/d/: /'gada/ 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d͡ʐ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gad͡ʐa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/d/: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gʌdə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dʒ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gʌdʒə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99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/ʂ-ʃ/: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gɑʂɑ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/s/: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gasa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/ʂ/: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gaʂa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/s/: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gʌsə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/ʃ/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gʌʃə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01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/s/: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gɑsɑ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/s/: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gasa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/ʂ/: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gaʂa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/s/: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gʌsə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/ʃ/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gʌʃə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49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/ɭ/: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gaɭa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/l/: /'gala/ 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/r/: /'gara/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/l/: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gʌlə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/r/: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gʌrə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155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/l/: /'gala/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/l/: /'gala/ 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/r/: /'gara/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/l/: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gʌlə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/r/: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gʌrə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947086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/ɳ/: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gaɳa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/n/: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gana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/ɲ/: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gaɲa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/n/: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gʌnə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/ŋ/: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gʌŋə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62872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/n/: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gana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/n/: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gana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/ɲ/: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gaɲa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/n/: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gʌnə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/ŋ/: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gʌŋə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885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2175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9213B"/>
      </a:dk2>
      <a:lt2>
        <a:srgbClr val="E4E2E8"/>
      </a:lt2>
      <a:accent1>
        <a:srgbClr val="8AAC4A"/>
      </a:accent1>
      <a:accent2>
        <a:srgbClr val="ABA439"/>
      </a:accent2>
      <a:accent3>
        <a:srgbClr val="E68927"/>
      </a:accent3>
      <a:accent4>
        <a:srgbClr val="EA5E4E"/>
      </a:accent4>
      <a:accent5>
        <a:srgbClr val="EE6E97"/>
      </a:accent5>
      <a:accent6>
        <a:srgbClr val="EA4EC1"/>
      </a:accent6>
      <a:hlink>
        <a:srgbClr val="8169AE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C5D5248A4B444F8F930681A94B9435" ma:contentTypeVersion="16" ma:contentTypeDescription="Utwórz nowy dokument." ma:contentTypeScope="" ma:versionID="c0b8d90ed6b4d11963cfdc907de673af">
  <xsd:schema xmlns:xsd="http://www.w3.org/2001/XMLSchema" xmlns:xs="http://www.w3.org/2001/XMLSchema" xmlns:p="http://schemas.microsoft.com/office/2006/metadata/properties" xmlns:ns2="e2035883-993f-40dd-b11a-b4b324a4033e" xmlns:ns3="64797261-d3be-488b-a201-b4c878f4938b" targetNamespace="http://schemas.microsoft.com/office/2006/metadata/properties" ma:root="true" ma:fieldsID="22aa81fbe8f0ca9f5149a48c9b16a54d" ns2:_="" ns3:_="">
    <xsd:import namespace="e2035883-993f-40dd-b11a-b4b324a4033e"/>
    <xsd:import namespace="64797261-d3be-488b-a201-b4c878f493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SearchProperties" minOccurs="0"/>
                <xsd:element ref="ns2:MediaLengthInSeconds" minOccurs="0"/>
                <xsd:element ref="ns2:komentarz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35883-993f-40dd-b11a-b4b324a403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19df4c6f-8961-41b0-b5dd-85bee8602c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komentarz" ma:index="22" nillable="true" ma:displayName="komentarz" ma:format="Dropdown" ma:internalName="komentarz">
      <xsd:simpleType>
        <xsd:restriction base="dms:Text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97261-d3be-488b-a201-b4c878f493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62e426e-9fcd-492e-b2c4-b2ceb3c3b0ea}" ma:internalName="TaxCatchAll" ma:showField="CatchAllData" ma:web="64797261-d3be-488b-a201-b4c878f493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035883-993f-40dd-b11a-b4b324a4033e">
      <Terms xmlns="http://schemas.microsoft.com/office/infopath/2007/PartnerControls"/>
    </lcf76f155ced4ddcb4097134ff3c332f>
    <komentarz xmlns="e2035883-993f-40dd-b11a-b4b324a4033e" xsi:nil="true"/>
    <TaxCatchAll xmlns="64797261-d3be-488b-a201-b4c878f4938b" xsi:nil="true"/>
  </documentManagement>
</p:properties>
</file>

<file path=customXml/itemProps1.xml><?xml version="1.0" encoding="utf-8"?>
<ds:datastoreItem xmlns:ds="http://schemas.openxmlformats.org/officeDocument/2006/customXml" ds:itemID="{DFFE2DC7-D448-411A-AEC1-EFE360BCEF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CF1129-5A7F-4926-87EE-440B6AA280F4}"/>
</file>

<file path=customXml/itemProps3.xml><?xml version="1.0" encoding="utf-8"?>
<ds:datastoreItem xmlns:ds="http://schemas.openxmlformats.org/officeDocument/2006/customXml" ds:itemID="{AB6B963C-FD1B-4FCF-8034-3566A443FE94}">
  <ds:schemaRefs>
    <ds:schemaRef ds:uri="http://purl.org/dc/elements/1.1/"/>
    <ds:schemaRef ds:uri="e2035883-993f-40dd-b11a-b4b324a4033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4797261-d3be-488b-a201-b4c878f4938b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4295</TotalTime>
  <Words>4749</Words>
  <Application>Microsoft Macintosh PowerPoint</Application>
  <PresentationFormat>Panoramiczny</PresentationFormat>
  <Paragraphs>556</Paragraphs>
  <Slides>36</Slides>
  <Notes>0</Notes>
  <HiddenSlides>4</HiddenSlides>
  <MMClips>11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3" baseType="lpstr">
      <vt:lpstr>Arial</vt:lpstr>
      <vt:lpstr>Calibri</vt:lpstr>
      <vt:lpstr>Charis SIL</vt:lpstr>
      <vt:lpstr>Gill Sans MT</vt:lpstr>
      <vt:lpstr>Goudy Old Style</vt:lpstr>
      <vt:lpstr>Wingdings</vt:lpstr>
      <vt:lpstr>ClassicFrameVTI</vt:lpstr>
      <vt:lpstr>The perception of Norwegian retroflexes by L1 Polish L3 Norwegian speakers: ​Discrimination and rated dissimilarity tasks  </vt:lpstr>
      <vt:lpstr>Prezentacja programu PowerPoint</vt:lpstr>
      <vt:lpstr>Retroflexes in Norwegian, English and Polish: no full agreement</vt:lpstr>
      <vt:lpstr>  Retroflexes in Norwegian, English and Polish</vt:lpstr>
      <vt:lpstr>Study Objectives</vt:lpstr>
      <vt:lpstr>RESEARCH QUESTIONS</vt:lpstr>
      <vt:lpstr>Study design</vt:lpstr>
      <vt:lpstr>Rated (DIS-)SIMILARITY TASK: procedure</vt:lpstr>
      <vt:lpstr>  RATED (DIS-)SIMILARITY TASK: stimuli</vt:lpstr>
      <vt:lpstr>RATED (DIS-)SIMILARITY task: stimuli grouping </vt:lpstr>
      <vt:lpstr>RATED (DIS-)SIMILARITY task: HYPOTHESIS    </vt:lpstr>
      <vt:lpstr>RATED (DIS-)SIMILARITY TAsk: results according to MATCHING retroflexion and P&amp;M OF ARTICULATION</vt:lpstr>
      <vt:lpstr>RATED (DIS-)SIMILARITY: HYPOTHESIS ON THE ROLE OF LANGUAGE  </vt:lpstr>
      <vt:lpstr>RATED (DIS-)SIMILARITY TASK RESULTS: split by language </vt:lpstr>
      <vt:lpstr>RATED (DIS-)SIMILARITY TASK RESULTS</vt:lpstr>
      <vt:lpstr>RATED (DIS-)SIMILARITY TASK RESULTS:  LINEAR regression of reaction times </vt:lpstr>
      <vt:lpstr>RATED (DIS-)SIMILARITY task: Focus on norwegian stop retroflexes </vt:lpstr>
      <vt:lpstr>RATED (DIS-)SIMILARITY task: results for norwegian stop retroflexes  </vt:lpstr>
      <vt:lpstr>RATED (DIS-)SIMILARITY task: stops vs. sonorants  </vt:lpstr>
      <vt:lpstr>RATED (DIS-)SIMILARITY task: stops vs. sonorants </vt:lpstr>
      <vt:lpstr>  DISCRIMINATION TASK IN l3 norwegian </vt:lpstr>
      <vt:lpstr>  DISCRIMINATION TASK: stimuli</vt:lpstr>
      <vt:lpstr>DISCRIMINATION TASK: HYPOTHESIS   </vt:lpstr>
      <vt:lpstr>DISCRIMINATION task: accuracy scores across groups</vt:lpstr>
      <vt:lpstr>DISCRIMINATION TASK: results  </vt:lpstr>
      <vt:lpstr>DISCRIMINATION task: results across groups in accuracy scores as a function of condition  </vt:lpstr>
      <vt:lpstr>Low accuracy of /ɭ/ discrimination</vt:lpstr>
      <vt:lpstr>DISCRIMINATION task: reaction time results across groups </vt:lpstr>
      <vt:lpstr>DISCRIMINATION task: reaction time results across groups as a function of condition  </vt:lpstr>
      <vt:lpstr>Discussion: discrimination</vt:lpstr>
      <vt:lpstr>Discussion: rated (dis-)similarity task</vt:lpstr>
      <vt:lpstr>Discussion: RDT vs. discrimination</vt:lpstr>
      <vt:lpstr>Further research</vt:lpstr>
      <vt:lpstr> </vt:lpstr>
      <vt:lpstr>SELECTED REFERENCES </vt:lpstr>
      <vt:lpstr>ACKNOWLEDGEMENTS: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Chris</dc:creator>
  <cp:lastModifiedBy>Anna Balas</cp:lastModifiedBy>
  <cp:revision>482</cp:revision>
  <dcterms:created xsi:type="dcterms:W3CDTF">2023-02-23T07:47:53Z</dcterms:created>
  <dcterms:modified xsi:type="dcterms:W3CDTF">2023-09-13T09:13:00Z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0x0101000DC5D5248A4B444F8F930681A94B9435</vt:lpwstr>
  </property>
  <property fmtid="{D5CDD505-2E9C-101B-9397-08002B2CF9AE}" pid="3" name="MediaServiceImageTags">
    <vt:lpwstr/>
  </property>
</Properties>
</file>