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0264100" cy="41670288"/>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3506906" rtl="0" fontAlgn="auto" latinLnBrk="0" hangingPunct="0">
      <a:lnSpc>
        <a:spcPct val="100000"/>
      </a:lnSpc>
      <a:spcBef>
        <a:spcPts val="0"/>
      </a:spcBef>
      <a:spcAft>
        <a:spcPts val="0"/>
      </a:spcAft>
      <a:buClrTx/>
      <a:buSzTx/>
      <a:buFontTx/>
      <a:buNone/>
      <a:tabLst/>
      <a:defRPr kumimoji="0" sz="6900" b="0" i="0" u="none" strike="noStrike" cap="none" spc="0" normalizeH="0" baseline="0">
        <a:ln>
          <a:noFill/>
        </a:ln>
        <a:solidFill>
          <a:srgbClr val="000000"/>
        </a:solidFill>
        <a:effectLst/>
        <a:uFillTx/>
        <a:latin typeface="+mn-lt"/>
        <a:ea typeface="+mn-ea"/>
        <a:cs typeface="+mn-cs"/>
        <a:sym typeface="Calibri"/>
      </a:defRPr>
    </a:lvl1pPr>
    <a:lvl2pPr marL="0" marR="0" indent="1753453" algn="l" defTabSz="3506906" rtl="0" fontAlgn="auto" latinLnBrk="0" hangingPunct="0">
      <a:lnSpc>
        <a:spcPct val="100000"/>
      </a:lnSpc>
      <a:spcBef>
        <a:spcPts val="0"/>
      </a:spcBef>
      <a:spcAft>
        <a:spcPts val="0"/>
      </a:spcAft>
      <a:buClrTx/>
      <a:buSzTx/>
      <a:buFontTx/>
      <a:buNone/>
      <a:tabLst/>
      <a:defRPr kumimoji="0" sz="6900" b="0" i="0" u="none" strike="noStrike" cap="none" spc="0" normalizeH="0" baseline="0">
        <a:ln>
          <a:noFill/>
        </a:ln>
        <a:solidFill>
          <a:srgbClr val="000000"/>
        </a:solidFill>
        <a:effectLst/>
        <a:uFillTx/>
        <a:latin typeface="+mn-lt"/>
        <a:ea typeface="+mn-ea"/>
        <a:cs typeface="+mn-cs"/>
        <a:sym typeface="Calibri"/>
      </a:defRPr>
    </a:lvl2pPr>
    <a:lvl3pPr marL="0" marR="0" indent="3506906" algn="l" defTabSz="3506906" rtl="0" fontAlgn="auto" latinLnBrk="0" hangingPunct="0">
      <a:lnSpc>
        <a:spcPct val="100000"/>
      </a:lnSpc>
      <a:spcBef>
        <a:spcPts val="0"/>
      </a:spcBef>
      <a:spcAft>
        <a:spcPts val="0"/>
      </a:spcAft>
      <a:buClrTx/>
      <a:buSzTx/>
      <a:buFontTx/>
      <a:buNone/>
      <a:tabLst/>
      <a:defRPr kumimoji="0" sz="6900" b="0" i="0" u="none" strike="noStrike" cap="none" spc="0" normalizeH="0" baseline="0">
        <a:ln>
          <a:noFill/>
        </a:ln>
        <a:solidFill>
          <a:srgbClr val="000000"/>
        </a:solidFill>
        <a:effectLst/>
        <a:uFillTx/>
        <a:latin typeface="+mn-lt"/>
        <a:ea typeface="+mn-ea"/>
        <a:cs typeface="+mn-cs"/>
        <a:sym typeface="Calibri"/>
      </a:defRPr>
    </a:lvl3pPr>
    <a:lvl4pPr marL="0" marR="0" indent="5260359" algn="l" defTabSz="3506906" rtl="0" fontAlgn="auto" latinLnBrk="0" hangingPunct="0">
      <a:lnSpc>
        <a:spcPct val="100000"/>
      </a:lnSpc>
      <a:spcBef>
        <a:spcPts val="0"/>
      </a:spcBef>
      <a:spcAft>
        <a:spcPts val="0"/>
      </a:spcAft>
      <a:buClrTx/>
      <a:buSzTx/>
      <a:buFontTx/>
      <a:buNone/>
      <a:tabLst/>
      <a:defRPr kumimoji="0" sz="6900" b="0" i="0" u="none" strike="noStrike" cap="none" spc="0" normalizeH="0" baseline="0">
        <a:ln>
          <a:noFill/>
        </a:ln>
        <a:solidFill>
          <a:srgbClr val="000000"/>
        </a:solidFill>
        <a:effectLst/>
        <a:uFillTx/>
        <a:latin typeface="+mn-lt"/>
        <a:ea typeface="+mn-ea"/>
        <a:cs typeface="+mn-cs"/>
        <a:sym typeface="Calibri"/>
      </a:defRPr>
    </a:lvl4pPr>
    <a:lvl5pPr marL="0" marR="0" indent="7013813" algn="l" defTabSz="3506906" rtl="0" fontAlgn="auto" latinLnBrk="0" hangingPunct="0">
      <a:lnSpc>
        <a:spcPct val="100000"/>
      </a:lnSpc>
      <a:spcBef>
        <a:spcPts val="0"/>
      </a:spcBef>
      <a:spcAft>
        <a:spcPts val="0"/>
      </a:spcAft>
      <a:buClrTx/>
      <a:buSzTx/>
      <a:buFontTx/>
      <a:buNone/>
      <a:tabLst/>
      <a:defRPr kumimoji="0" sz="6900" b="0" i="0" u="none" strike="noStrike" cap="none" spc="0" normalizeH="0" baseline="0">
        <a:ln>
          <a:noFill/>
        </a:ln>
        <a:solidFill>
          <a:srgbClr val="000000"/>
        </a:solidFill>
        <a:effectLst/>
        <a:uFillTx/>
        <a:latin typeface="+mn-lt"/>
        <a:ea typeface="+mn-ea"/>
        <a:cs typeface="+mn-cs"/>
        <a:sym typeface="Calibri"/>
      </a:defRPr>
    </a:lvl5pPr>
    <a:lvl6pPr marL="0" marR="0" indent="8767267" algn="l" defTabSz="3506906" rtl="0" fontAlgn="auto" latinLnBrk="0" hangingPunct="0">
      <a:lnSpc>
        <a:spcPct val="100000"/>
      </a:lnSpc>
      <a:spcBef>
        <a:spcPts val="0"/>
      </a:spcBef>
      <a:spcAft>
        <a:spcPts val="0"/>
      </a:spcAft>
      <a:buClrTx/>
      <a:buSzTx/>
      <a:buFontTx/>
      <a:buNone/>
      <a:tabLst/>
      <a:defRPr kumimoji="0" sz="6900" b="0" i="0" u="none" strike="noStrike" cap="none" spc="0" normalizeH="0" baseline="0">
        <a:ln>
          <a:noFill/>
        </a:ln>
        <a:solidFill>
          <a:srgbClr val="000000"/>
        </a:solidFill>
        <a:effectLst/>
        <a:uFillTx/>
        <a:latin typeface="+mn-lt"/>
        <a:ea typeface="+mn-ea"/>
        <a:cs typeface="+mn-cs"/>
        <a:sym typeface="Calibri"/>
      </a:defRPr>
    </a:lvl6pPr>
    <a:lvl7pPr marL="0" marR="0" indent="10520720" algn="l" defTabSz="3506906" rtl="0" fontAlgn="auto" latinLnBrk="0" hangingPunct="0">
      <a:lnSpc>
        <a:spcPct val="100000"/>
      </a:lnSpc>
      <a:spcBef>
        <a:spcPts val="0"/>
      </a:spcBef>
      <a:spcAft>
        <a:spcPts val="0"/>
      </a:spcAft>
      <a:buClrTx/>
      <a:buSzTx/>
      <a:buFontTx/>
      <a:buNone/>
      <a:tabLst/>
      <a:defRPr kumimoji="0" sz="6900" b="0" i="0" u="none" strike="noStrike" cap="none" spc="0" normalizeH="0" baseline="0">
        <a:ln>
          <a:noFill/>
        </a:ln>
        <a:solidFill>
          <a:srgbClr val="000000"/>
        </a:solidFill>
        <a:effectLst/>
        <a:uFillTx/>
        <a:latin typeface="+mn-lt"/>
        <a:ea typeface="+mn-ea"/>
        <a:cs typeface="+mn-cs"/>
        <a:sym typeface="Calibri"/>
      </a:defRPr>
    </a:lvl7pPr>
    <a:lvl8pPr marL="0" marR="0" indent="12274174" algn="l" defTabSz="3506906" rtl="0" fontAlgn="auto" latinLnBrk="0" hangingPunct="0">
      <a:lnSpc>
        <a:spcPct val="100000"/>
      </a:lnSpc>
      <a:spcBef>
        <a:spcPts val="0"/>
      </a:spcBef>
      <a:spcAft>
        <a:spcPts val="0"/>
      </a:spcAft>
      <a:buClrTx/>
      <a:buSzTx/>
      <a:buFontTx/>
      <a:buNone/>
      <a:tabLst/>
      <a:defRPr kumimoji="0" sz="6900" b="0" i="0" u="none" strike="noStrike" cap="none" spc="0" normalizeH="0" baseline="0">
        <a:ln>
          <a:noFill/>
        </a:ln>
        <a:solidFill>
          <a:srgbClr val="000000"/>
        </a:solidFill>
        <a:effectLst/>
        <a:uFillTx/>
        <a:latin typeface="+mn-lt"/>
        <a:ea typeface="+mn-ea"/>
        <a:cs typeface="+mn-cs"/>
        <a:sym typeface="Calibri"/>
      </a:defRPr>
    </a:lvl8pPr>
    <a:lvl9pPr marL="0" marR="0" indent="14027627" algn="l" defTabSz="3506906" rtl="0" fontAlgn="auto" latinLnBrk="0" hangingPunct="0">
      <a:lnSpc>
        <a:spcPct val="100000"/>
      </a:lnSpc>
      <a:spcBef>
        <a:spcPts val="0"/>
      </a:spcBef>
      <a:spcAft>
        <a:spcPts val="0"/>
      </a:spcAft>
      <a:buClrTx/>
      <a:buSzTx/>
      <a:buFontTx/>
      <a:buNone/>
      <a:tabLst/>
      <a:defRPr kumimoji="0" sz="69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D4CBD8"/>
          </a:solidFill>
        </a:fill>
      </a:tcStyle>
    </a:wholeTbl>
    <a:band2H>
      <a:tcTxStyle/>
      <a:tcStyle>
        <a:tcBdr/>
        <a:fill>
          <a:solidFill>
            <a:srgbClr val="EBE7EC"/>
          </a:solidFill>
        </a:fill>
      </a:tcStyle>
    </a:band2H>
    <a:firstCo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D4CBD8"/>
          </a:solidFill>
        </a:fill>
      </a:tcStyle>
    </a:firstCol>
    <a:lastRow>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254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EBE7EC"/>
          </a:solidFill>
        </a:fill>
      </a:tcStyle>
    </a:lastRow>
    <a:firstRow>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EBE7EC"/>
          </a:solidFill>
        </a:fill>
      </a:tcStyle>
    </a:firstRow>
  </a:tblStyle>
  <a:tblStyle styleId="{C7B018BB-80A7-4F77-B60F-C8B233D01FF8}" styleName="">
    <a:tblBg/>
    <a:wholeTbl>
      <a:tcTxStyle b="off" i="off">
        <a:fontRef idx="minor">
          <a:srgbClr val="000000"/>
        </a:fontRef>
        <a:srgbClr val="000000"/>
      </a:tcTxStyle>
      <a:tcStyle>
        <a:tcBdr>
          <a:left>
            <a:ln w="12700" cap="flat">
              <a:solidFill>
                <a:schemeClr val="accent3">
                  <a:hueOff val="-16800000"/>
                  <a:satOff val="-52173"/>
                  <a:lumOff val="9019"/>
                </a:schemeClr>
              </a:solidFill>
              <a:prstDash val="solid"/>
              <a:round/>
            </a:ln>
          </a:left>
          <a:right>
            <a:ln w="12700" cap="flat">
              <a:solidFill>
                <a:schemeClr val="accent3">
                  <a:hueOff val="-16800000"/>
                  <a:satOff val="-52173"/>
                  <a:lumOff val="9019"/>
                </a:schemeClr>
              </a:solidFill>
              <a:prstDash val="solid"/>
              <a:round/>
            </a:ln>
          </a:right>
          <a:top>
            <a:ln w="12700" cap="flat">
              <a:solidFill>
                <a:schemeClr val="accent3">
                  <a:hueOff val="-16800000"/>
                  <a:satOff val="-52173"/>
                  <a:lumOff val="9019"/>
                </a:schemeClr>
              </a:solidFill>
              <a:prstDash val="solid"/>
              <a:round/>
            </a:ln>
          </a:top>
          <a:bottom>
            <a:ln w="12700" cap="flat">
              <a:solidFill>
                <a:schemeClr val="accent3">
                  <a:hueOff val="-16800000"/>
                  <a:satOff val="-52173"/>
                  <a:lumOff val="9019"/>
                </a:schemeClr>
              </a:solidFill>
              <a:prstDash val="solid"/>
              <a:round/>
            </a:ln>
          </a:bottom>
          <a:insideH>
            <a:ln w="12700" cap="flat">
              <a:solidFill>
                <a:schemeClr val="accent3">
                  <a:hueOff val="-16800000"/>
                  <a:satOff val="-52173"/>
                  <a:lumOff val="9019"/>
                </a:schemeClr>
              </a:solidFill>
              <a:prstDash val="solid"/>
              <a:round/>
            </a:ln>
          </a:insideH>
          <a:insideV>
            <a:ln w="12700" cap="flat">
              <a:solidFill>
                <a:schemeClr val="accent3">
                  <a:hueOff val="-16800000"/>
                  <a:satOff val="-52173"/>
                  <a:lumOff val="9019"/>
                </a:schemeClr>
              </a:solidFill>
              <a:prstDash val="solid"/>
              <a:round/>
            </a:ln>
          </a:insideV>
        </a:tcBdr>
        <a:fill>
          <a:solidFill>
            <a:srgbClr val="D4CBD8"/>
          </a:solidFill>
        </a:fill>
      </a:tcStyle>
    </a:wholeTbl>
    <a:band2H>
      <a:tcTxStyle/>
      <a:tcStyle>
        <a:tcBdr/>
        <a:fill>
          <a:solidFill>
            <a:srgbClr val="EBE7EC"/>
          </a:solidFill>
        </a:fill>
      </a:tcStyle>
    </a:band2H>
    <a:firstCol>
      <a:tcTxStyle b="on" i="off">
        <a:fontRef idx="major">
          <a:schemeClr val="accent3">
            <a:hueOff val="-16800000"/>
            <a:satOff val="-52173"/>
            <a:lumOff val="9019"/>
          </a:schemeClr>
        </a:fontRef>
        <a:schemeClr val="accent3">
          <a:hueOff val="-16800000"/>
          <a:satOff val="-52173"/>
          <a:lumOff val="9019"/>
        </a:schemeClr>
      </a:tcTxStyle>
      <a:tcStyle>
        <a:tcBdr>
          <a:left>
            <a:ln w="12700" cap="flat">
              <a:solidFill>
                <a:schemeClr val="accent3">
                  <a:hueOff val="-16800000"/>
                  <a:satOff val="-52173"/>
                  <a:lumOff val="9019"/>
                </a:schemeClr>
              </a:solidFill>
              <a:prstDash val="solid"/>
              <a:round/>
            </a:ln>
          </a:left>
          <a:right>
            <a:ln w="12700" cap="flat">
              <a:solidFill>
                <a:schemeClr val="accent3">
                  <a:hueOff val="-16800000"/>
                  <a:satOff val="-52173"/>
                  <a:lumOff val="9019"/>
                </a:schemeClr>
              </a:solidFill>
              <a:prstDash val="solid"/>
              <a:round/>
            </a:ln>
          </a:right>
          <a:top>
            <a:ln w="12700" cap="flat">
              <a:solidFill>
                <a:schemeClr val="accent3">
                  <a:hueOff val="-16800000"/>
                  <a:satOff val="-52173"/>
                  <a:lumOff val="9019"/>
                </a:schemeClr>
              </a:solidFill>
              <a:prstDash val="solid"/>
              <a:round/>
            </a:ln>
          </a:top>
          <a:bottom>
            <a:ln w="12700" cap="flat">
              <a:solidFill>
                <a:schemeClr val="accent3">
                  <a:hueOff val="-16800000"/>
                  <a:satOff val="-52173"/>
                  <a:lumOff val="9019"/>
                </a:schemeClr>
              </a:solidFill>
              <a:prstDash val="solid"/>
              <a:round/>
            </a:ln>
          </a:bottom>
          <a:insideH>
            <a:ln w="12700" cap="flat">
              <a:solidFill>
                <a:schemeClr val="accent3">
                  <a:hueOff val="-16800000"/>
                  <a:satOff val="-52173"/>
                  <a:lumOff val="9019"/>
                </a:schemeClr>
              </a:solidFill>
              <a:prstDash val="solid"/>
              <a:round/>
            </a:ln>
          </a:insideH>
          <a:insideV>
            <a:ln w="12700" cap="flat">
              <a:solidFill>
                <a:schemeClr val="accent3">
                  <a:hueOff val="-16800000"/>
                  <a:satOff val="-52173"/>
                  <a:lumOff val="9019"/>
                </a:schemeClr>
              </a:solidFill>
              <a:prstDash val="solid"/>
              <a:round/>
            </a:ln>
          </a:insideV>
        </a:tcBdr>
        <a:fill>
          <a:solidFill>
            <a:schemeClr val="accent1"/>
          </a:solidFill>
        </a:fill>
      </a:tcStyle>
    </a:firstCol>
    <a:lastRow>
      <a:tcTxStyle b="on" i="off">
        <a:fontRef idx="major">
          <a:schemeClr val="accent3">
            <a:hueOff val="-16800000"/>
            <a:satOff val="-52173"/>
            <a:lumOff val="9019"/>
          </a:schemeClr>
        </a:fontRef>
        <a:schemeClr val="accent3">
          <a:hueOff val="-16800000"/>
          <a:satOff val="-52173"/>
          <a:lumOff val="9019"/>
        </a:schemeClr>
      </a:tcTxStyle>
      <a:tcStyle>
        <a:tcBdr>
          <a:left>
            <a:ln w="12700" cap="flat">
              <a:solidFill>
                <a:schemeClr val="accent3">
                  <a:hueOff val="-16800000"/>
                  <a:satOff val="-52173"/>
                  <a:lumOff val="9019"/>
                </a:schemeClr>
              </a:solidFill>
              <a:prstDash val="solid"/>
              <a:round/>
            </a:ln>
          </a:left>
          <a:right>
            <a:ln w="12700" cap="flat">
              <a:solidFill>
                <a:schemeClr val="accent3">
                  <a:hueOff val="-16800000"/>
                  <a:satOff val="-52173"/>
                  <a:lumOff val="9019"/>
                </a:schemeClr>
              </a:solidFill>
              <a:prstDash val="solid"/>
              <a:round/>
            </a:ln>
          </a:right>
          <a:top>
            <a:ln w="38100" cap="flat">
              <a:solidFill>
                <a:schemeClr val="accent3">
                  <a:hueOff val="-16800000"/>
                  <a:satOff val="-52173"/>
                  <a:lumOff val="9019"/>
                </a:schemeClr>
              </a:solidFill>
              <a:prstDash val="solid"/>
              <a:round/>
            </a:ln>
          </a:top>
          <a:bottom>
            <a:ln w="12700" cap="flat">
              <a:solidFill>
                <a:schemeClr val="accent3">
                  <a:hueOff val="-16800000"/>
                  <a:satOff val="-52173"/>
                  <a:lumOff val="9019"/>
                </a:schemeClr>
              </a:solidFill>
              <a:prstDash val="solid"/>
              <a:round/>
            </a:ln>
          </a:bottom>
          <a:insideH>
            <a:ln w="12700" cap="flat">
              <a:solidFill>
                <a:schemeClr val="accent3">
                  <a:hueOff val="-16800000"/>
                  <a:satOff val="-52173"/>
                  <a:lumOff val="9019"/>
                </a:schemeClr>
              </a:solidFill>
              <a:prstDash val="solid"/>
              <a:round/>
            </a:ln>
          </a:insideH>
          <a:insideV>
            <a:ln w="12700" cap="flat">
              <a:solidFill>
                <a:schemeClr val="accent3">
                  <a:hueOff val="-16800000"/>
                  <a:satOff val="-52173"/>
                  <a:lumOff val="9019"/>
                </a:schemeClr>
              </a:solidFill>
              <a:prstDash val="solid"/>
              <a:round/>
            </a:ln>
          </a:insideV>
        </a:tcBdr>
        <a:fill>
          <a:solidFill>
            <a:schemeClr val="accent1"/>
          </a:solidFill>
        </a:fill>
      </a:tcStyle>
    </a:lastRow>
    <a:firstRow>
      <a:tcTxStyle b="on" i="off">
        <a:fontRef idx="major">
          <a:schemeClr val="accent3">
            <a:hueOff val="-16800000"/>
            <a:satOff val="-52173"/>
            <a:lumOff val="9019"/>
          </a:schemeClr>
        </a:fontRef>
        <a:schemeClr val="accent3">
          <a:hueOff val="-16800000"/>
          <a:satOff val="-52173"/>
          <a:lumOff val="9019"/>
        </a:schemeClr>
      </a:tcTxStyle>
      <a:tcStyle>
        <a:tcBdr>
          <a:left>
            <a:ln w="12700" cap="flat">
              <a:solidFill>
                <a:schemeClr val="accent3">
                  <a:hueOff val="-16800000"/>
                  <a:satOff val="-52173"/>
                  <a:lumOff val="9019"/>
                </a:schemeClr>
              </a:solidFill>
              <a:prstDash val="solid"/>
              <a:round/>
            </a:ln>
          </a:left>
          <a:right>
            <a:ln w="12700" cap="flat">
              <a:solidFill>
                <a:schemeClr val="accent3">
                  <a:hueOff val="-16800000"/>
                  <a:satOff val="-52173"/>
                  <a:lumOff val="9019"/>
                </a:schemeClr>
              </a:solidFill>
              <a:prstDash val="solid"/>
              <a:round/>
            </a:ln>
          </a:right>
          <a:top>
            <a:ln w="12700" cap="flat">
              <a:solidFill>
                <a:schemeClr val="accent3">
                  <a:hueOff val="-16800000"/>
                  <a:satOff val="-52173"/>
                  <a:lumOff val="9019"/>
                </a:schemeClr>
              </a:solidFill>
              <a:prstDash val="solid"/>
              <a:round/>
            </a:ln>
          </a:top>
          <a:bottom>
            <a:ln w="38100" cap="flat">
              <a:solidFill>
                <a:schemeClr val="accent3">
                  <a:hueOff val="-16800000"/>
                  <a:satOff val="-52173"/>
                  <a:lumOff val="9019"/>
                </a:schemeClr>
              </a:solidFill>
              <a:prstDash val="solid"/>
              <a:round/>
            </a:ln>
          </a:bottom>
          <a:insideH>
            <a:ln w="12700" cap="flat">
              <a:solidFill>
                <a:schemeClr val="accent3">
                  <a:hueOff val="-16800000"/>
                  <a:satOff val="-52173"/>
                  <a:lumOff val="9019"/>
                </a:schemeClr>
              </a:solidFill>
              <a:prstDash val="solid"/>
              <a:round/>
            </a:ln>
          </a:insideH>
          <a:insideV>
            <a:ln w="12700" cap="flat">
              <a:solidFill>
                <a:schemeClr val="accent3">
                  <a:hueOff val="-16800000"/>
                  <a:satOff val="-52173"/>
                  <a:lumOff val="9019"/>
                </a:schemeClr>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chemeClr val="accent3">
                  <a:hueOff val="-16800000"/>
                  <a:satOff val="-52173"/>
                  <a:lumOff val="9019"/>
                </a:schemeClr>
              </a:solidFill>
              <a:prstDash val="solid"/>
              <a:round/>
            </a:ln>
          </a:left>
          <a:right>
            <a:ln w="12700" cap="flat">
              <a:solidFill>
                <a:schemeClr val="accent3">
                  <a:hueOff val="-16800000"/>
                  <a:satOff val="-52173"/>
                  <a:lumOff val="9019"/>
                </a:schemeClr>
              </a:solidFill>
              <a:prstDash val="solid"/>
              <a:round/>
            </a:ln>
          </a:right>
          <a:top>
            <a:ln w="12700" cap="flat">
              <a:solidFill>
                <a:schemeClr val="accent3">
                  <a:hueOff val="-16800000"/>
                  <a:satOff val="-52173"/>
                  <a:lumOff val="9019"/>
                </a:schemeClr>
              </a:solidFill>
              <a:prstDash val="solid"/>
              <a:round/>
            </a:ln>
          </a:top>
          <a:bottom>
            <a:ln w="12700" cap="flat">
              <a:solidFill>
                <a:schemeClr val="accent3">
                  <a:hueOff val="-16800000"/>
                  <a:satOff val="-52173"/>
                  <a:lumOff val="9019"/>
                </a:schemeClr>
              </a:solidFill>
              <a:prstDash val="solid"/>
              <a:round/>
            </a:ln>
          </a:bottom>
          <a:insideH>
            <a:ln w="12700" cap="flat">
              <a:solidFill>
                <a:schemeClr val="accent3">
                  <a:hueOff val="-16800000"/>
                  <a:satOff val="-52173"/>
                  <a:lumOff val="9019"/>
                </a:schemeClr>
              </a:solidFill>
              <a:prstDash val="solid"/>
              <a:round/>
            </a:ln>
          </a:insideH>
          <a:insideV>
            <a:ln w="12700" cap="flat">
              <a:solidFill>
                <a:schemeClr val="accent3">
                  <a:hueOff val="-16800000"/>
                  <a:satOff val="-52173"/>
                  <a:lumOff val="9019"/>
                </a:schemeClr>
              </a:solidFill>
              <a:prstDash val="solid"/>
              <a:round/>
            </a:ln>
          </a:insideV>
        </a:tcBdr>
        <a:fill>
          <a:solidFill>
            <a:srgbClr val="F8F2FB"/>
          </a:solidFill>
        </a:fill>
      </a:tcStyle>
    </a:wholeTbl>
    <a:band2H>
      <a:tcTxStyle/>
      <a:tcStyle>
        <a:tcBdr/>
        <a:fill>
          <a:solidFill>
            <a:srgbClr val="FBF8FD"/>
          </a:solidFill>
        </a:fill>
      </a:tcStyle>
    </a:band2H>
    <a:firstCol>
      <a:tcTxStyle b="on" i="off">
        <a:fontRef idx="major">
          <a:schemeClr val="accent3">
            <a:hueOff val="-16800000"/>
            <a:satOff val="-52173"/>
            <a:lumOff val="9019"/>
          </a:schemeClr>
        </a:fontRef>
        <a:schemeClr val="accent3">
          <a:hueOff val="-16800000"/>
          <a:satOff val="-52173"/>
          <a:lumOff val="9019"/>
        </a:schemeClr>
      </a:tcTxStyle>
      <a:tcStyle>
        <a:tcBdr>
          <a:left>
            <a:ln w="12700" cap="flat">
              <a:solidFill>
                <a:schemeClr val="accent3">
                  <a:hueOff val="-16800000"/>
                  <a:satOff val="-52173"/>
                  <a:lumOff val="9019"/>
                </a:schemeClr>
              </a:solidFill>
              <a:prstDash val="solid"/>
              <a:round/>
            </a:ln>
          </a:left>
          <a:right>
            <a:ln w="12700" cap="flat">
              <a:solidFill>
                <a:schemeClr val="accent3">
                  <a:hueOff val="-16800000"/>
                  <a:satOff val="-52173"/>
                  <a:lumOff val="9019"/>
                </a:schemeClr>
              </a:solidFill>
              <a:prstDash val="solid"/>
              <a:round/>
            </a:ln>
          </a:right>
          <a:top>
            <a:ln w="12700" cap="flat">
              <a:solidFill>
                <a:schemeClr val="accent3">
                  <a:hueOff val="-16800000"/>
                  <a:satOff val="-52173"/>
                  <a:lumOff val="9019"/>
                </a:schemeClr>
              </a:solidFill>
              <a:prstDash val="solid"/>
              <a:round/>
            </a:ln>
          </a:top>
          <a:bottom>
            <a:ln w="12700" cap="flat">
              <a:solidFill>
                <a:schemeClr val="accent3">
                  <a:hueOff val="-16800000"/>
                  <a:satOff val="-52173"/>
                  <a:lumOff val="9019"/>
                </a:schemeClr>
              </a:solidFill>
              <a:prstDash val="solid"/>
              <a:round/>
            </a:ln>
          </a:bottom>
          <a:insideH>
            <a:ln w="12700" cap="flat">
              <a:solidFill>
                <a:schemeClr val="accent3">
                  <a:hueOff val="-16800000"/>
                  <a:satOff val="-52173"/>
                  <a:lumOff val="9019"/>
                </a:schemeClr>
              </a:solidFill>
              <a:prstDash val="solid"/>
              <a:round/>
            </a:ln>
          </a:insideH>
          <a:insideV>
            <a:ln w="12700" cap="flat">
              <a:solidFill>
                <a:schemeClr val="accent3">
                  <a:hueOff val="-16800000"/>
                  <a:satOff val="-52173"/>
                  <a:lumOff val="9019"/>
                </a:schemeClr>
              </a:solidFill>
              <a:prstDash val="solid"/>
              <a:round/>
            </a:ln>
          </a:insideV>
        </a:tcBdr>
        <a:fill>
          <a:solidFill>
            <a:schemeClr val="accent3"/>
          </a:solidFill>
        </a:fill>
      </a:tcStyle>
    </a:firstCol>
    <a:lastRow>
      <a:tcTxStyle b="on" i="off">
        <a:fontRef idx="major">
          <a:schemeClr val="accent3">
            <a:hueOff val="-16800000"/>
            <a:satOff val="-52173"/>
            <a:lumOff val="9019"/>
          </a:schemeClr>
        </a:fontRef>
        <a:schemeClr val="accent3">
          <a:hueOff val="-16800000"/>
          <a:satOff val="-52173"/>
          <a:lumOff val="9019"/>
        </a:schemeClr>
      </a:tcTxStyle>
      <a:tcStyle>
        <a:tcBdr>
          <a:left>
            <a:ln w="12700" cap="flat">
              <a:solidFill>
                <a:schemeClr val="accent3">
                  <a:hueOff val="-16800000"/>
                  <a:satOff val="-52173"/>
                  <a:lumOff val="9019"/>
                </a:schemeClr>
              </a:solidFill>
              <a:prstDash val="solid"/>
              <a:round/>
            </a:ln>
          </a:left>
          <a:right>
            <a:ln w="12700" cap="flat">
              <a:solidFill>
                <a:schemeClr val="accent3">
                  <a:hueOff val="-16800000"/>
                  <a:satOff val="-52173"/>
                  <a:lumOff val="9019"/>
                </a:schemeClr>
              </a:solidFill>
              <a:prstDash val="solid"/>
              <a:round/>
            </a:ln>
          </a:right>
          <a:top>
            <a:ln w="38100" cap="flat">
              <a:solidFill>
                <a:schemeClr val="accent3">
                  <a:hueOff val="-16800000"/>
                  <a:satOff val="-52173"/>
                  <a:lumOff val="9019"/>
                </a:schemeClr>
              </a:solidFill>
              <a:prstDash val="solid"/>
              <a:round/>
            </a:ln>
          </a:top>
          <a:bottom>
            <a:ln w="12700" cap="flat">
              <a:solidFill>
                <a:schemeClr val="accent3">
                  <a:hueOff val="-16800000"/>
                  <a:satOff val="-52173"/>
                  <a:lumOff val="9019"/>
                </a:schemeClr>
              </a:solidFill>
              <a:prstDash val="solid"/>
              <a:round/>
            </a:ln>
          </a:bottom>
          <a:insideH>
            <a:ln w="12700" cap="flat">
              <a:solidFill>
                <a:schemeClr val="accent3">
                  <a:hueOff val="-16800000"/>
                  <a:satOff val="-52173"/>
                  <a:lumOff val="9019"/>
                </a:schemeClr>
              </a:solidFill>
              <a:prstDash val="solid"/>
              <a:round/>
            </a:ln>
          </a:insideH>
          <a:insideV>
            <a:ln w="12700" cap="flat">
              <a:solidFill>
                <a:schemeClr val="accent3">
                  <a:hueOff val="-16800000"/>
                  <a:satOff val="-52173"/>
                  <a:lumOff val="9019"/>
                </a:schemeClr>
              </a:solidFill>
              <a:prstDash val="solid"/>
              <a:round/>
            </a:ln>
          </a:insideV>
        </a:tcBdr>
        <a:fill>
          <a:solidFill>
            <a:schemeClr val="accent3"/>
          </a:solidFill>
        </a:fill>
      </a:tcStyle>
    </a:lastRow>
    <a:firstRow>
      <a:tcTxStyle b="on" i="off">
        <a:fontRef idx="major">
          <a:schemeClr val="accent3">
            <a:hueOff val="-16800000"/>
            <a:satOff val="-52173"/>
            <a:lumOff val="9019"/>
          </a:schemeClr>
        </a:fontRef>
        <a:schemeClr val="accent3">
          <a:hueOff val="-16800000"/>
          <a:satOff val="-52173"/>
          <a:lumOff val="9019"/>
        </a:schemeClr>
      </a:tcTxStyle>
      <a:tcStyle>
        <a:tcBdr>
          <a:left>
            <a:ln w="12700" cap="flat">
              <a:solidFill>
                <a:schemeClr val="accent3">
                  <a:hueOff val="-16800000"/>
                  <a:satOff val="-52173"/>
                  <a:lumOff val="9019"/>
                </a:schemeClr>
              </a:solidFill>
              <a:prstDash val="solid"/>
              <a:round/>
            </a:ln>
          </a:left>
          <a:right>
            <a:ln w="12700" cap="flat">
              <a:solidFill>
                <a:schemeClr val="accent3">
                  <a:hueOff val="-16800000"/>
                  <a:satOff val="-52173"/>
                  <a:lumOff val="9019"/>
                </a:schemeClr>
              </a:solidFill>
              <a:prstDash val="solid"/>
              <a:round/>
            </a:ln>
          </a:right>
          <a:top>
            <a:ln w="12700" cap="flat">
              <a:solidFill>
                <a:schemeClr val="accent3">
                  <a:hueOff val="-16800000"/>
                  <a:satOff val="-52173"/>
                  <a:lumOff val="9019"/>
                </a:schemeClr>
              </a:solidFill>
              <a:prstDash val="solid"/>
              <a:round/>
            </a:ln>
          </a:top>
          <a:bottom>
            <a:ln w="38100" cap="flat">
              <a:solidFill>
                <a:schemeClr val="accent3">
                  <a:hueOff val="-16800000"/>
                  <a:satOff val="-52173"/>
                  <a:lumOff val="9019"/>
                </a:schemeClr>
              </a:solidFill>
              <a:prstDash val="solid"/>
              <a:round/>
            </a:ln>
          </a:bottom>
          <a:insideH>
            <a:ln w="12700" cap="flat">
              <a:solidFill>
                <a:schemeClr val="accent3">
                  <a:hueOff val="-16800000"/>
                  <a:satOff val="-52173"/>
                  <a:lumOff val="9019"/>
                </a:schemeClr>
              </a:solidFill>
              <a:prstDash val="solid"/>
              <a:round/>
            </a:ln>
          </a:insideH>
          <a:insideV>
            <a:ln w="12700" cap="flat">
              <a:solidFill>
                <a:schemeClr val="accent3">
                  <a:hueOff val="-16800000"/>
                  <a:satOff val="-52173"/>
                  <a:lumOff val="9019"/>
                </a:schemeClr>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chemeClr val="accent3">
                  <a:hueOff val="-16800000"/>
                  <a:satOff val="-52173"/>
                  <a:lumOff val="9019"/>
                </a:schemeClr>
              </a:solidFill>
              <a:prstDash val="solid"/>
              <a:round/>
            </a:ln>
          </a:left>
          <a:right>
            <a:ln w="12700" cap="flat">
              <a:solidFill>
                <a:schemeClr val="accent3">
                  <a:hueOff val="-16800000"/>
                  <a:satOff val="-52173"/>
                  <a:lumOff val="9019"/>
                </a:schemeClr>
              </a:solidFill>
              <a:prstDash val="solid"/>
              <a:round/>
            </a:ln>
          </a:right>
          <a:top>
            <a:ln w="12700" cap="flat">
              <a:solidFill>
                <a:schemeClr val="accent3">
                  <a:hueOff val="-16800000"/>
                  <a:satOff val="-52173"/>
                  <a:lumOff val="9019"/>
                </a:schemeClr>
              </a:solidFill>
              <a:prstDash val="solid"/>
              <a:round/>
            </a:ln>
          </a:top>
          <a:bottom>
            <a:ln w="12700" cap="flat">
              <a:solidFill>
                <a:schemeClr val="accent3">
                  <a:hueOff val="-16800000"/>
                  <a:satOff val="-52173"/>
                  <a:lumOff val="9019"/>
                </a:schemeClr>
              </a:solidFill>
              <a:prstDash val="solid"/>
              <a:round/>
            </a:ln>
          </a:bottom>
          <a:insideH>
            <a:ln w="12700" cap="flat">
              <a:solidFill>
                <a:schemeClr val="accent3">
                  <a:hueOff val="-16800000"/>
                  <a:satOff val="-52173"/>
                  <a:lumOff val="9019"/>
                </a:schemeClr>
              </a:solidFill>
              <a:prstDash val="solid"/>
              <a:round/>
            </a:ln>
          </a:insideH>
          <a:insideV>
            <a:ln w="12700" cap="flat">
              <a:solidFill>
                <a:schemeClr val="accent3">
                  <a:hueOff val="-16800000"/>
                  <a:satOff val="-52173"/>
                  <a:lumOff val="9019"/>
                </a:schemeClr>
              </a:solidFill>
              <a:prstDash val="solid"/>
              <a:round/>
            </a:ln>
          </a:insideV>
        </a:tcBdr>
        <a:fill>
          <a:solidFill>
            <a:srgbClr val="E6D8EC"/>
          </a:solidFill>
        </a:fill>
      </a:tcStyle>
    </a:wholeTbl>
    <a:band2H>
      <a:tcTxStyle/>
      <a:tcStyle>
        <a:tcBdr/>
        <a:fill>
          <a:solidFill>
            <a:srgbClr val="F3ECF6"/>
          </a:solidFill>
        </a:fill>
      </a:tcStyle>
    </a:band2H>
    <a:firstCol>
      <a:tcTxStyle b="on" i="off">
        <a:fontRef idx="major">
          <a:schemeClr val="accent3">
            <a:hueOff val="-16800000"/>
            <a:satOff val="-52173"/>
            <a:lumOff val="9019"/>
          </a:schemeClr>
        </a:fontRef>
        <a:schemeClr val="accent3">
          <a:hueOff val="-16800000"/>
          <a:satOff val="-52173"/>
          <a:lumOff val="9019"/>
        </a:schemeClr>
      </a:tcTxStyle>
      <a:tcStyle>
        <a:tcBdr>
          <a:left>
            <a:ln w="12700" cap="flat">
              <a:solidFill>
                <a:schemeClr val="accent3">
                  <a:hueOff val="-16800000"/>
                  <a:satOff val="-52173"/>
                  <a:lumOff val="9019"/>
                </a:schemeClr>
              </a:solidFill>
              <a:prstDash val="solid"/>
              <a:round/>
            </a:ln>
          </a:left>
          <a:right>
            <a:ln w="12700" cap="flat">
              <a:solidFill>
                <a:schemeClr val="accent3">
                  <a:hueOff val="-16800000"/>
                  <a:satOff val="-52173"/>
                  <a:lumOff val="9019"/>
                </a:schemeClr>
              </a:solidFill>
              <a:prstDash val="solid"/>
              <a:round/>
            </a:ln>
          </a:right>
          <a:top>
            <a:ln w="12700" cap="flat">
              <a:solidFill>
                <a:schemeClr val="accent3">
                  <a:hueOff val="-16800000"/>
                  <a:satOff val="-52173"/>
                  <a:lumOff val="9019"/>
                </a:schemeClr>
              </a:solidFill>
              <a:prstDash val="solid"/>
              <a:round/>
            </a:ln>
          </a:top>
          <a:bottom>
            <a:ln w="12700" cap="flat">
              <a:solidFill>
                <a:schemeClr val="accent3">
                  <a:hueOff val="-16800000"/>
                  <a:satOff val="-52173"/>
                  <a:lumOff val="9019"/>
                </a:schemeClr>
              </a:solidFill>
              <a:prstDash val="solid"/>
              <a:round/>
            </a:ln>
          </a:bottom>
          <a:insideH>
            <a:ln w="12700" cap="flat">
              <a:solidFill>
                <a:schemeClr val="accent3">
                  <a:hueOff val="-16800000"/>
                  <a:satOff val="-52173"/>
                  <a:lumOff val="9019"/>
                </a:schemeClr>
              </a:solidFill>
              <a:prstDash val="solid"/>
              <a:round/>
            </a:ln>
          </a:insideH>
          <a:insideV>
            <a:ln w="12700" cap="flat">
              <a:solidFill>
                <a:schemeClr val="accent3">
                  <a:hueOff val="-16800000"/>
                  <a:satOff val="-52173"/>
                  <a:lumOff val="9019"/>
                </a:schemeClr>
              </a:solidFill>
              <a:prstDash val="solid"/>
              <a:round/>
            </a:ln>
          </a:insideV>
        </a:tcBdr>
        <a:fill>
          <a:solidFill>
            <a:schemeClr val="accent6"/>
          </a:solidFill>
        </a:fill>
      </a:tcStyle>
    </a:firstCol>
    <a:lastRow>
      <a:tcTxStyle b="on" i="off">
        <a:fontRef idx="major">
          <a:schemeClr val="accent3">
            <a:hueOff val="-16800000"/>
            <a:satOff val="-52173"/>
            <a:lumOff val="9019"/>
          </a:schemeClr>
        </a:fontRef>
        <a:schemeClr val="accent3">
          <a:hueOff val="-16800000"/>
          <a:satOff val="-52173"/>
          <a:lumOff val="9019"/>
        </a:schemeClr>
      </a:tcTxStyle>
      <a:tcStyle>
        <a:tcBdr>
          <a:left>
            <a:ln w="12700" cap="flat">
              <a:solidFill>
                <a:schemeClr val="accent3">
                  <a:hueOff val="-16800000"/>
                  <a:satOff val="-52173"/>
                  <a:lumOff val="9019"/>
                </a:schemeClr>
              </a:solidFill>
              <a:prstDash val="solid"/>
              <a:round/>
            </a:ln>
          </a:left>
          <a:right>
            <a:ln w="12700" cap="flat">
              <a:solidFill>
                <a:schemeClr val="accent3">
                  <a:hueOff val="-16800000"/>
                  <a:satOff val="-52173"/>
                  <a:lumOff val="9019"/>
                </a:schemeClr>
              </a:solidFill>
              <a:prstDash val="solid"/>
              <a:round/>
            </a:ln>
          </a:right>
          <a:top>
            <a:ln w="38100" cap="flat">
              <a:solidFill>
                <a:schemeClr val="accent3">
                  <a:hueOff val="-16800000"/>
                  <a:satOff val="-52173"/>
                  <a:lumOff val="9019"/>
                </a:schemeClr>
              </a:solidFill>
              <a:prstDash val="solid"/>
              <a:round/>
            </a:ln>
          </a:top>
          <a:bottom>
            <a:ln w="12700" cap="flat">
              <a:solidFill>
                <a:schemeClr val="accent3">
                  <a:hueOff val="-16800000"/>
                  <a:satOff val="-52173"/>
                  <a:lumOff val="9019"/>
                </a:schemeClr>
              </a:solidFill>
              <a:prstDash val="solid"/>
              <a:round/>
            </a:ln>
          </a:bottom>
          <a:insideH>
            <a:ln w="12700" cap="flat">
              <a:solidFill>
                <a:schemeClr val="accent3">
                  <a:hueOff val="-16800000"/>
                  <a:satOff val="-52173"/>
                  <a:lumOff val="9019"/>
                </a:schemeClr>
              </a:solidFill>
              <a:prstDash val="solid"/>
              <a:round/>
            </a:ln>
          </a:insideH>
          <a:insideV>
            <a:ln w="12700" cap="flat">
              <a:solidFill>
                <a:schemeClr val="accent3">
                  <a:hueOff val="-16800000"/>
                  <a:satOff val="-52173"/>
                  <a:lumOff val="9019"/>
                </a:schemeClr>
              </a:solidFill>
              <a:prstDash val="solid"/>
              <a:round/>
            </a:ln>
          </a:insideV>
        </a:tcBdr>
        <a:fill>
          <a:solidFill>
            <a:schemeClr val="accent6"/>
          </a:solidFill>
        </a:fill>
      </a:tcStyle>
    </a:lastRow>
    <a:firstRow>
      <a:tcTxStyle b="on" i="off">
        <a:fontRef idx="major">
          <a:schemeClr val="accent3">
            <a:hueOff val="-16800000"/>
            <a:satOff val="-52173"/>
            <a:lumOff val="9019"/>
          </a:schemeClr>
        </a:fontRef>
        <a:schemeClr val="accent3">
          <a:hueOff val="-16800000"/>
          <a:satOff val="-52173"/>
          <a:lumOff val="9019"/>
        </a:schemeClr>
      </a:tcTxStyle>
      <a:tcStyle>
        <a:tcBdr>
          <a:left>
            <a:ln w="12700" cap="flat">
              <a:solidFill>
                <a:schemeClr val="accent3">
                  <a:hueOff val="-16800000"/>
                  <a:satOff val="-52173"/>
                  <a:lumOff val="9019"/>
                </a:schemeClr>
              </a:solidFill>
              <a:prstDash val="solid"/>
              <a:round/>
            </a:ln>
          </a:left>
          <a:right>
            <a:ln w="12700" cap="flat">
              <a:solidFill>
                <a:schemeClr val="accent3">
                  <a:hueOff val="-16800000"/>
                  <a:satOff val="-52173"/>
                  <a:lumOff val="9019"/>
                </a:schemeClr>
              </a:solidFill>
              <a:prstDash val="solid"/>
              <a:round/>
            </a:ln>
          </a:right>
          <a:top>
            <a:ln w="12700" cap="flat">
              <a:solidFill>
                <a:schemeClr val="accent3">
                  <a:hueOff val="-16800000"/>
                  <a:satOff val="-52173"/>
                  <a:lumOff val="9019"/>
                </a:schemeClr>
              </a:solidFill>
              <a:prstDash val="solid"/>
              <a:round/>
            </a:ln>
          </a:top>
          <a:bottom>
            <a:ln w="38100" cap="flat">
              <a:solidFill>
                <a:schemeClr val="accent3">
                  <a:hueOff val="-16800000"/>
                  <a:satOff val="-52173"/>
                  <a:lumOff val="9019"/>
                </a:schemeClr>
              </a:solidFill>
              <a:prstDash val="solid"/>
              <a:round/>
            </a:ln>
          </a:bottom>
          <a:insideH>
            <a:ln w="12700" cap="flat">
              <a:solidFill>
                <a:schemeClr val="accent3">
                  <a:hueOff val="-16800000"/>
                  <a:satOff val="-52173"/>
                  <a:lumOff val="9019"/>
                </a:schemeClr>
              </a:solidFill>
              <a:prstDash val="solid"/>
              <a:round/>
            </a:ln>
          </a:insideH>
          <a:insideV>
            <a:ln w="12700" cap="flat">
              <a:solidFill>
                <a:schemeClr val="accent3">
                  <a:hueOff val="-16800000"/>
                  <a:satOff val="-52173"/>
                  <a:lumOff val="9019"/>
                </a:schemeClr>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hueOff val="-16800000"/>
              <a:satOff val="-52173"/>
              <a:lumOff val="9019"/>
            </a:schemeClr>
          </a:solidFill>
        </a:fill>
      </a:tcStyle>
    </a:band2H>
    <a:firstCol>
      <a:tcTxStyle b="on" i="off">
        <a:fontRef idx="major">
          <a:schemeClr val="accent3">
            <a:hueOff val="-16800000"/>
            <a:satOff val="-52173"/>
            <a:lumOff val="9019"/>
          </a:schemeClr>
        </a:fontRef>
        <a:schemeClr val="accent3">
          <a:hueOff val="-16800000"/>
          <a:satOff val="-52173"/>
          <a:lumOff val="9019"/>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hueOff val="-16800000"/>
              <a:satOff val="-52173"/>
              <a:lumOff val="9019"/>
            </a:schemeClr>
          </a:solidFill>
        </a:fill>
      </a:tcStyle>
    </a:lastRow>
    <a:firstRow>
      <a:tcTxStyle b="on" i="off">
        <a:fontRef idx="major">
          <a:schemeClr val="accent3">
            <a:hueOff val="-16800000"/>
            <a:satOff val="-52173"/>
            <a:lumOff val="9019"/>
          </a:schemeClr>
        </a:fontRef>
        <a:schemeClr val="accent3">
          <a:hueOff val="-16800000"/>
          <a:satOff val="-52173"/>
          <a:lumOff val="9019"/>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chemeClr val="accent3">
                  <a:hueOff val="-16800000"/>
                  <a:satOff val="-52173"/>
                  <a:lumOff val="9019"/>
                </a:schemeClr>
              </a:solidFill>
              <a:prstDash val="solid"/>
              <a:round/>
            </a:ln>
          </a:left>
          <a:right>
            <a:ln w="12700" cap="flat">
              <a:solidFill>
                <a:schemeClr val="accent3">
                  <a:hueOff val="-16800000"/>
                  <a:satOff val="-52173"/>
                  <a:lumOff val="9019"/>
                </a:schemeClr>
              </a:solidFill>
              <a:prstDash val="solid"/>
              <a:round/>
            </a:ln>
          </a:right>
          <a:top>
            <a:ln w="12700" cap="flat">
              <a:solidFill>
                <a:schemeClr val="accent3">
                  <a:hueOff val="-16800000"/>
                  <a:satOff val="-52173"/>
                  <a:lumOff val="9019"/>
                </a:schemeClr>
              </a:solidFill>
              <a:prstDash val="solid"/>
              <a:round/>
            </a:ln>
          </a:top>
          <a:bottom>
            <a:ln w="12700" cap="flat">
              <a:solidFill>
                <a:schemeClr val="accent3">
                  <a:hueOff val="-16800000"/>
                  <a:satOff val="-52173"/>
                  <a:lumOff val="9019"/>
                </a:schemeClr>
              </a:solidFill>
              <a:prstDash val="solid"/>
              <a:round/>
            </a:ln>
          </a:bottom>
          <a:insideH>
            <a:ln w="12700" cap="flat">
              <a:solidFill>
                <a:schemeClr val="accent3">
                  <a:hueOff val="-16800000"/>
                  <a:satOff val="-52173"/>
                  <a:lumOff val="9019"/>
                </a:schemeClr>
              </a:solidFill>
              <a:prstDash val="solid"/>
              <a:round/>
            </a:ln>
          </a:insideH>
          <a:insideV>
            <a:ln w="12700" cap="flat">
              <a:solidFill>
                <a:schemeClr val="accent3">
                  <a:hueOff val="-16800000"/>
                  <a:satOff val="-52173"/>
                  <a:lumOff val="9019"/>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3">
            <a:hueOff val="-16800000"/>
            <a:satOff val="-52173"/>
            <a:lumOff val="9019"/>
          </a:schemeClr>
        </a:fontRef>
        <a:schemeClr val="accent3">
          <a:hueOff val="-16800000"/>
          <a:satOff val="-52173"/>
          <a:lumOff val="9019"/>
        </a:schemeClr>
      </a:tcTxStyle>
      <a:tcStyle>
        <a:tcBdr>
          <a:left>
            <a:ln w="12700" cap="flat">
              <a:solidFill>
                <a:schemeClr val="accent3">
                  <a:hueOff val="-16800000"/>
                  <a:satOff val="-52173"/>
                  <a:lumOff val="9019"/>
                </a:schemeClr>
              </a:solidFill>
              <a:prstDash val="solid"/>
              <a:round/>
            </a:ln>
          </a:left>
          <a:right>
            <a:ln w="12700" cap="flat">
              <a:solidFill>
                <a:schemeClr val="accent3">
                  <a:hueOff val="-16800000"/>
                  <a:satOff val="-52173"/>
                  <a:lumOff val="9019"/>
                </a:schemeClr>
              </a:solidFill>
              <a:prstDash val="solid"/>
              <a:round/>
            </a:ln>
          </a:right>
          <a:top>
            <a:ln w="12700" cap="flat">
              <a:solidFill>
                <a:schemeClr val="accent3">
                  <a:hueOff val="-16800000"/>
                  <a:satOff val="-52173"/>
                  <a:lumOff val="9019"/>
                </a:schemeClr>
              </a:solidFill>
              <a:prstDash val="solid"/>
              <a:round/>
            </a:ln>
          </a:top>
          <a:bottom>
            <a:ln w="12700" cap="flat">
              <a:solidFill>
                <a:schemeClr val="accent3">
                  <a:hueOff val="-16800000"/>
                  <a:satOff val="-52173"/>
                  <a:lumOff val="9019"/>
                </a:schemeClr>
              </a:solidFill>
              <a:prstDash val="solid"/>
              <a:round/>
            </a:ln>
          </a:bottom>
          <a:insideH>
            <a:ln w="12700" cap="flat">
              <a:solidFill>
                <a:schemeClr val="accent3">
                  <a:hueOff val="-16800000"/>
                  <a:satOff val="-52173"/>
                  <a:lumOff val="9019"/>
                </a:schemeClr>
              </a:solidFill>
              <a:prstDash val="solid"/>
              <a:round/>
            </a:ln>
          </a:insideH>
          <a:insideV>
            <a:ln w="12700" cap="flat">
              <a:solidFill>
                <a:schemeClr val="accent3">
                  <a:hueOff val="-16800000"/>
                  <a:satOff val="-52173"/>
                  <a:lumOff val="9019"/>
                </a:schemeClr>
              </a:solidFill>
              <a:prstDash val="solid"/>
              <a:round/>
            </a:ln>
          </a:insideV>
        </a:tcBdr>
        <a:fill>
          <a:solidFill>
            <a:srgbClr val="000000"/>
          </a:solidFill>
        </a:fill>
      </a:tcStyle>
    </a:firstCol>
    <a:lastRow>
      <a:tcTxStyle b="on" i="off">
        <a:fontRef idx="major">
          <a:schemeClr val="accent3">
            <a:hueOff val="-16800000"/>
            <a:satOff val="-52173"/>
            <a:lumOff val="9019"/>
          </a:schemeClr>
        </a:fontRef>
        <a:schemeClr val="accent3">
          <a:hueOff val="-16800000"/>
          <a:satOff val="-52173"/>
          <a:lumOff val="9019"/>
        </a:schemeClr>
      </a:tcTxStyle>
      <a:tcStyle>
        <a:tcBdr>
          <a:left>
            <a:ln w="12700" cap="flat">
              <a:solidFill>
                <a:schemeClr val="accent3">
                  <a:hueOff val="-16800000"/>
                  <a:satOff val="-52173"/>
                  <a:lumOff val="9019"/>
                </a:schemeClr>
              </a:solidFill>
              <a:prstDash val="solid"/>
              <a:round/>
            </a:ln>
          </a:left>
          <a:right>
            <a:ln w="12700" cap="flat">
              <a:solidFill>
                <a:schemeClr val="accent3">
                  <a:hueOff val="-16800000"/>
                  <a:satOff val="-52173"/>
                  <a:lumOff val="9019"/>
                </a:schemeClr>
              </a:solidFill>
              <a:prstDash val="solid"/>
              <a:round/>
            </a:ln>
          </a:right>
          <a:top>
            <a:ln w="38100" cap="flat">
              <a:solidFill>
                <a:schemeClr val="accent3">
                  <a:hueOff val="-16800000"/>
                  <a:satOff val="-52173"/>
                  <a:lumOff val="9019"/>
                </a:schemeClr>
              </a:solidFill>
              <a:prstDash val="solid"/>
              <a:round/>
            </a:ln>
          </a:top>
          <a:bottom>
            <a:ln w="12700" cap="flat">
              <a:solidFill>
                <a:schemeClr val="accent3">
                  <a:hueOff val="-16800000"/>
                  <a:satOff val="-52173"/>
                  <a:lumOff val="9019"/>
                </a:schemeClr>
              </a:solidFill>
              <a:prstDash val="solid"/>
              <a:round/>
            </a:ln>
          </a:bottom>
          <a:insideH>
            <a:ln w="12700" cap="flat">
              <a:solidFill>
                <a:schemeClr val="accent3">
                  <a:hueOff val="-16800000"/>
                  <a:satOff val="-52173"/>
                  <a:lumOff val="9019"/>
                </a:schemeClr>
              </a:solidFill>
              <a:prstDash val="solid"/>
              <a:round/>
            </a:ln>
          </a:insideH>
          <a:insideV>
            <a:ln w="12700" cap="flat">
              <a:solidFill>
                <a:schemeClr val="accent3">
                  <a:hueOff val="-16800000"/>
                  <a:satOff val="-52173"/>
                  <a:lumOff val="9019"/>
                </a:schemeClr>
              </a:solidFill>
              <a:prstDash val="solid"/>
              <a:round/>
            </a:ln>
          </a:insideV>
        </a:tcBdr>
        <a:fill>
          <a:solidFill>
            <a:srgbClr val="000000"/>
          </a:solidFill>
        </a:fill>
      </a:tcStyle>
    </a:lastRow>
    <a:firstRow>
      <a:tcTxStyle b="on" i="off">
        <a:fontRef idx="major">
          <a:schemeClr val="accent3">
            <a:hueOff val="-16800000"/>
            <a:satOff val="-52173"/>
            <a:lumOff val="9019"/>
          </a:schemeClr>
        </a:fontRef>
        <a:schemeClr val="accent3">
          <a:hueOff val="-16800000"/>
          <a:satOff val="-52173"/>
          <a:lumOff val="9019"/>
        </a:schemeClr>
      </a:tcTxStyle>
      <a:tcStyle>
        <a:tcBdr>
          <a:left>
            <a:ln w="12700" cap="flat">
              <a:solidFill>
                <a:schemeClr val="accent3">
                  <a:hueOff val="-16800000"/>
                  <a:satOff val="-52173"/>
                  <a:lumOff val="9019"/>
                </a:schemeClr>
              </a:solidFill>
              <a:prstDash val="solid"/>
              <a:round/>
            </a:ln>
          </a:left>
          <a:right>
            <a:ln w="12700" cap="flat">
              <a:solidFill>
                <a:schemeClr val="accent3">
                  <a:hueOff val="-16800000"/>
                  <a:satOff val="-52173"/>
                  <a:lumOff val="9019"/>
                </a:schemeClr>
              </a:solidFill>
              <a:prstDash val="solid"/>
              <a:round/>
            </a:ln>
          </a:right>
          <a:top>
            <a:ln w="12700" cap="flat">
              <a:solidFill>
                <a:schemeClr val="accent3">
                  <a:hueOff val="-16800000"/>
                  <a:satOff val="-52173"/>
                  <a:lumOff val="9019"/>
                </a:schemeClr>
              </a:solidFill>
              <a:prstDash val="solid"/>
              <a:round/>
            </a:ln>
          </a:top>
          <a:bottom>
            <a:ln w="38100" cap="flat">
              <a:solidFill>
                <a:schemeClr val="accent3">
                  <a:hueOff val="-16800000"/>
                  <a:satOff val="-52173"/>
                  <a:lumOff val="9019"/>
                </a:schemeClr>
              </a:solidFill>
              <a:prstDash val="solid"/>
              <a:round/>
            </a:ln>
          </a:bottom>
          <a:insideH>
            <a:ln w="12700" cap="flat">
              <a:solidFill>
                <a:schemeClr val="accent3">
                  <a:hueOff val="-16800000"/>
                  <a:satOff val="-52173"/>
                  <a:lumOff val="9019"/>
                </a:schemeClr>
              </a:solidFill>
              <a:prstDash val="solid"/>
              <a:round/>
            </a:ln>
          </a:insideH>
          <a:insideV>
            <a:ln w="12700" cap="flat">
              <a:solidFill>
                <a:schemeClr val="accent3">
                  <a:hueOff val="-16800000"/>
                  <a:satOff val="-52173"/>
                  <a:lumOff val="9019"/>
                </a:schemeClr>
              </a:solidFill>
              <a:prstDash val="solid"/>
              <a:round/>
            </a:ln>
          </a:insideV>
        </a:tcBdr>
        <a:fill>
          <a:solidFill>
            <a:srgbClr val="000000"/>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5"/>
    <p:restoredTop sz="94674"/>
  </p:normalViewPr>
  <p:slideViewPr>
    <p:cSldViewPr snapToGrid="0" snapToObjects="1">
      <p:cViewPr>
        <p:scale>
          <a:sx n="30" d="100"/>
          <a:sy n="30" d="100"/>
        </p:scale>
        <p:origin x="466"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manualLayout>
          <c:layoutTarget val="inner"/>
          <c:xMode val="edge"/>
          <c:yMode val="edge"/>
          <c:x val="0.45513999999999999"/>
          <c:y val="5.0000000000000001E-3"/>
          <c:w val="0.53986000000000001"/>
          <c:h val="0.98750000000000004"/>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l"/>
      <c:layout>
        <c:manualLayout>
          <c:xMode val="edge"/>
          <c:yMode val="edge"/>
          <c:x val="0"/>
          <c:y val="0.17337900000000001"/>
          <c:w val="0.43286400000000003"/>
          <c:h val="0.53452100000000002"/>
        </c:manualLayout>
      </c:layout>
      <c:overlay val="1"/>
      <c:spPr>
        <a:noFill/>
        <a:ln w="12700" cap="flat">
          <a:noFill/>
          <a:miter lim="400000"/>
        </a:ln>
        <a:effectLst/>
      </c:spPr>
      <c:txPr>
        <a:bodyPr rot="0"/>
        <a:lstStyle/>
        <a:p>
          <a:pPr>
            <a:defRPr sz="3200" b="0" i="0" u="none" strike="noStrike">
              <a:solidFill>
                <a:srgbClr val="595959"/>
              </a:solidFill>
              <a:latin typeface="Calibri"/>
            </a:defRPr>
          </a:pPr>
          <a:endParaRPr lang="pl-PL"/>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2184400" y="685800"/>
            <a:ext cx="24892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2184400" y="685800"/>
            <a:ext cx="2489200" cy="3429000"/>
          </a:xfrm>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lvl1pPr defTabSz="3707150"/>
          </a:lstStyle>
          <a:p>
            <a:r>
              <a:rPr dirty="0"/>
              <a:t>Prints as 33.1 x 46.8 (A0) at 100%. When printed using the library printing service, this will require trimming from 36 inch wide paper. To fill 36 inch paper roll, scale to 108.5% (prints as ~ 36 X 51).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ekst tytułowy"/>
          <p:cNvSpPr txBox="1">
            <a:spLocks noGrp="1"/>
          </p:cNvSpPr>
          <p:nvPr>
            <p:ph type="title"/>
          </p:nvPr>
        </p:nvSpPr>
        <p:spPr>
          <a:xfrm>
            <a:off x="2270045" y="6820920"/>
            <a:ext cx="25727186" cy="14510126"/>
          </a:xfrm>
          <a:prstGeom prst="rect">
            <a:avLst/>
          </a:prstGeom>
        </p:spPr>
        <p:txBody>
          <a:bodyPr anchor="b"/>
          <a:lstStyle>
            <a:lvl1pPr algn="ctr">
              <a:defRPr sz="19283"/>
            </a:lvl1pPr>
          </a:lstStyle>
          <a:p>
            <a:r>
              <a:t>Tekst tytułowy</a:t>
            </a:r>
          </a:p>
        </p:txBody>
      </p:sp>
      <p:sp>
        <p:nvSpPr>
          <p:cNvPr id="12" name="Treść - poziom 1…"/>
          <p:cNvSpPr txBox="1">
            <a:spLocks noGrp="1"/>
          </p:cNvSpPr>
          <p:nvPr>
            <p:ph type="body" sz="quarter" idx="1"/>
          </p:nvPr>
        </p:nvSpPr>
        <p:spPr>
          <a:xfrm>
            <a:off x="3783411" y="21890610"/>
            <a:ext cx="22700457" cy="10062538"/>
          </a:xfrm>
          <a:prstGeom prst="rect">
            <a:avLst/>
          </a:prstGeom>
        </p:spPr>
        <p:txBody>
          <a:bodyPr/>
          <a:lstStyle>
            <a:lvl1pPr marL="0" indent="0" algn="ctr">
              <a:buSzTx/>
              <a:buFontTx/>
              <a:buNone/>
              <a:defRPr sz="7694"/>
            </a:lvl1pPr>
            <a:lvl2pPr marL="0" indent="1473878" algn="ctr">
              <a:buSzTx/>
              <a:buFontTx/>
              <a:buNone/>
              <a:defRPr sz="7694"/>
            </a:lvl2pPr>
            <a:lvl3pPr marL="0" indent="2947756" algn="ctr">
              <a:buSzTx/>
              <a:buFontTx/>
              <a:buNone/>
              <a:defRPr sz="7694"/>
            </a:lvl3pPr>
            <a:lvl4pPr marL="0" indent="4421635" algn="ctr">
              <a:buSzTx/>
              <a:buFontTx/>
              <a:buNone/>
              <a:defRPr sz="7694"/>
            </a:lvl4pPr>
            <a:lvl5pPr marL="0" indent="5895514" algn="ctr">
              <a:buSzTx/>
              <a:buFontTx/>
              <a:buNone/>
              <a:defRPr sz="7694"/>
            </a:lvl5pPr>
          </a:lstStyle>
          <a:p>
            <a:r>
              <a:t>Treść - poziom 1</a:t>
            </a:r>
          </a:p>
          <a:p>
            <a:pPr lvl="1"/>
            <a:r>
              <a:t>Treść - poziom 2</a:t>
            </a:r>
          </a:p>
          <a:p>
            <a:pPr lvl="2"/>
            <a:r>
              <a:t>Treść - poziom 3</a:t>
            </a:r>
          </a:p>
          <a:p>
            <a:pPr lvl="3"/>
            <a:r>
              <a:t>Treść - poziom 4</a:t>
            </a:r>
          </a:p>
          <a:p>
            <a:pPr lvl="4"/>
            <a:r>
              <a:t>Treść - poziom 5</a:t>
            </a:r>
          </a:p>
        </p:txBody>
      </p:sp>
      <p:sp>
        <p:nvSpPr>
          <p:cNvPr id="13"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ekst tytułowy"/>
          <p:cNvSpPr txBox="1">
            <a:spLocks noGrp="1"/>
          </p:cNvSpPr>
          <p:nvPr>
            <p:ph type="title"/>
          </p:nvPr>
        </p:nvSpPr>
        <p:spPr>
          <a:prstGeom prst="rect">
            <a:avLst/>
          </a:prstGeom>
        </p:spPr>
        <p:txBody>
          <a:bodyPr/>
          <a:lstStyle/>
          <a:p>
            <a:r>
              <a:t>Tekst tytułowy</a:t>
            </a:r>
          </a:p>
        </p:txBody>
      </p:sp>
      <p:sp>
        <p:nvSpPr>
          <p:cNvPr id="21" name="Treść - poziom 1…"/>
          <p:cNvSpPr txBox="1">
            <a:spLocks noGrp="1"/>
          </p:cNvSpPr>
          <p:nvPr>
            <p:ph type="body" idx="1"/>
          </p:nvPr>
        </p:nvSpPr>
        <p:spPr>
          <a:prstGeom prst="rect">
            <a:avLst/>
          </a:prstGeom>
        </p:spPr>
        <p:txBody>
          <a:bodyPr/>
          <a:lstStyle/>
          <a:p>
            <a:r>
              <a:t>Treść - poziom 1</a:t>
            </a:r>
          </a:p>
          <a:p>
            <a:pPr lvl="1"/>
            <a:r>
              <a:t>Treść - poziom 2</a:t>
            </a:r>
          </a:p>
          <a:p>
            <a:pPr lvl="2"/>
            <a:r>
              <a:t>Treść - poziom 3</a:t>
            </a:r>
          </a:p>
          <a:p>
            <a:pPr lvl="3"/>
            <a:r>
              <a:t>Treść - poziom 4</a:t>
            </a:r>
          </a:p>
          <a:p>
            <a:pPr lvl="4"/>
            <a:r>
              <a:t>Treść - poziom 5</a:t>
            </a:r>
          </a:p>
        </p:txBody>
      </p:sp>
      <p:sp>
        <p:nvSpPr>
          <p:cNvPr id="22"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ekst tytułowy"/>
          <p:cNvSpPr txBox="1">
            <a:spLocks noGrp="1"/>
          </p:cNvSpPr>
          <p:nvPr>
            <p:ph type="title"/>
          </p:nvPr>
        </p:nvSpPr>
        <p:spPr>
          <a:xfrm>
            <a:off x="2065112" y="10390574"/>
            <a:ext cx="26105527" cy="17336896"/>
          </a:xfrm>
          <a:prstGeom prst="rect">
            <a:avLst/>
          </a:prstGeom>
        </p:spPr>
        <p:txBody>
          <a:bodyPr anchor="b"/>
          <a:lstStyle>
            <a:lvl1pPr>
              <a:defRPr sz="19283"/>
            </a:lvl1pPr>
          </a:lstStyle>
          <a:p>
            <a:r>
              <a:t>Tekst tytułowy</a:t>
            </a:r>
          </a:p>
        </p:txBody>
      </p:sp>
      <p:sp>
        <p:nvSpPr>
          <p:cNvPr id="30" name="Treść - poziom 1…"/>
          <p:cNvSpPr txBox="1">
            <a:spLocks noGrp="1"/>
          </p:cNvSpPr>
          <p:nvPr>
            <p:ph type="body" sz="quarter" idx="1"/>
          </p:nvPr>
        </p:nvSpPr>
        <p:spPr>
          <a:xfrm>
            <a:off x="2065112" y="27891484"/>
            <a:ext cx="26105527" cy="9117064"/>
          </a:xfrm>
          <a:prstGeom prst="rect">
            <a:avLst/>
          </a:prstGeom>
        </p:spPr>
        <p:txBody>
          <a:bodyPr/>
          <a:lstStyle>
            <a:lvl1pPr marL="0" indent="0">
              <a:buSzTx/>
              <a:buFontTx/>
              <a:buNone/>
              <a:defRPr sz="7694"/>
            </a:lvl1pPr>
            <a:lvl2pPr marL="0" indent="1473878">
              <a:buSzTx/>
              <a:buFontTx/>
              <a:buNone/>
              <a:defRPr sz="7694"/>
            </a:lvl2pPr>
            <a:lvl3pPr marL="0" indent="2947756">
              <a:buSzTx/>
              <a:buFontTx/>
              <a:buNone/>
              <a:defRPr sz="7694"/>
            </a:lvl3pPr>
            <a:lvl4pPr marL="0" indent="4421635">
              <a:buSzTx/>
              <a:buFontTx/>
              <a:buNone/>
              <a:defRPr sz="7694"/>
            </a:lvl4pPr>
            <a:lvl5pPr marL="0" indent="5895514">
              <a:buSzTx/>
              <a:buFontTx/>
              <a:buNone/>
              <a:defRPr sz="7694"/>
            </a:lvl5pPr>
          </a:lstStyle>
          <a:p>
            <a:r>
              <a:t>Treść - poziom 1</a:t>
            </a:r>
          </a:p>
          <a:p>
            <a:pPr lvl="1"/>
            <a:r>
              <a:t>Treść - poziom 2</a:t>
            </a:r>
          </a:p>
          <a:p>
            <a:pPr lvl="2"/>
            <a:r>
              <a:t>Treść - poziom 3</a:t>
            </a:r>
          </a:p>
          <a:p>
            <a:pPr lvl="3"/>
            <a:r>
              <a:t>Treść - poziom 4</a:t>
            </a:r>
          </a:p>
          <a:p>
            <a:pPr lvl="4"/>
            <a:r>
              <a:t>Treść - poziom 5</a:t>
            </a:r>
          </a:p>
        </p:txBody>
      </p:sp>
      <p:sp>
        <p:nvSpPr>
          <p:cNvPr id="31"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ekst tytułowy"/>
          <p:cNvSpPr txBox="1">
            <a:spLocks noGrp="1"/>
          </p:cNvSpPr>
          <p:nvPr>
            <p:ph type="title"/>
          </p:nvPr>
        </p:nvSpPr>
        <p:spPr>
          <a:prstGeom prst="rect">
            <a:avLst/>
          </a:prstGeom>
        </p:spPr>
        <p:txBody>
          <a:bodyPr/>
          <a:lstStyle/>
          <a:p>
            <a:r>
              <a:t>Tekst tytułowy</a:t>
            </a:r>
          </a:p>
        </p:txBody>
      </p:sp>
      <p:sp>
        <p:nvSpPr>
          <p:cNvPr id="39" name="Treść - poziom 1…"/>
          <p:cNvSpPr txBox="1">
            <a:spLocks noGrp="1"/>
          </p:cNvSpPr>
          <p:nvPr>
            <p:ph type="body" sz="half" idx="1"/>
          </p:nvPr>
        </p:nvSpPr>
        <p:spPr>
          <a:xfrm>
            <a:off x="2080874" y="11094844"/>
            <a:ext cx="12863594" cy="26444320"/>
          </a:xfrm>
          <a:prstGeom prst="rect">
            <a:avLst/>
          </a:prstGeom>
        </p:spPr>
        <p:txBody>
          <a:bodyPr/>
          <a:lstStyle/>
          <a:p>
            <a:r>
              <a:t>Treść - poziom 1</a:t>
            </a:r>
          </a:p>
          <a:p>
            <a:pPr lvl="1"/>
            <a:r>
              <a:t>Treść - poziom 2</a:t>
            </a:r>
          </a:p>
          <a:p>
            <a:pPr lvl="2"/>
            <a:r>
              <a:t>Treść - poziom 3</a:t>
            </a:r>
          </a:p>
          <a:p>
            <a:pPr lvl="3"/>
            <a:r>
              <a:t>Treść - poziom 4</a:t>
            </a:r>
          </a:p>
          <a:p>
            <a:pPr lvl="4"/>
            <a:r>
              <a:t>Treść - poziom 5</a:t>
            </a:r>
          </a:p>
        </p:txBody>
      </p:sp>
      <p:sp>
        <p:nvSpPr>
          <p:cNvPr id="40"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ekst tytułowy"/>
          <p:cNvSpPr txBox="1">
            <a:spLocks noGrp="1"/>
          </p:cNvSpPr>
          <p:nvPr>
            <p:ph type="title"/>
          </p:nvPr>
        </p:nvSpPr>
        <p:spPr>
          <a:xfrm>
            <a:off x="2084817" y="2218978"/>
            <a:ext cx="26105527" cy="8055825"/>
          </a:xfrm>
          <a:prstGeom prst="rect">
            <a:avLst/>
          </a:prstGeom>
        </p:spPr>
        <p:txBody>
          <a:bodyPr/>
          <a:lstStyle/>
          <a:p>
            <a:r>
              <a:t>Tekst tytułowy</a:t>
            </a:r>
          </a:p>
        </p:txBody>
      </p:sp>
      <p:sp>
        <p:nvSpPr>
          <p:cNvPr id="48" name="Treść - poziom 1…"/>
          <p:cNvSpPr txBox="1">
            <a:spLocks noGrp="1"/>
          </p:cNvSpPr>
          <p:nvPr>
            <p:ph type="body" sz="quarter" idx="1"/>
          </p:nvPr>
        </p:nvSpPr>
        <p:spPr>
          <a:xfrm>
            <a:off x="2084822" y="10216905"/>
            <a:ext cx="12804475" cy="5007149"/>
          </a:xfrm>
          <a:prstGeom prst="rect">
            <a:avLst/>
          </a:prstGeom>
        </p:spPr>
        <p:txBody>
          <a:bodyPr anchor="b"/>
          <a:lstStyle>
            <a:lvl1pPr marL="0" indent="0">
              <a:buSzTx/>
              <a:buFontTx/>
              <a:buNone/>
              <a:defRPr sz="7694" b="1">
                <a:latin typeface="+mj-lt"/>
                <a:ea typeface="+mj-ea"/>
                <a:cs typeface="+mj-cs"/>
                <a:sym typeface="Helvetica"/>
              </a:defRPr>
            </a:lvl1pPr>
            <a:lvl2pPr marL="0" indent="1473878">
              <a:buSzTx/>
              <a:buFontTx/>
              <a:buNone/>
              <a:defRPr sz="7694" b="1">
                <a:latin typeface="+mj-lt"/>
                <a:ea typeface="+mj-ea"/>
                <a:cs typeface="+mj-cs"/>
                <a:sym typeface="Helvetica"/>
              </a:defRPr>
            </a:lvl2pPr>
            <a:lvl3pPr marL="0" indent="2947756">
              <a:buSzTx/>
              <a:buFontTx/>
              <a:buNone/>
              <a:defRPr sz="7694" b="1">
                <a:latin typeface="+mj-lt"/>
                <a:ea typeface="+mj-ea"/>
                <a:cs typeface="+mj-cs"/>
                <a:sym typeface="Helvetica"/>
              </a:defRPr>
            </a:lvl3pPr>
            <a:lvl4pPr marL="0" indent="4421635">
              <a:buSzTx/>
              <a:buFontTx/>
              <a:buNone/>
              <a:defRPr sz="7694" b="1">
                <a:latin typeface="+mj-lt"/>
                <a:ea typeface="+mj-ea"/>
                <a:cs typeface="+mj-cs"/>
                <a:sym typeface="Helvetica"/>
              </a:defRPr>
            </a:lvl4pPr>
            <a:lvl5pPr marL="0" indent="5895514">
              <a:buSzTx/>
              <a:buFontTx/>
              <a:buNone/>
              <a:defRPr sz="7694" b="1">
                <a:latin typeface="+mj-lt"/>
                <a:ea typeface="+mj-ea"/>
                <a:cs typeface="+mj-cs"/>
                <a:sym typeface="Helvetica"/>
              </a:defRPr>
            </a:lvl5pPr>
          </a:lstStyle>
          <a:p>
            <a:r>
              <a:t>Treść - poziom 1</a:t>
            </a:r>
          </a:p>
          <a:p>
            <a:pPr lvl="1"/>
            <a:r>
              <a:t>Treść - poziom 2</a:t>
            </a:r>
          </a:p>
          <a:p>
            <a:pPr lvl="2"/>
            <a:r>
              <a:t>Treść - poziom 3</a:t>
            </a:r>
          </a:p>
          <a:p>
            <a:pPr lvl="3"/>
            <a:r>
              <a:t>Treść - poziom 4</a:t>
            </a:r>
          </a:p>
          <a:p>
            <a:pPr lvl="4"/>
            <a:r>
              <a:t>Treść - poziom 5</a:t>
            </a:r>
          </a:p>
        </p:txBody>
      </p:sp>
      <p:sp>
        <p:nvSpPr>
          <p:cNvPr id="49" name="Text Placeholder 4"/>
          <p:cNvSpPr>
            <a:spLocks noGrp="1"/>
          </p:cNvSpPr>
          <p:nvPr>
            <p:ph type="body" sz="quarter" idx="13"/>
          </p:nvPr>
        </p:nvSpPr>
        <p:spPr>
          <a:xfrm>
            <a:off x="15322811" y="10216905"/>
            <a:ext cx="12867535" cy="5007149"/>
          </a:xfrm>
          <a:prstGeom prst="rect">
            <a:avLst/>
          </a:prstGeom>
        </p:spPr>
        <p:txBody>
          <a:bodyPr anchor="b"/>
          <a:lstStyle>
            <a:lvl1pPr marL="0" indent="0">
              <a:buSzTx/>
              <a:buFontTx/>
              <a:buNone/>
              <a:defRPr sz="7900" b="1">
                <a:latin typeface="+mj-lt"/>
                <a:ea typeface="+mj-ea"/>
                <a:cs typeface="+mj-cs"/>
                <a:sym typeface="Helvetica"/>
              </a:defRPr>
            </a:lvl1pPr>
          </a:lstStyle>
          <a:p>
            <a:pPr marL="0" indent="0">
              <a:buSzTx/>
              <a:buFontTx/>
              <a:buNone/>
              <a:defRPr sz="7900" b="1">
                <a:latin typeface="+mj-lt"/>
                <a:ea typeface="+mj-ea"/>
                <a:cs typeface="+mj-cs"/>
                <a:sym typeface="Helvetica"/>
              </a:defRPr>
            </a:pPr>
            <a:endParaRPr/>
          </a:p>
        </p:txBody>
      </p:sp>
      <p:sp>
        <p:nvSpPr>
          <p:cNvPr id="50"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ekst tytułowy"/>
          <p:cNvSpPr txBox="1">
            <a:spLocks noGrp="1"/>
          </p:cNvSpPr>
          <p:nvPr>
            <p:ph type="title"/>
          </p:nvPr>
        </p:nvSpPr>
        <p:spPr>
          <a:prstGeom prst="rect">
            <a:avLst/>
          </a:prstGeom>
        </p:spPr>
        <p:txBody>
          <a:bodyPr/>
          <a:lstStyle/>
          <a:p>
            <a:r>
              <a:t>Tekst tytułowy</a:t>
            </a:r>
          </a:p>
        </p:txBody>
      </p:sp>
      <p:sp>
        <p:nvSpPr>
          <p:cNvPr id="58"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ekst tytułowy"/>
          <p:cNvSpPr txBox="1">
            <a:spLocks noGrp="1"/>
          </p:cNvSpPr>
          <p:nvPr>
            <p:ph type="title"/>
          </p:nvPr>
        </p:nvSpPr>
        <p:spPr>
          <a:xfrm>
            <a:off x="2084817" y="2778533"/>
            <a:ext cx="9761985" cy="9724873"/>
          </a:xfrm>
          <a:prstGeom prst="rect">
            <a:avLst/>
          </a:prstGeom>
        </p:spPr>
        <p:txBody>
          <a:bodyPr anchor="b"/>
          <a:lstStyle>
            <a:lvl1pPr>
              <a:defRPr sz="10226"/>
            </a:lvl1pPr>
          </a:lstStyle>
          <a:p>
            <a:r>
              <a:t>Tekst tytułowy</a:t>
            </a:r>
          </a:p>
        </p:txBody>
      </p:sp>
      <p:sp>
        <p:nvSpPr>
          <p:cNvPr id="73" name="Treść - poziom 1…"/>
          <p:cNvSpPr txBox="1">
            <a:spLocks noGrp="1"/>
          </p:cNvSpPr>
          <p:nvPr>
            <p:ph type="body" sz="half" idx="1"/>
          </p:nvPr>
        </p:nvSpPr>
        <p:spPr>
          <a:xfrm>
            <a:off x="12867534" y="6000872"/>
            <a:ext cx="15322809" cy="29618406"/>
          </a:xfrm>
          <a:prstGeom prst="rect">
            <a:avLst/>
          </a:prstGeom>
        </p:spPr>
        <p:txBody>
          <a:bodyPr/>
          <a:lstStyle>
            <a:lvl1pPr>
              <a:defRPr sz="10226"/>
            </a:lvl1pPr>
            <a:lvl2pPr marL="2314951" indent="-841072">
              <a:defRPr sz="10226"/>
            </a:lvl2pPr>
            <a:lvl3pPr marL="3927232" indent="-979477">
              <a:defRPr sz="10226"/>
            </a:lvl3pPr>
            <a:lvl4pPr marL="5594039" indent="-1172403">
              <a:defRPr sz="10226"/>
            </a:lvl4pPr>
            <a:lvl5pPr marL="7067918" indent="-1172403">
              <a:defRPr sz="10226"/>
            </a:lvl5pPr>
          </a:lstStyle>
          <a:p>
            <a:r>
              <a:t>Treść - poziom 1</a:t>
            </a:r>
          </a:p>
          <a:p>
            <a:pPr lvl="1"/>
            <a:r>
              <a:t>Treść - poziom 2</a:t>
            </a:r>
          </a:p>
          <a:p>
            <a:pPr lvl="2"/>
            <a:r>
              <a:t>Treść - poziom 3</a:t>
            </a:r>
          </a:p>
          <a:p>
            <a:pPr lvl="3"/>
            <a:r>
              <a:t>Treść - poziom 4</a:t>
            </a:r>
          </a:p>
          <a:p>
            <a:pPr lvl="4"/>
            <a:r>
              <a:t>Treść - poziom 5</a:t>
            </a:r>
          </a:p>
        </p:txBody>
      </p:sp>
      <p:sp>
        <p:nvSpPr>
          <p:cNvPr id="74" name="Text Placeholder 3"/>
          <p:cNvSpPr>
            <a:spLocks noGrp="1"/>
          </p:cNvSpPr>
          <p:nvPr>
            <p:ph type="body" sz="quarter" idx="13"/>
          </p:nvPr>
        </p:nvSpPr>
        <p:spPr>
          <a:xfrm>
            <a:off x="2084817" y="12503405"/>
            <a:ext cx="9761985" cy="23164107"/>
          </a:xfrm>
          <a:prstGeom prst="rect">
            <a:avLst/>
          </a:prstGeom>
        </p:spPr>
        <p:txBody>
          <a:bodyPr/>
          <a:lstStyle>
            <a:lvl1pPr marL="0" indent="0">
              <a:buSzTx/>
              <a:buFontTx/>
              <a:buNone/>
              <a:defRPr sz="5200"/>
            </a:lvl1pPr>
          </a:lstStyle>
          <a:p>
            <a:pPr marL="0" indent="0">
              <a:buSzTx/>
              <a:buFontTx/>
              <a:buNone/>
              <a:defRPr sz="5200"/>
            </a:pPr>
            <a:endParaRPr/>
          </a:p>
        </p:txBody>
      </p:sp>
      <p:sp>
        <p:nvSpPr>
          <p:cNvPr id="75"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ekst tytułowy"/>
          <p:cNvSpPr txBox="1">
            <a:spLocks noGrp="1"/>
          </p:cNvSpPr>
          <p:nvPr>
            <p:ph type="title"/>
          </p:nvPr>
        </p:nvSpPr>
        <p:spPr>
          <a:xfrm>
            <a:off x="2084817" y="2778533"/>
            <a:ext cx="9761985" cy="9724873"/>
          </a:xfrm>
          <a:prstGeom prst="rect">
            <a:avLst/>
          </a:prstGeom>
        </p:spPr>
        <p:txBody>
          <a:bodyPr anchor="b"/>
          <a:lstStyle>
            <a:lvl1pPr>
              <a:defRPr sz="10226"/>
            </a:lvl1pPr>
          </a:lstStyle>
          <a:p>
            <a:r>
              <a:t>Tekst tytułowy</a:t>
            </a:r>
          </a:p>
        </p:txBody>
      </p:sp>
      <p:sp>
        <p:nvSpPr>
          <p:cNvPr id="83" name="Picture Placeholder 2"/>
          <p:cNvSpPr>
            <a:spLocks noGrp="1"/>
          </p:cNvSpPr>
          <p:nvPr>
            <p:ph type="pic" sz="half" idx="13"/>
          </p:nvPr>
        </p:nvSpPr>
        <p:spPr>
          <a:xfrm>
            <a:off x="12867534" y="6000872"/>
            <a:ext cx="15322809" cy="29618406"/>
          </a:xfrm>
          <a:prstGeom prst="rect">
            <a:avLst/>
          </a:prstGeom>
        </p:spPr>
        <p:txBody>
          <a:bodyPr lIns="91439" rIns="91439">
            <a:noAutofit/>
          </a:bodyPr>
          <a:lstStyle/>
          <a:p>
            <a:endParaRPr/>
          </a:p>
        </p:txBody>
      </p:sp>
      <p:sp>
        <p:nvSpPr>
          <p:cNvPr id="84" name="Treść - poziom 1…"/>
          <p:cNvSpPr txBox="1">
            <a:spLocks noGrp="1"/>
          </p:cNvSpPr>
          <p:nvPr>
            <p:ph type="body" sz="quarter" idx="1"/>
          </p:nvPr>
        </p:nvSpPr>
        <p:spPr>
          <a:xfrm>
            <a:off x="2084817" y="12503405"/>
            <a:ext cx="9761985" cy="23164107"/>
          </a:xfrm>
          <a:prstGeom prst="rect">
            <a:avLst/>
          </a:prstGeom>
        </p:spPr>
        <p:txBody>
          <a:bodyPr/>
          <a:lstStyle>
            <a:lvl1pPr marL="0" indent="0">
              <a:buSzTx/>
              <a:buFontTx/>
              <a:buNone/>
              <a:defRPr sz="5064"/>
            </a:lvl1pPr>
            <a:lvl2pPr marL="0" indent="1473878">
              <a:buSzTx/>
              <a:buFontTx/>
              <a:buNone/>
              <a:defRPr sz="5064"/>
            </a:lvl2pPr>
            <a:lvl3pPr marL="0" indent="2947756">
              <a:buSzTx/>
              <a:buFontTx/>
              <a:buNone/>
              <a:defRPr sz="5064"/>
            </a:lvl3pPr>
            <a:lvl4pPr marL="0" indent="4421635">
              <a:buSzTx/>
              <a:buFontTx/>
              <a:buNone/>
              <a:defRPr sz="5064"/>
            </a:lvl4pPr>
            <a:lvl5pPr marL="0" indent="5895514">
              <a:buSzTx/>
              <a:buFontTx/>
              <a:buNone/>
              <a:defRPr sz="5064"/>
            </a:lvl5pPr>
          </a:lstStyle>
          <a:p>
            <a:r>
              <a:t>Treść - poziom 1</a:t>
            </a:r>
          </a:p>
          <a:p>
            <a:pPr lvl="1"/>
            <a:r>
              <a:t>Treść - poziom 2</a:t>
            </a:r>
          </a:p>
          <a:p>
            <a:pPr lvl="2"/>
            <a:r>
              <a:t>Treść - poziom 3</a:t>
            </a:r>
          </a:p>
          <a:p>
            <a:pPr lvl="3"/>
            <a:r>
              <a:t>Treść - poziom 4</a:t>
            </a:r>
          </a:p>
          <a:p>
            <a:pPr lvl="4"/>
            <a:r>
              <a:t>Treść - poziom 5</a:t>
            </a:r>
          </a:p>
        </p:txBody>
      </p:sp>
      <p:sp>
        <p:nvSpPr>
          <p:cNvPr id="85"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hueOff val="-16800000"/>
            <a:satOff val="-52173"/>
            <a:lumOff val="9019"/>
          </a:schemeClr>
        </a:solidFill>
        <a:effectLst/>
      </p:bgPr>
    </p:bg>
    <p:spTree>
      <p:nvGrpSpPr>
        <p:cNvPr id="1" name=""/>
        <p:cNvGrpSpPr/>
        <p:nvPr/>
      </p:nvGrpSpPr>
      <p:grpSpPr>
        <a:xfrm>
          <a:off x="0" y="0"/>
          <a:ext cx="0" cy="0"/>
          <a:chOff x="0" y="0"/>
          <a:chExt cx="0" cy="0"/>
        </a:xfrm>
      </p:grpSpPr>
      <p:sp>
        <p:nvSpPr>
          <p:cNvPr id="2" name="Tekst tytułowy"/>
          <p:cNvSpPr txBox="1">
            <a:spLocks noGrp="1"/>
          </p:cNvSpPr>
          <p:nvPr>
            <p:ph type="title"/>
          </p:nvPr>
        </p:nvSpPr>
        <p:spPr>
          <a:xfrm>
            <a:off x="2080874" y="2218978"/>
            <a:ext cx="26105527" cy="8055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Tekst tytułowy</a:t>
            </a:r>
          </a:p>
        </p:txBody>
      </p:sp>
      <p:sp>
        <p:nvSpPr>
          <p:cNvPr id="3" name="Treść - poziom 1…"/>
          <p:cNvSpPr txBox="1">
            <a:spLocks noGrp="1"/>
          </p:cNvSpPr>
          <p:nvPr>
            <p:ph type="body" idx="1"/>
          </p:nvPr>
        </p:nvSpPr>
        <p:spPr>
          <a:xfrm>
            <a:off x="2080874" y="11094844"/>
            <a:ext cx="26105527" cy="26444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Treść - poziom 1</a:t>
            </a:r>
          </a:p>
          <a:p>
            <a:pPr lvl="1"/>
            <a:r>
              <a:t>Treść - poziom 2</a:t>
            </a:r>
          </a:p>
          <a:p>
            <a:pPr lvl="2"/>
            <a:r>
              <a:t>Treść - poziom 3</a:t>
            </a:r>
          </a:p>
          <a:p>
            <a:pPr lvl="3"/>
            <a:r>
              <a:t>Treść - poziom 4</a:t>
            </a:r>
          </a:p>
          <a:p>
            <a:pPr lvl="4"/>
            <a:r>
              <a:t>Treść - poziom 5</a:t>
            </a:r>
          </a:p>
        </p:txBody>
      </p:sp>
      <p:sp>
        <p:nvSpPr>
          <p:cNvPr id="4" name="Numer slajdu"/>
          <p:cNvSpPr txBox="1">
            <a:spLocks noGrp="1"/>
          </p:cNvSpPr>
          <p:nvPr>
            <p:ph type="sldNum" sz="quarter" idx="2"/>
          </p:nvPr>
        </p:nvSpPr>
        <p:spPr>
          <a:xfrm>
            <a:off x="27521797" y="39400451"/>
            <a:ext cx="664604" cy="676788"/>
          </a:xfrm>
          <a:prstGeom prst="rect">
            <a:avLst/>
          </a:prstGeom>
          <a:ln w="12700">
            <a:miter lim="400000"/>
          </a:ln>
        </p:spPr>
        <p:txBody>
          <a:bodyPr wrap="none" lIns="45719" rIns="45719" anchor="ctr">
            <a:spAutoFit/>
          </a:bodyPr>
          <a:lstStyle>
            <a:lvl1pPr algn="r">
              <a:defRPr sz="3798">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2947756" rtl="0" latinLnBrk="0">
        <a:lnSpc>
          <a:spcPct val="90000"/>
        </a:lnSpc>
        <a:spcBef>
          <a:spcPts val="0"/>
        </a:spcBef>
        <a:spcAft>
          <a:spcPts val="0"/>
        </a:spcAft>
        <a:buClrTx/>
        <a:buSzTx/>
        <a:buFontTx/>
        <a:buNone/>
        <a:tabLst/>
        <a:defRPr sz="14122" b="0" i="0" u="none" strike="noStrike" cap="none" spc="0" baseline="0">
          <a:solidFill>
            <a:srgbClr val="000000"/>
          </a:solidFill>
          <a:uFillTx/>
          <a:latin typeface="Calibri Light"/>
          <a:ea typeface="Calibri Light"/>
          <a:cs typeface="Calibri Light"/>
          <a:sym typeface="Calibri Light"/>
        </a:defRPr>
      </a:lvl1pPr>
      <a:lvl2pPr marL="0" marR="0" indent="0" algn="l" defTabSz="2947756" rtl="0" latinLnBrk="0">
        <a:lnSpc>
          <a:spcPct val="90000"/>
        </a:lnSpc>
        <a:spcBef>
          <a:spcPts val="0"/>
        </a:spcBef>
        <a:spcAft>
          <a:spcPts val="0"/>
        </a:spcAft>
        <a:buClrTx/>
        <a:buSzTx/>
        <a:buFontTx/>
        <a:buNone/>
        <a:tabLst/>
        <a:defRPr sz="14122" b="0" i="0" u="none" strike="noStrike" cap="none" spc="0" baseline="0">
          <a:solidFill>
            <a:srgbClr val="000000"/>
          </a:solidFill>
          <a:uFillTx/>
          <a:latin typeface="Calibri Light"/>
          <a:ea typeface="Calibri Light"/>
          <a:cs typeface="Calibri Light"/>
          <a:sym typeface="Calibri Light"/>
        </a:defRPr>
      </a:lvl2pPr>
      <a:lvl3pPr marL="0" marR="0" indent="0" algn="l" defTabSz="2947756" rtl="0" latinLnBrk="0">
        <a:lnSpc>
          <a:spcPct val="90000"/>
        </a:lnSpc>
        <a:spcBef>
          <a:spcPts val="0"/>
        </a:spcBef>
        <a:spcAft>
          <a:spcPts val="0"/>
        </a:spcAft>
        <a:buClrTx/>
        <a:buSzTx/>
        <a:buFontTx/>
        <a:buNone/>
        <a:tabLst/>
        <a:defRPr sz="14122" b="0" i="0" u="none" strike="noStrike" cap="none" spc="0" baseline="0">
          <a:solidFill>
            <a:srgbClr val="000000"/>
          </a:solidFill>
          <a:uFillTx/>
          <a:latin typeface="Calibri Light"/>
          <a:ea typeface="Calibri Light"/>
          <a:cs typeface="Calibri Light"/>
          <a:sym typeface="Calibri Light"/>
        </a:defRPr>
      </a:lvl3pPr>
      <a:lvl4pPr marL="0" marR="0" indent="0" algn="l" defTabSz="2947756" rtl="0" latinLnBrk="0">
        <a:lnSpc>
          <a:spcPct val="90000"/>
        </a:lnSpc>
        <a:spcBef>
          <a:spcPts val="0"/>
        </a:spcBef>
        <a:spcAft>
          <a:spcPts val="0"/>
        </a:spcAft>
        <a:buClrTx/>
        <a:buSzTx/>
        <a:buFontTx/>
        <a:buNone/>
        <a:tabLst/>
        <a:defRPr sz="14122" b="0" i="0" u="none" strike="noStrike" cap="none" spc="0" baseline="0">
          <a:solidFill>
            <a:srgbClr val="000000"/>
          </a:solidFill>
          <a:uFillTx/>
          <a:latin typeface="Calibri Light"/>
          <a:ea typeface="Calibri Light"/>
          <a:cs typeface="Calibri Light"/>
          <a:sym typeface="Calibri Light"/>
        </a:defRPr>
      </a:lvl4pPr>
      <a:lvl5pPr marL="0" marR="0" indent="0" algn="l" defTabSz="2947756" rtl="0" latinLnBrk="0">
        <a:lnSpc>
          <a:spcPct val="90000"/>
        </a:lnSpc>
        <a:spcBef>
          <a:spcPts val="0"/>
        </a:spcBef>
        <a:spcAft>
          <a:spcPts val="0"/>
        </a:spcAft>
        <a:buClrTx/>
        <a:buSzTx/>
        <a:buFontTx/>
        <a:buNone/>
        <a:tabLst/>
        <a:defRPr sz="14122" b="0" i="0" u="none" strike="noStrike" cap="none" spc="0" baseline="0">
          <a:solidFill>
            <a:srgbClr val="000000"/>
          </a:solidFill>
          <a:uFillTx/>
          <a:latin typeface="Calibri Light"/>
          <a:ea typeface="Calibri Light"/>
          <a:cs typeface="Calibri Light"/>
          <a:sym typeface="Calibri Light"/>
        </a:defRPr>
      </a:lvl5pPr>
      <a:lvl6pPr marL="0" marR="0" indent="0" algn="l" defTabSz="2947756" rtl="0" latinLnBrk="0">
        <a:lnSpc>
          <a:spcPct val="90000"/>
        </a:lnSpc>
        <a:spcBef>
          <a:spcPts val="0"/>
        </a:spcBef>
        <a:spcAft>
          <a:spcPts val="0"/>
        </a:spcAft>
        <a:buClrTx/>
        <a:buSzTx/>
        <a:buFontTx/>
        <a:buNone/>
        <a:tabLst/>
        <a:defRPr sz="14122" b="0" i="0" u="none" strike="noStrike" cap="none" spc="0" baseline="0">
          <a:solidFill>
            <a:srgbClr val="000000"/>
          </a:solidFill>
          <a:uFillTx/>
          <a:latin typeface="Calibri Light"/>
          <a:ea typeface="Calibri Light"/>
          <a:cs typeface="Calibri Light"/>
          <a:sym typeface="Calibri Light"/>
        </a:defRPr>
      </a:lvl6pPr>
      <a:lvl7pPr marL="0" marR="0" indent="0" algn="l" defTabSz="2947756" rtl="0" latinLnBrk="0">
        <a:lnSpc>
          <a:spcPct val="90000"/>
        </a:lnSpc>
        <a:spcBef>
          <a:spcPts val="0"/>
        </a:spcBef>
        <a:spcAft>
          <a:spcPts val="0"/>
        </a:spcAft>
        <a:buClrTx/>
        <a:buSzTx/>
        <a:buFontTx/>
        <a:buNone/>
        <a:tabLst/>
        <a:defRPr sz="14122" b="0" i="0" u="none" strike="noStrike" cap="none" spc="0" baseline="0">
          <a:solidFill>
            <a:srgbClr val="000000"/>
          </a:solidFill>
          <a:uFillTx/>
          <a:latin typeface="Calibri Light"/>
          <a:ea typeface="Calibri Light"/>
          <a:cs typeface="Calibri Light"/>
          <a:sym typeface="Calibri Light"/>
        </a:defRPr>
      </a:lvl7pPr>
      <a:lvl8pPr marL="0" marR="0" indent="0" algn="l" defTabSz="2947756" rtl="0" latinLnBrk="0">
        <a:lnSpc>
          <a:spcPct val="90000"/>
        </a:lnSpc>
        <a:spcBef>
          <a:spcPts val="0"/>
        </a:spcBef>
        <a:spcAft>
          <a:spcPts val="0"/>
        </a:spcAft>
        <a:buClrTx/>
        <a:buSzTx/>
        <a:buFontTx/>
        <a:buNone/>
        <a:tabLst/>
        <a:defRPr sz="14122" b="0" i="0" u="none" strike="noStrike" cap="none" spc="0" baseline="0">
          <a:solidFill>
            <a:srgbClr val="000000"/>
          </a:solidFill>
          <a:uFillTx/>
          <a:latin typeface="Calibri Light"/>
          <a:ea typeface="Calibri Light"/>
          <a:cs typeface="Calibri Light"/>
          <a:sym typeface="Calibri Light"/>
        </a:defRPr>
      </a:lvl8pPr>
      <a:lvl9pPr marL="0" marR="0" indent="0" algn="l" defTabSz="2947756" rtl="0" latinLnBrk="0">
        <a:lnSpc>
          <a:spcPct val="90000"/>
        </a:lnSpc>
        <a:spcBef>
          <a:spcPts val="0"/>
        </a:spcBef>
        <a:spcAft>
          <a:spcPts val="0"/>
        </a:spcAft>
        <a:buClrTx/>
        <a:buSzTx/>
        <a:buFontTx/>
        <a:buNone/>
        <a:tabLst/>
        <a:defRPr sz="14122" b="0" i="0" u="none" strike="noStrike" cap="none" spc="0" baseline="0">
          <a:solidFill>
            <a:srgbClr val="000000"/>
          </a:solidFill>
          <a:uFillTx/>
          <a:latin typeface="Calibri Light"/>
          <a:ea typeface="Calibri Light"/>
          <a:cs typeface="Calibri Light"/>
          <a:sym typeface="Calibri Light"/>
        </a:defRPr>
      </a:lvl9pPr>
    </p:titleStyle>
    <p:bodyStyle>
      <a:lvl1pPr marL="736938" marR="0" indent="-736938" algn="l" defTabSz="2947756" rtl="0" latinLnBrk="0">
        <a:lnSpc>
          <a:spcPct val="90000"/>
        </a:lnSpc>
        <a:spcBef>
          <a:spcPts val="3214"/>
        </a:spcBef>
        <a:spcAft>
          <a:spcPts val="0"/>
        </a:spcAft>
        <a:buClrTx/>
        <a:buSzPct val="100000"/>
        <a:buFont typeface="Arial"/>
        <a:buChar char="•"/>
        <a:tabLst/>
        <a:defRPr sz="8960" b="0" i="0" u="none" strike="noStrike" cap="none" spc="0" baseline="0">
          <a:solidFill>
            <a:srgbClr val="000000"/>
          </a:solidFill>
          <a:uFillTx/>
          <a:latin typeface="+mn-lt"/>
          <a:ea typeface="+mn-ea"/>
          <a:cs typeface="+mn-cs"/>
          <a:sym typeface="Calibri"/>
        </a:defRPr>
      </a:lvl1pPr>
      <a:lvl2pPr marL="2332086" marR="0" indent="-858207" algn="l" defTabSz="2947756" rtl="0" latinLnBrk="0">
        <a:lnSpc>
          <a:spcPct val="90000"/>
        </a:lnSpc>
        <a:spcBef>
          <a:spcPts val="3214"/>
        </a:spcBef>
        <a:spcAft>
          <a:spcPts val="0"/>
        </a:spcAft>
        <a:buClrTx/>
        <a:buSzPct val="100000"/>
        <a:buFont typeface="Arial"/>
        <a:buChar char="•"/>
        <a:tabLst/>
        <a:defRPr sz="8960" b="0" i="0" u="none" strike="noStrike" cap="none" spc="0" baseline="0">
          <a:solidFill>
            <a:srgbClr val="000000"/>
          </a:solidFill>
          <a:uFillTx/>
          <a:latin typeface="+mn-lt"/>
          <a:ea typeface="+mn-ea"/>
          <a:cs typeface="+mn-cs"/>
          <a:sym typeface="Calibri"/>
        </a:defRPr>
      </a:lvl2pPr>
      <a:lvl3pPr marL="3975005" marR="0" indent="-1027248" algn="l" defTabSz="2947756" rtl="0" latinLnBrk="0">
        <a:lnSpc>
          <a:spcPct val="90000"/>
        </a:lnSpc>
        <a:spcBef>
          <a:spcPts val="3214"/>
        </a:spcBef>
        <a:spcAft>
          <a:spcPts val="0"/>
        </a:spcAft>
        <a:buClrTx/>
        <a:buSzPct val="100000"/>
        <a:buFont typeface="Arial"/>
        <a:buChar char="•"/>
        <a:tabLst/>
        <a:defRPr sz="8960" b="0" i="0" u="none" strike="noStrike" cap="none" spc="0" baseline="0">
          <a:solidFill>
            <a:srgbClr val="000000"/>
          </a:solidFill>
          <a:uFillTx/>
          <a:latin typeface="+mn-lt"/>
          <a:ea typeface="+mn-ea"/>
          <a:cs typeface="+mn-cs"/>
          <a:sym typeface="Calibri"/>
        </a:defRPr>
      </a:lvl3pPr>
      <a:lvl4pPr marL="5570761" marR="0" indent="-1149125" algn="l" defTabSz="2947756" rtl="0" latinLnBrk="0">
        <a:lnSpc>
          <a:spcPct val="90000"/>
        </a:lnSpc>
        <a:spcBef>
          <a:spcPts val="3214"/>
        </a:spcBef>
        <a:spcAft>
          <a:spcPts val="0"/>
        </a:spcAft>
        <a:buClrTx/>
        <a:buSzPct val="100000"/>
        <a:buFont typeface="Arial"/>
        <a:buChar char="•"/>
        <a:tabLst/>
        <a:defRPr sz="8960" b="0" i="0" u="none" strike="noStrike" cap="none" spc="0" baseline="0">
          <a:solidFill>
            <a:srgbClr val="000000"/>
          </a:solidFill>
          <a:uFillTx/>
          <a:latin typeface="+mn-lt"/>
          <a:ea typeface="+mn-ea"/>
          <a:cs typeface="+mn-cs"/>
          <a:sym typeface="Calibri"/>
        </a:defRPr>
      </a:lvl4pPr>
      <a:lvl5pPr marL="7044639" marR="0" indent="-1149126" algn="l" defTabSz="2947756" rtl="0" latinLnBrk="0">
        <a:lnSpc>
          <a:spcPct val="90000"/>
        </a:lnSpc>
        <a:spcBef>
          <a:spcPts val="3214"/>
        </a:spcBef>
        <a:spcAft>
          <a:spcPts val="0"/>
        </a:spcAft>
        <a:buClrTx/>
        <a:buSzPct val="100000"/>
        <a:buFont typeface="Arial"/>
        <a:buChar char="•"/>
        <a:tabLst/>
        <a:defRPr sz="8960" b="0" i="0" u="none" strike="noStrike" cap="none" spc="0" baseline="0">
          <a:solidFill>
            <a:srgbClr val="000000"/>
          </a:solidFill>
          <a:uFillTx/>
          <a:latin typeface="+mn-lt"/>
          <a:ea typeface="+mn-ea"/>
          <a:cs typeface="+mn-cs"/>
          <a:sym typeface="Calibri"/>
        </a:defRPr>
      </a:lvl5pPr>
      <a:lvl6pPr marL="8518517" marR="0" indent="-1149125" algn="l" defTabSz="2947756" rtl="0" latinLnBrk="0">
        <a:lnSpc>
          <a:spcPct val="90000"/>
        </a:lnSpc>
        <a:spcBef>
          <a:spcPts val="3214"/>
        </a:spcBef>
        <a:spcAft>
          <a:spcPts val="0"/>
        </a:spcAft>
        <a:buClrTx/>
        <a:buSzPct val="100000"/>
        <a:buFont typeface="Arial"/>
        <a:buChar char="•"/>
        <a:tabLst/>
        <a:defRPr sz="8960" b="0" i="0" u="none" strike="noStrike" cap="none" spc="0" baseline="0">
          <a:solidFill>
            <a:srgbClr val="000000"/>
          </a:solidFill>
          <a:uFillTx/>
          <a:latin typeface="+mn-lt"/>
          <a:ea typeface="+mn-ea"/>
          <a:cs typeface="+mn-cs"/>
          <a:sym typeface="Calibri"/>
        </a:defRPr>
      </a:lvl6pPr>
      <a:lvl7pPr marL="9992396" marR="0" indent="-1149125" algn="l" defTabSz="2947756" rtl="0" latinLnBrk="0">
        <a:lnSpc>
          <a:spcPct val="90000"/>
        </a:lnSpc>
        <a:spcBef>
          <a:spcPts val="3214"/>
        </a:spcBef>
        <a:spcAft>
          <a:spcPts val="0"/>
        </a:spcAft>
        <a:buClrTx/>
        <a:buSzPct val="100000"/>
        <a:buFont typeface="Arial"/>
        <a:buChar char="•"/>
        <a:tabLst/>
        <a:defRPr sz="8960" b="0" i="0" u="none" strike="noStrike" cap="none" spc="0" baseline="0">
          <a:solidFill>
            <a:srgbClr val="000000"/>
          </a:solidFill>
          <a:uFillTx/>
          <a:latin typeface="+mn-lt"/>
          <a:ea typeface="+mn-ea"/>
          <a:cs typeface="+mn-cs"/>
          <a:sym typeface="Calibri"/>
        </a:defRPr>
      </a:lvl7pPr>
      <a:lvl8pPr marL="11466275" marR="0" indent="-1149125" algn="l" defTabSz="2947756" rtl="0" latinLnBrk="0">
        <a:lnSpc>
          <a:spcPct val="90000"/>
        </a:lnSpc>
        <a:spcBef>
          <a:spcPts val="3214"/>
        </a:spcBef>
        <a:spcAft>
          <a:spcPts val="0"/>
        </a:spcAft>
        <a:buClrTx/>
        <a:buSzPct val="100000"/>
        <a:buFont typeface="Arial"/>
        <a:buChar char="•"/>
        <a:tabLst/>
        <a:defRPr sz="8960" b="0" i="0" u="none" strike="noStrike" cap="none" spc="0" baseline="0">
          <a:solidFill>
            <a:srgbClr val="000000"/>
          </a:solidFill>
          <a:uFillTx/>
          <a:latin typeface="+mn-lt"/>
          <a:ea typeface="+mn-ea"/>
          <a:cs typeface="+mn-cs"/>
          <a:sym typeface="Calibri"/>
        </a:defRPr>
      </a:lvl8pPr>
      <a:lvl9pPr marL="12940155" marR="0" indent="-1149125" algn="l" defTabSz="2947756" rtl="0" latinLnBrk="0">
        <a:lnSpc>
          <a:spcPct val="90000"/>
        </a:lnSpc>
        <a:spcBef>
          <a:spcPts val="3214"/>
        </a:spcBef>
        <a:spcAft>
          <a:spcPts val="0"/>
        </a:spcAft>
        <a:buClrTx/>
        <a:buSzPct val="100000"/>
        <a:buFont typeface="Arial"/>
        <a:buChar char="•"/>
        <a:tabLst/>
        <a:defRPr sz="8960" b="0" i="0" u="none" strike="noStrike" cap="none" spc="0" baseline="0">
          <a:solidFill>
            <a:srgbClr val="000000"/>
          </a:solidFill>
          <a:uFillTx/>
          <a:latin typeface="+mn-lt"/>
          <a:ea typeface="+mn-ea"/>
          <a:cs typeface="+mn-cs"/>
          <a:sym typeface="Calibri"/>
        </a:defRPr>
      </a:lvl9pPr>
    </p:bodyStyle>
    <p:otherStyle>
      <a:lvl1pPr marL="0" marR="0" indent="0" algn="r" defTabSz="3415376" rtl="0" latinLnBrk="0">
        <a:lnSpc>
          <a:spcPct val="100000"/>
        </a:lnSpc>
        <a:spcBef>
          <a:spcPts val="0"/>
        </a:spcBef>
        <a:spcAft>
          <a:spcPts val="0"/>
        </a:spcAft>
        <a:buClrTx/>
        <a:buSzTx/>
        <a:buFontTx/>
        <a:buNone/>
        <a:tabLst/>
        <a:defRPr sz="3798" b="0" i="0" u="none" strike="noStrike" cap="none" spc="0" baseline="0">
          <a:solidFill>
            <a:schemeClr val="tx1"/>
          </a:solidFill>
          <a:uFillTx/>
          <a:latin typeface="+mn-lt"/>
          <a:ea typeface="+mn-ea"/>
          <a:cs typeface="+mn-cs"/>
          <a:sym typeface="Calibri"/>
        </a:defRPr>
      </a:lvl1pPr>
      <a:lvl2pPr marL="0" marR="0" indent="1707688" algn="r" defTabSz="3415376" rtl="0" latinLnBrk="0">
        <a:lnSpc>
          <a:spcPct val="100000"/>
        </a:lnSpc>
        <a:spcBef>
          <a:spcPts val="0"/>
        </a:spcBef>
        <a:spcAft>
          <a:spcPts val="0"/>
        </a:spcAft>
        <a:buClrTx/>
        <a:buSzTx/>
        <a:buFontTx/>
        <a:buNone/>
        <a:tabLst/>
        <a:defRPr sz="3798" b="0" i="0" u="none" strike="noStrike" cap="none" spc="0" baseline="0">
          <a:solidFill>
            <a:schemeClr val="tx1"/>
          </a:solidFill>
          <a:uFillTx/>
          <a:latin typeface="+mn-lt"/>
          <a:ea typeface="+mn-ea"/>
          <a:cs typeface="+mn-cs"/>
          <a:sym typeface="Calibri"/>
        </a:defRPr>
      </a:lvl2pPr>
      <a:lvl3pPr marL="0" marR="0" indent="3415376" algn="r" defTabSz="3415376" rtl="0" latinLnBrk="0">
        <a:lnSpc>
          <a:spcPct val="100000"/>
        </a:lnSpc>
        <a:spcBef>
          <a:spcPts val="0"/>
        </a:spcBef>
        <a:spcAft>
          <a:spcPts val="0"/>
        </a:spcAft>
        <a:buClrTx/>
        <a:buSzTx/>
        <a:buFontTx/>
        <a:buNone/>
        <a:tabLst/>
        <a:defRPr sz="3798" b="0" i="0" u="none" strike="noStrike" cap="none" spc="0" baseline="0">
          <a:solidFill>
            <a:schemeClr val="tx1"/>
          </a:solidFill>
          <a:uFillTx/>
          <a:latin typeface="+mn-lt"/>
          <a:ea typeface="+mn-ea"/>
          <a:cs typeface="+mn-cs"/>
          <a:sym typeface="Calibri"/>
        </a:defRPr>
      </a:lvl3pPr>
      <a:lvl4pPr marL="0" marR="0" indent="5123064" algn="r" defTabSz="3415376" rtl="0" latinLnBrk="0">
        <a:lnSpc>
          <a:spcPct val="100000"/>
        </a:lnSpc>
        <a:spcBef>
          <a:spcPts val="0"/>
        </a:spcBef>
        <a:spcAft>
          <a:spcPts val="0"/>
        </a:spcAft>
        <a:buClrTx/>
        <a:buSzTx/>
        <a:buFontTx/>
        <a:buNone/>
        <a:tabLst/>
        <a:defRPr sz="3798" b="0" i="0" u="none" strike="noStrike" cap="none" spc="0" baseline="0">
          <a:solidFill>
            <a:schemeClr val="tx1"/>
          </a:solidFill>
          <a:uFillTx/>
          <a:latin typeface="+mn-lt"/>
          <a:ea typeface="+mn-ea"/>
          <a:cs typeface="+mn-cs"/>
          <a:sym typeface="Calibri"/>
        </a:defRPr>
      </a:lvl4pPr>
      <a:lvl5pPr marL="0" marR="0" indent="6830752" algn="r" defTabSz="3415376" rtl="0" latinLnBrk="0">
        <a:lnSpc>
          <a:spcPct val="100000"/>
        </a:lnSpc>
        <a:spcBef>
          <a:spcPts val="0"/>
        </a:spcBef>
        <a:spcAft>
          <a:spcPts val="0"/>
        </a:spcAft>
        <a:buClrTx/>
        <a:buSzTx/>
        <a:buFontTx/>
        <a:buNone/>
        <a:tabLst/>
        <a:defRPr sz="3798" b="0" i="0" u="none" strike="noStrike" cap="none" spc="0" baseline="0">
          <a:solidFill>
            <a:schemeClr val="tx1"/>
          </a:solidFill>
          <a:uFillTx/>
          <a:latin typeface="+mn-lt"/>
          <a:ea typeface="+mn-ea"/>
          <a:cs typeface="+mn-cs"/>
          <a:sym typeface="Calibri"/>
        </a:defRPr>
      </a:lvl5pPr>
      <a:lvl6pPr marL="0" marR="0" indent="8538441" algn="r" defTabSz="3415376" rtl="0" latinLnBrk="0">
        <a:lnSpc>
          <a:spcPct val="100000"/>
        </a:lnSpc>
        <a:spcBef>
          <a:spcPts val="0"/>
        </a:spcBef>
        <a:spcAft>
          <a:spcPts val="0"/>
        </a:spcAft>
        <a:buClrTx/>
        <a:buSzTx/>
        <a:buFontTx/>
        <a:buNone/>
        <a:tabLst/>
        <a:defRPr sz="3798" b="0" i="0" u="none" strike="noStrike" cap="none" spc="0" baseline="0">
          <a:solidFill>
            <a:schemeClr val="tx1"/>
          </a:solidFill>
          <a:uFillTx/>
          <a:latin typeface="+mn-lt"/>
          <a:ea typeface="+mn-ea"/>
          <a:cs typeface="+mn-cs"/>
          <a:sym typeface="Calibri"/>
        </a:defRPr>
      </a:lvl6pPr>
      <a:lvl7pPr marL="0" marR="0" indent="10246129" algn="r" defTabSz="3415376" rtl="0" latinLnBrk="0">
        <a:lnSpc>
          <a:spcPct val="100000"/>
        </a:lnSpc>
        <a:spcBef>
          <a:spcPts val="0"/>
        </a:spcBef>
        <a:spcAft>
          <a:spcPts val="0"/>
        </a:spcAft>
        <a:buClrTx/>
        <a:buSzTx/>
        <a:buFontTx/>
        <a:buNone/>
        <a:tabLst/>
        <a:defRPr sz="3798" b="0" i="0" u="none" strike="noStrike" cap="none" spc="0" baseline="0">
          <a:solidFill>
            <a:schemeClr val="tx1"/>
          </a:solidFill>
          <a:uFillTx/>
          <a:latin typeface="+mn-lt"/>
          <a:ea typeface="+mn-ea"/>
          <a:cs typeface="+mn-cs"/>
          <a:sym typeface="Calibri"/>
        </a:defRPr>
      </a:lvl7pPr>
      <a:lvl8pPr marL="0" marR="0" indent="11953818" algn="r" defTabSz="3415376" rtl="0" latinLnBrk="0">
        <a:lnSpc>
          <a:spcPct val="100000"/>
        </a:lnSpc>
        <a:spcBef>
          <a:spcPts val="0"/>
        </a:spcBef>
        <a:spcAft>
          <a:spcPts val="0"/>
        </a:spcAft>
        <a:buClrTx/>
        <a:buSzTx/>
        <a:buFontTx/>
        <a:buNone/>
        <a:tabLst/>
        <a:defRPr sz="3798" b="0" i="0" u="none" strike="noStrike" cap="none" spc="0" baseline="0">
          <a:solidFill>
            <a:schemeClr val="tx1"/>
          </a:solidFill>
          <a:uFillTx/>
          <a:latin typeface="+mn-lt"/>
          <a:ea typeface="+mn-ea"/>
          <a:cs typeface="+mn-cs"/>
          <a:sym typeface="Calibri"/>
        </a:defRPr>
      </a:lvl8pPr>
      <a:lvl9pPr marL="0" marR="0" indent="13661506" algn="r" defTabSz="3415376" rtl="0" latinLnBrk="0">
        <a:lnSpc>
          <a:spcPct val="100000"/>
        </a:lnSpc>
        <a:spcBef>
          <a:spcPts val="0"/>
        </a:spcBef>
        <a:spcAft>
          <a:spcPts val="0"/>
        </a:spcAft>
        <a:buClrTx/>
        <a:buSzTx/>
        <a:buFontTx/>
        <a:buNone/>
        <a:tabLst/>
        <a:defRPr sz="3798"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jpg"/><Relationship Id="rId10" Type="http://schemas.openxmlformats.org/officeDocument/2006/relationships/image" Target="../media/image7.sv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4"/>
          <p:cNvSpPr txBox="1"/>
          <p:nvPr/>
        </p:nvSpPr>
        <p:spPr>
          <a:xfrm>
            <a:off x="439224" y="1894975"/>
            <a:ext cx="29388748" cy="1567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526" rIns="44526">
            <a:spAutoFit/>
          </a:bodyPr>
          <a:lstStyle/>
          <a:p>
            <a:pPr algn="ctr">
              <a:lnSpc>
                <a:spcPts val="5843"/>
              </a:lnSpc>
              <a:defRPr sz="6000"/>
            </a:pPr>
            <a:r>
              <a:rPr sz="4675" dirty="0"/>
              <a:t>Anna Balas, </a:t>
            </a:r>
            <a:r>
              <a:rPr sz="4675" dirty="0" err="1"/>
              <a:t>Zuzanna</a:t>
            </a:r>
            <a:r>
              <a:rPr sz="4675" dirty="0"/>
              <a:t> Cal, Nicole Rodriquez, Karolina </a:t>
            </a:r>
            <a:r>
              <a:rPr sz="4675" dirty="0" err="1"/>
              <a:t>Rataj</a:t>
            </a:r>
            <a:endParaRPr sz="4675" dirty="0"/>
          </a:p>
          <a:p>
            <a:pPr algn="ctr">
              <a:lnSpc>
                <a:spcPts val="5843"/>
              </a:lnSpc>
              <a:defRPr sz="5000"/>
            </a:pPr>
            <a:r>
              <a:rPr sz="4675" dirty="0"/>
              <a:t>Adam Mickiewicz University, </a:t>
            </a:r>
            <a:r>
              <a:rPr sz="4675" dirty="0" err="1"/>
              <a:t>Poznań</a:t>
            </a:r>
            <a:r>
              <a:rPr sz="4675" dirty="0"/>
              <a:t>, Poland</a:t>
            </a:r>
          </a:p>
        </p:txBody>
      </p:sp>
      <p:grpSp>
        <p:nvGrpSpPr>
          <p:cNvPr id="99" name="Group 6"/>
          <p:cNvGrpSpPr/>
          <p:nvPr/>
        </p:nvGrpSpPr>
        <p:grpSpPr>
          <a:xfrm>
            <a:off x="1077109" y="4367862"/>
            <a:ext cx="13827982" cy="9823901"/>
            <a:chOff x="2" y="-512629"/>
            <a:chExt cx="14218662" cy="10550174"/>
          </a:xfrm>
        </p:grpSpPr>
        <p:grpSp>
          <p:nvGrpSpPr>
            <p:cNvPr id="97" name="Group 7"/>
            <p:cNvGrpSpPr/>
            <p:nvPr/>
          </p:nvGrpSpPr>
          <p:grpSpPr>
            <a:xfrm>
              <a:off x="2" y="-512629"/>
              <a:ext cx="14218662" cy="10550174"/>
              <a:chOff x="3" y="-512629"/>
              <a:chExt cx="14218660" cy="10550174"/>
            </a:xfrm>
          </p:grpSpPr>
          <p:sp>
            <p:nvSpPr>
              <p:cNvPr id="95" name="Rectangle 9"/>
              <p:cNvSpPr/>
              <p:nvPr/>
            </p:nvSpPr>
            <p:spPr>
              <a:xfrm>
                <a:off x="277229" y="-512629"/>
                <a:ext cx="13941434" cy="10550174"/>
              </a:xfrm>
              <a:prstGeom prst="rect">
                <a:avLst/>
              </a:prstGeom>
              <a:solidFill>
                <a:srgbClr val="F2F2F2"/>
              </a:solidFill>
              <a:ln w="12700" cap="flat">
                <a:solidFill>
                  <a:srgbClr val="F2F2F2"/>
                </a:solidFill>
                <a:prstDash val="solid"/>
                <a:miter lim="800000"/>
              </a:ln>
              <a:effectLst/>
            </p:spPr>
            <p:txBody>
              <a:bodyPr wrap="square" lIns="44526" tIns="44526" rIns="44526" bIns="44526" numCol="1" anchor="ctr">
                <a:noAutofit/>
              </a:bodyPr>
              <a:lstStyle/>
              <a:p>
                <a:pPr algn="ctr">
                  <a:defRPr>
                    <a:solidFill>
                      <a:schemeClr val="accent3">
                        <a:hueOff val="-16800000"/>
                        <a:satOff val="-52173"/>
                        <a:lumOff val="9019"/>
                      </a:schemeClr>
                    </a:solidFill>
                  </a:defRPr>
                </a:pPr>
                <a:endParaRPr sz="6720" dirty="0"/>
              </a:p>
            </p:txBody>
          </p:sp>
          <p:sp>
            <p:nvSpPr>
              <p:cNvPr id="96" name="TextBox 10"/>
              <p:cNvSpPr/>
              <p:nvPr/>
            </p:nvSpPr>
            <p:spPr>
              <a:xfrm>
                <a:off x="3" y="-1"/>
                <a:ext cx="13941431" cy="99795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solidFill>
                <a:srgbClr val="68478D"/>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526" tIns="44526" rIns="44526" bIns="44526" numCol="1" anchor="t">
                <a:spAutoFit/>
              </a:bodyPr>
              <a:lstStyle>
                <a:lvl1pPr algn="ctr">
                  <a:defRPr sz="5600" b="1">
                    <a:solidFill>
                      <a:schemeClr val="accent3">
                        <a:hueOff val="-16800000"/>
                        <a:satOff val="-52173"/>
                        <a:lumOff val="9019"/>
                      </a:schemeClr>
                    </a:solidFill>
                    <a:latin typeface="Arial"/>
                    <a:ea typeface="Arial"/>
                    <a:cs typeface="Arial"/>
                    <a:sym typeface="Arial"/>
                  </a:defRPr>
                </a:lvl1pPr>
              </a:lstStyle>
              <a:p>
                <a:endParaRPr sz="5454" dirty="0"/>
              </a:p>
            </p:txBody>
          </p:sp>
        </p:grpSp>
        <p:sp>
          <p:nvSpPr>
            <p:cNvPr id="98" name="TextBox 8"/>
            <p:cNvSpPr/>
            <p:nvPr/>
          </p:nvSpPr>
          <p:spPr>
            <a:xfrm>
              <a:off x="197658" y="-359186"/>
              <a:ext cx="13727767" cy="993218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526" tIns="44526" rIns="44526" bIns="44526" numCol="1" anchor="t">
              <a:spAutoFit/>
            </a:bodyPr>
            <a:lstStyle/>
            <a:p>
              <a:pPr defTabSz="445267">
                <a:defRPr sz="1086">
                  <a:latin typeface="Times"/>
                  <a:ea typeface="Times"/>
                  <a:cs typeface="Times"/>
                  <a:sym typeface="Times"/>
                </a:defRPr>
              </a:pPr>
              <a:endParaRPr sz="1058" dirty="0"/>
            </a:p>
            <a:p>
              <a:pPr marL="1331163" indent="-556583">
                <a:lnSpc>
                  <a:spcPts val="4675"/>
                </a:lnSpc>
                <a:buSzPct val="100000"/>
                <a:buChar char="❖"/>
                <a:defRPr sz="3200"/>
              </a:pPr>
              <a:r>
                <a:rPr lang="pl-PL" sz="3116" dirty="0" err="1"/>
                <a:t>This</a:t>
              </a:r>
              <a:r>
                <a:rPr lang="pl-PL" sz="3116" dirty="0"/>
                <a:t> pilot </a:t>
              </a:r>
              <a:r>
                <a:rPr lang="pl-PL" sz="3116" dirty="0" err="1"/>
                <a:t>perception</a:t>
              </a:r>
              <a:r>
                <a:rPr lang="pl-PL" sz="3116" dirty="0"/>
                <a:t> </a:t>
              </a:r>
              <a:r>
                <a:rPr lang="pl-PL" sz="3116" dirty="0" err="1"/>
                <a:t>study</a:t>
              </a:r>
              <a:r>
                <a:rPr lang="pl-PL" sz="3116" dirty="0"/>
                <a:t> </a:t>
              </a:r>
              <a:r>
                <a:rPr lang="pl-PL" sz="3116" dirty="0" err="1"/>
                <a:t>is</a:t>
              </a:r>
              <a:r>
                <a:rPr lang="pl-PL" sz="3116" dirty="0"/>
                <a:t> a part of a </a:t>
              </a:r>
              <a:r>
                <a:rPr lang="pl-PL" sz="3116" dirty="0" err="1"/>
                <a:t>battery</a:t>
              </a:r>
              <a:r>
                <a:rPr lang="pl-PL" sz="3116" dirty="0"/>
                <a:t> of </a:t>
              </a:r>
              <a:r>
                <a:rPr lang="pl-PL" sz="3116" dirty="0" err="1"/>
                <a:t>tests</a:t>
              </a:r>
              <a:r>
                <a:rPr lang="pl-PL" sz="3116" dirty="0"/>
                <a:t> </a:t>
              </a:r>
              <a:r>
                <a:rPr lang="pl-PL" sz="3116" dirty="0" err="1"/>
                <a:t>within</a:t>
              </a:r>
              <a:r>
                <a:rPr lang="pl-PL" sz="3116" dirty="0"/>
                <a:t> CLIMAD </a:t>
              </a:r>
              <a:r>
                <a:rPr lang="pl-PL" sz="3116" dirty="0" err="1"/>
                <a:t>project</a:t>
              </a:r>
              <a:r>
                <a:rPr lang="pl-PL" sz="3116" dirty="0"/>
                <a:t> </a:t>
              </a:r>
              <a:r>
                <a:rPr lang="pl-PL" sz="3116" dirty="0" err="1"/>
                <a:t>dealing</a:t>
              </a:r>
              <a:r>
                <a:rPr lang="pl-PL" sz="3116" dirty="0"/>
                <a:t> with </a:t>
              </a:r>
              <a:r>
                <a:rPr lang="pl-PL" sz="3116" dirty="0" err="1"/>
                <a:t>phonological</a:t>
              </a:r>
              <a:r>
                <a:rPr lang="pl-PL" sz="3116" dirty="0"/>
                <a:t> and </a:t>
              </a:r>
              <a:r>
                <a:rPr lang="pl-PL" sz="3116" dirty="0" err="1"/>
                <a:t>syntactic</a:t>
              </a:r>
              <a:r>
                <a:rPr lang="pl-PL" sz="3116" dirty="0"/>
                <a:t> </a:t>
              </a:r>
              <a:r>
                <a:rPr lang="pl-PL" sz="3116" dirty="0" err="1"/>
                <a:t>aspects</a:t>
              </a:r>
              <a:r>
                <a:rPr lang="pl-PL" sz="3116" dirty="0"/>
                <a:t> of L3 </a:t>
              </a:r>
              <a:r>
                <a:rPr lang="pl-PL" sz="3116" dirty="0" err="1"/>
                <a:t>acquisition</a:t>
              </a:r>
              <a:r>
                <a:rPr lang="pl-PL" sz="3116" dirty="0"/>
                <a:t>.</a:t>
              </a:r>
            </a:p>
            <a:p>
              <a:pPr marL="1331163" indent="-556583">
                <a:lnSpc>
                  <a:spcPts val="4675"/>
                </a:lnSpc>
                <a:buSzPct val="100000"/>
                <a:buChar char="❖"/>
                <a:defRPr sz="3200"/>
              </a:pPr>
              <a:r>
                <a:rPr sz="3116" dirty="0"/>
                <a:t>The relationship between L3 Norwegian vowel assimilation to L1 Polish vowel categories and the acoustic distance between Norwegian and Polish vowels by examining Euclidean distance and lip rounding as explanatory factors in the observed patterns of cross-linguistic similarity.</a:t>
              </a:r>
            </a:p>
            <a:p>
              <a:pPr marL="1331163" indent="-556583">
                <a:lnSpc>
                  <a:spcPts val="4675"/>
                </a:lnSpc>
                <a:buSzPct val="100000"/>
                <a:buChar char="❖"/>
                <a:defRPr sz="3200"/>
              </a:pPr>
              <a:r>
                <a:rPr sz="3116" dirty="0"/>
                <a:t>So far studies focused on L2: perceptual assimilation </a:t>
              </a:r>
              <a:r>
                <a:rPr sz="2337" dirty="0"/>
                <a:t>(Best &amp; Tyler 2007, Tyler et al. 2014) </a:t>
              </a:r>
              <a:r>
                <a:rPr sz="3116" dirty="0"/>
                <a:t>and the relationship between vowel perception and their acoustic parameters </a:t>
              </a:r>
              <a:r>
                <a:rPr sz="2337" dirty="0"/>
                <a:t>(Strange et al. 2003, Escudero et al. 2012</a:t>
              </a:r>
              <a:r>
                <a:rPr lang="pl-PL" sz="2337" dirty="0"/>
                <a:t>, </a:t>
              </a:r>
              <a:r>
                <a:rPr lang="pl-PL" sz="2337" dirty="0" err="1"/>
                <a:t>Alispahic</a:t>
              </a:r>
              <a:r>
                <a:rPr lang="pl-PL" sz="2337" dirty="0"/>
                <a:t> et. al. 2017</a:t>
              </a:r>
              <a:r>
                <a:rPr sz="2337" dirty="0"/>
                <a:t>)</a:t>
              </a:r>
              <a:r>
                <a:rPr lang="pl-PL" sz="2337" dirty="0"/>
                <a:t>.</a:t>
              </a:r>
              <a:endParaRPr sz="2337" dirty="0"/>
            </a:p>
            <a:p>
              <a:pPr marL="1331163" indent="-556583">
                <a:lnSpc>
                  <a:spcPts val="4675"/>
                </a:lnSpc>
                <a:buSzPct val="100000"/>
                <a:buChar char="❖"/>
                <a:defRPr sz="3200"/>
              </a:pPr>
              <a:r>
                <a:rPr sz="3116" dirty="0"/>
                <a:t>Hypotheses for L3 perceptual and acoustic similarity</a:t>
              </a:r>
              <a:r>
                <a:rPr lang="pl-PL" sz="3116" dirty="0"/>
                <a:t>:</a:t>
              </a:r>
              <a:endParaRPr sz="3116" dirty="0"/>
            </a:p>
            <a:p>
              <a:pPr marL="2264272" lvl="1" indent="-556584">
                <a:lnSpc>
                  <a:spcPts val="4675"/>
                </a:lnSpc>
                <a:buSzPct val="100000"/>
                <a:buChar char="❖"/>
                <a:defRPr sz="3200"/>
              </a:pPr>
              <a:r>
                <a:rPr sz="3116" dirty="0"/>
                <a:t>The smaller the Euclidean distance between the two vowels, the higher the likelihood of assimilating a given Norwegian vowel to a Polish category.</a:t>
              </a:r>
            </a:p>
            <a:p>
              <a:pPr marL="2264272" lvl="1" indent="-556584">
                <a:lnSpc>
                  <a:spcPts val="4675"/>
                </a:lnSpc>
                <a:buSzPct val="100000"/>
                <a:buChar char="❖"/>
                <a:defRPr sz="3200"/>
              </a:pPr>
              <a:r>
                <a:rPr lang="pl-PL" sz="3116" dirty="0" err="1"/>
                <a:t>Assimilation</a:t>
              </a:r>
              <a:r>
                <a:rPr lang="pl-PL" sz="3116" dirty="0"/>
                <a:t> </a:t>
              </a:r>
              <a:r>
                <a:rPr lang="pl-PL" sz="3116" dirty="0" err="1"/>
                <a:t>patterns</a:t>
              </a:r>
              <a:r>
                <a:rPr lang="pl-PL" sz="3116" dirty="0"/>
                <a:t> </a:t>
              </a:r>
              <a:r>
                <a:rPr lang="pl-PL" sz="3116" dirty="0" err="1"/>
                <a:t>are</a:t>
              </a:r>
              <a:r>
                <a:rPr lang="pl-PL" sz="3116" dirty="0"/>
                <a:t> </a:t>
              </a:r>
              <a:r>
                <a:rPr lang="pl-PL" sz="3116" dirty="0" err="1"/>
                <a:t>influenced</a:t>
              </a:r>
              <a:r>
                <a:rPr lang="pl-PL" sz="3116" dirty="0"/>
                <a:t> by </a:t>
              </a:r>
              <a:r>
                <a:rPr lang="pl-PL" sz="3116" dirty="0" err="1"/>
                <a:t>marked</a:t>
              </a:r>
              <a:r>
                <a:rPr lang="pl-PL" sz="3116" dirty="0"/>
                <a:t> l</a:t>
              </a:r>
              <a:r>
                <a:rPr sz="3116" dirty="0" err="1"/>
                <a:t>ip</a:t>
              </a:r>
              <a:r>
                <a:rPr sz="3116" dirty="0"/>
                <a:t> rounding and </a:t>
              </a:r>
              <a:r>
                <a:rPr lang="pl-PL" sz="3116" dirty="0" err="1"/>
                <a:t>long</a:t>
              </a:r>
              <a:r>
                <a:rPr lang="pl-PL" sz="3116" dirty="0"/>
                <a:t> </a:t>
              </a:r>
              <a:r>
                <a:rPr lang="pl-PL" sz="3116" dirty="0" err="1"/>
                <a:t>vowel</a:t>
              </a:r>
              <a:r>
                <a:rPr lang="pl-PL" sz="3116" dirty="0"/>
                <a:t> </a:t>
              </a:r>
              <a:r>
                <a:rPr lang="pl-PL" sz="3116" dirty="0" err="1"/>
                <a:t>durations</a:t>
              </a:r>
              <a:r>
                <a:rPr sz="3116" dirty="0"/>
                <a:t>.</a:t>
              </a:r>
            </a:p>
          </p:txBody>
        </p:sp>
      </p:grpSp>
      <p:grpSp>
        <p:nvGrpSpPr>
          <p:cNvPr id="122" name="Group 18"/>
          <p:cNvGrpSpPr/>
          <p:nvPr/>
        </p:nvGrpSpPr>
        <p:grpSpPr>
          <a:xfrm>
            <a:off x="1258129" y="14351651"/>
            <a:ext cx="27623522" cy="17632377"/>
            <a:chOff x="0" y="-1684"/>
            <a:chExt cx="28363333" cy="17606505"/>
          </a:xfrm>
        </p:grpSpPr>
        <p:grpSp>
          <p:nvGrpSpPr>
            <p:cNvPr id="117" name="Group 19"/>
            <p:cNvGrpSpPr/>
            <p:nvPr/>
          </p:nvGrpSpPr>
          <p:grpSpPr>
            <a:xfrm>
              <a:off x="0" y="-1684"/>
              <a:ext cx="28363333" cy="17606505"/>
              <a:chOff x="0" y="-1683"/>
              <a:chExt cx="28363332" cy="17606503"/>
            </a:xfrm>
          </p:grpSpPr>
          <p:sp>
            <p:nvSpPr>
              <p:cNvPr id="115" name="Rectangle 30"/>
              <p:cNvSpPr/>
              <p:nvPr/>
            </p:nvSpPr>
            <p:spPr>
              <a:xfrm>
                <a:off x="29622" y="-1683"/>
                <a:ext cx="28333710" cy="17606503"/>
              </a:xfrm>
              <a:prstGeom prst="rect">
                <a:avLst/>
              </a:prstGeom>
              <a:solidFill>
                <a:srgbClr val="F2F2F2"/>
              </a:solidFill>
              <a:ln w="12700" cap="flat">
                <a:solidFill>
                  <a:srgbClr val="F2F2F2"/>
                </a:solidFill>
                <a:prstDash val="solid"/>
                <a:miter lim="800000"/>
              </a:ln>
              <a:effectLst/>
            </p:spPr>
            <p:txBody>
              <a:bodyPr wrap="square" lIns="44526" tIns="44526" rIns="44526" bIns="44526" numCol="1" anchor="ctr">
                <a:noAutofit/>
              </a:bodyPr>
              <a:lstStyle/>
              <a:p>
                <a:pPr algn="ctr">
                  <a:defRPr>
                    <a:solidFill>
                      <a:schemeClr val="accent3">
                        <a:hueOff val="-16800000"/>
                        <a:satOff val="-52173"/>
                        <a:lumOff val="9019"/>
                      </a:schemeClr>
                    </a:solidFill>
                  </a:defRPr>
                </a:pPr>
                <a:endParaRPr sz="6720" dirty="0"/>
              </a:p>
            </p:txBody>
          </p:sp>
          <p:sp>
            <p:nvSpPr>
              <p:cNvPr id="116" name="TextBox 31"/>
              <p:cNvSpPr txBox="1"/>
              <p:nvPr/>
            </p:nvSpPr>
            <p:spPr>
              <a:xfrm>
                <a:off x="0" y="1"/>
                <a:ext cx="28333707" cy="927890"/>
              </a:xfrm>
              <a:prstGeom prst="rect">
                <a:avLst/>
              </a:prstGeom>
              <a:solidFill>
                <a:srgbClr val="68478D"/>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526" tIns="44526" rIns="44526" bIns="44526" numCol="1" anchor="t">
                <a:spAutoFit/>
              </a:bodyPr>
              <a:lstStyle>
                <a:lvl1pPr algn="ctr">
                  <a:defRPr sz="5600" b="1">
                    <a:solidFill>
                      <a:schemeClr val="accent3">
                        <a:hueOff val="-16800000"/>
                        <a:satOff val="-52173"/>
                        <a:lumOff val="9019"/>
                      </a:schemeClr>
                    </a:solidFill>
                    <a:latin typeface="Arial"/>
                    <a:ea typeface="Arial"/>
                    <a:cs typeface="Arial"/>
                    <a:sym typeface="Arial"/>
                  </a:defRPr>
                </a:lvl1pPr>
              </a:lstStyle>
              <a:p>
                <a:r>
                  <a:rPr sz="5454" dirty="0"/>
                  <a:t>Results</a:t>
                </a:r>
                <a:r>
                  <a:rPr lang="pl-PL" sz="5454" dirty="0"/>
                  <a:t> and </a:t>
                </a:r>
                <a:r>
                  <a:rPr lang="pl-PL" sz="5454" dirty="0" err="1"/>
                  <a:t>analysis</a:t>
                </a:r>
                <a:endParaRPr sz="5454" dirty="0"/>
              </a:p>
            </p:txBody>
          </p:sp>
        </p:grpSp>
        <p:grpSp>
          <p:nvGrpSpPr>
            <p:cNvPr id="121" name="Group 23"/>
            <p:cNvGrpSpPr/>
            <p:nvPr/>
          </p:nvGrpSpPr>
          <p:grpSpPr>
            <a:xfrm>
              <a:off x="387943" y="11874006"/>
              <a:ext cx="8580158" cy="4588460"/>
              <a:chOff x="0" y="0"/>
              <a:chExt cx="8580157" cy="4588458"/>
            </a:xfrm>
          </p:grpSpPr>
          <p:graphicFrame>
            <p:nvGraphicFramePr>
              <p:cNvPr id="119" name="Chart 28"/>
              <p:cNvGraphicFramePr/>
              <p:nvPr/>
            </p:nvGraphicFramePr>
            <p:xfrm>
              <a:off x="528327" y="0"/>
              <a:ext cx="6953450" cy="3788656"/>
            </p:xfrm>
            <a:graphic>
              <a:graphicData uri="http://schemas.openxmlformats.org/drawingml/2006/chart">
                <c:chart xmlns:c="http://schemas.openxmlformats.org/drawingml/2006/chart" xmlns:r="http://schemas.openxmlformats.org/officeDocument/2006/relationships" r:id="rId3"/>
              </a:graphicData>
            </a:graphic>
          </p:graphicFrame>
          <p:sp>
            <p:nvSpPr>
              <p:cNvPr id="120" name="TextBox 29"/>
              <p:cNvSpPr txBox="1"/>
              <p:nvPr/>
            </p:nvSpPr>
            <p:spPr>
              <a:xfrm>
                <a:off x="0" y="3959954"/>
                <a:ext cx="8580157" cy="6285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526" tIns="44526" rIns="44526" bIns="44526" numCol="1" anchor="t">
                <a:spAutoFit/>
              </a:bodyPr>
              <a:lstStyle/>
              <a:p>
                <a:pPr>
                  <a:defRPr sz="3600" b="1">
                    <a:latin typeface="+mj-lt"/>
                    <a:ea typeface="+mj-ea"/>
                    <a:cs typeface="+mj-cs"/>
                    <a:sym typeface="Helvetica"/>
                  </a:defRPr>
                </a:pPr>
                <a:endParaRPr sz="3506" dirty="0"/>
              </a:p>
            </p:txBody>
          </p:sp>
        </p:grpSp>
      </p:grpSp>
      <p:grpSp>
        <p:nvGrpSpPr>
          <p:cNvPr id="127" name="Group 32"/>
          <p:cNvGrpSpPr/>
          <p:nvPr/>
        </p:nvGrpSpPr>
        <p:grpSpPr>
          <a:xfrm>
            <a:off x="15179123" y="32474670"/>
            <a:ext cx="13585516" cy="4425789"/>
            <a:chOff x="-1" y="-1"/>
            <a:chExt cx="13949362" cy="3431098"/>
          </a:xfrm>
        </p:grpSpPr>
        <p:grpSp>
          <p:nvGrpSpPr>
            <p:cNvPr id="125" name="Group 33"/>
            <p:cNvGrpSpPr/>
            <p:nvPr/>
          </p:nvGrpSpPr>
          <p:grpSpPr>
            <a:xfrm>
              <a:off x="-1" y="-1"/>
              <a:ext cx="13949362" cy="3431098"/>
              <a:chOff x="-1" y="-1"/>
              <a:chExt cx="13949361" cy="3431097"/>
            </a:xfrm>
          </p:grpSpPr>
          <p:sp>
            <p:nvSpPr>
              <p:cNvPr id="123" name="Rectangle 35"/>
              <p:cNvSpPr/>
              <p:nvPr/>
            </p:nvSpPr>
            <p:spPr>
              <a:xfrm>
                <a:off x="-1" y="0"/>
                <a:ext cx="13949361" cy="3431096"/>
              </a:xfrm>
              <a:prstGeom prst="rect">
                <a:avLst/>
              </a:prstGeom>
              <a:solidFill>
                <a:srgbClr val="F2F2F2"/>
              </a:solidFill>
              <a:ln w="12700" cap="flat">
                <a:solidFill>
                  <a:srgbClr val="F2F2F2"/>
                </a:solidFill>
                <a:prstDash val="solid"/>
                <a:miter lim="800000"/>
              </a:ln>
              <a:effectLst/>
            </p:spPr>
            <p:txBody>
              <a:bodyPr wrap="square" lIns="44526" tIns="44526" rIns="44526" bIns="44526" numCol="1" anchor="ctr">
                <a:noAutofit/>
              </a:bodyPr>
              <a:lstStyle/>
              <a:p>
                <a:pPr algn="ctr">
                  <a:defRPr>
                    <a:solidFill>
                      <a:schemeClr val="accent3">
                        <a:hueOff val="-16800000"/>
                        <a:satOff val="-52173"/>
                        <a:lumOff val="9019"/>
                      </a:schemeClr>
                    </a:solidFill>
                  </a:defRPr>
                </a:pPr>
                <a:endParaRPr sz="6720"/>
              </a:p>
            </p:txBody>
          </p:sp>
          <p:sp>
            <p:nvSpPr>
              <p:cNvPr id="124" name="TextBox 36"/>
              <p:cNvSpPr/>
              <p:nvPr/>
            </p:nvSpPr>
            <p:spPr>
              <a:xfrm>
                <a:off x="-1" y="-1"/>
                <a:ext cx="13949361" cy="59260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solidFill>
                <a:srgbClr val="68478D"/>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526" tIns="44526" rIns="44526" bIns="44526" numCol="1" anchor="t">
                <a:spAutoFit/>
              </a:bodyPr>
              <a:lstStyle>
                <a:lvl1pPr algn="ctr">
                  <a:defRPr sz="4500" b="1">
                    <a:solidFill>
                      <a:schemeClr val="accent3">
                        <a:hueOff val="-16800000"/>
                        <a:satOff val="-52173"/>
                        <a:lumOff val="9019"/>
                      </a:schemeClr>
                    </a:solidFill>
                    <a:latin typeface="Arial"/>
                    <a:ea typeface="Arial"/>
                    <a:cs typeface="Arial"/>
                    <a:sym typeface="Arial"/>
                  </a:defRPr>
                </a:lvl1pPr>
              </a:lstStyle>
              <a:p>
                <a:r>
                  <a:rPr sz="4383"/>
                  <a:t>References</a:t>
                </a:r>
              </a:p>
            </p:txBody>
          </p:sp>
        </p:grpSp>
        <p:sp>
          <p:nvSpPr>
            <p:cNvPr id="126" name="TextBox 34"/>
            <p:cNvSpPr/>
            <p:nvPr/>
          </p:nvSpPr>
          <p:spPr>
            <a:xfrm>
              <a:off x="173966" y="792572"/>
              <a:ext cx="13497530" cy="257923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526" tIns="44526" rIns="44526" bIns="44526" numCol="1" anchor="t">
              <a:spAutoFit/>
            </a:bodyPr>
            <a:lstStyle/>
            <a:p>
              <a:pPr defTabSz="445267">
                <a:defRPr sz="1400">
                  <a:latin typeface="Times"/>
                  <a:ea typeface="Times"/>
                  <a:cs typeface="Times"/>
                  <a:sym typeface="Times"/>
                </a:defRPr>
              </a:pPr>
              <a:r>
                <a:rPr lang="pl-PL" sz="1753" dirty="0" err="1">
                  <a:latin typeface="Calibri" panose="020F0502020204030204" pitchFamily="34" charset="0"/>
                  <a:cs typeface="Calibri" panose="020F0502020204030204" pitchFamily="34" charset="0"/>
                </a:rPr>
                <a:t>Alispahic</a:t>
              </a:r>
              <a:r>
                <a:rPr lang="pl-PL" sz="1753" dirty="0">
                  <a:latin typeface="Calibri" panose="020F0502020204030204" pitchFamily="34" charset="0"/>
                  <a:cs typeface="Calibri" panose="020F0502020204030204" pitchFamily="34" charset="0"/>
                </a:rPr>
                <a:t>, S., Mulak K.E.., &amp; </a:t>
              </a:r>
              <a:r>
                <a:rPr lang="pl-PL" sz="1753" dirty="0" err="1">
                  <a:latin typeface="Calibri" panose="020F0502020204030204" pitchFamily="34" charset="0"/>
                  <a:cs typeface="Calibri" panose="020F0502020204030204" pitchFamily="34" charset="0"/>
                </a:rPr>
                <a:t>Escudero</a:t>
              </a:r>
              <a:r>
                <a:rPr lang="pl-PL" sz="1753" dirty="0">
                  <a:latin typeface="Calibri" panose="020F0502020204030204" pitchFamily="34" charset="0"/>
                  <a:cs typeface="Calibri" panose="020F0502020204030204" pitchFamily="34" charset="0"/>
                </a:rPr>
                <a:t> P. 2017. </a:t>
              </a:r>
              <a:r>
                <a:rPr lang="pl-PL" sz="1753" dirty="0" err="1">
                  <a:latin typeface="Calibri" panose="020F0502020204030204" pitchFamily="34" charset="0"/>
                  <a:cs typeface="Calibri" panose="020F0502020204030204" pitchFamily="34" charset="0"/>
                </a:rPr>
                <a:t>Acoustic</a:t>
              </a:r>
              <a:r>
                <a:rPr lang="pl-PL" sz="1753" dirty="0">
                  <a:latin typeface="Calibri" panose="020F0502020204030204" pitchFamily="34" charset="0"/>
                  <a:cs typeface="Calibri" panose="020F0502020204030204" pitchFamily="34" charset="0"/>
                </a:rPr>
                <a:t> </a:t>
              </a:r>
              <a:r>
                <a:rPr lang="pl-PL" sz="1753" dirty="0" err="1">
                  <a:latin typeface="Calibri" panose="020F0502020204030204" pitchFamily="34" charset="0"/>
                  <a:cs typeface="Calibri" panose="020F0502020204030204" pitchFamily="34" charset="0"/>
                </a:rPr>
                <a:t>properties</a:t>
              </a:r>
              <a:r>
                <a:rPr lang="pl-PL" sz="1753" dirty="0">
                  <a:latin typeface="Calibri" panose="020F0502020204030204" pitchFamily="34" charset="0"/>
                  <a:cs typeface="Calibri" panose="020F0502020204030204" pitchFamily="34" charset="0"/>
                </a:rPr>
                <a:t> </a:t>
              </a:r>
              <a:r>
                <a:rPr lang="pl-PL" sz="1753" dirty="0" err="1">
                  <a:latin typeface="Calibri" panose="020F0502020204030204" pitchFamily="34" charset="0"/>
                  <a:cs typeface="Calibri" panose="020F0502020204030204" pitchFamily="34" charset="0"/>
                </a:rPr>
                <a:t>predict</a:t>
              </a:r>
              <a:r>
                <a:rPr lang="pl-PL" sz="1753" dirty="0">
                  <a:latin typeface="Calibri" panose="020F0502020204030204" pitchFamily="34" charset="0"/>
                  <a:cs typeface="Calibri" panose="020F0502020204030204" pitchFamily="34" charset="0"/>
                </a:rPr>
                <a:t> </a:t>
              </a:r>
              <a:r>
                <a:rPr lang="pl-PL" sz="1753" dirty="0" err="1">
                  <a:latin typeface="Calibri" panose="020F0502020204030204" pitchFamily="34" charset="0"/>
                  <a:cs typeface="Calibri" panose="020F0502020204030204" pitchFamily="34" charset="0"/>
                </a:rPr>
                <a:t>perception</a:t>
              </a:r>
              <a:r>
                <a:rPr lang="pl-PL" sz="1753" dirty="0">
                  <a:latin typeface="Calibri" panose="020F0502020204030204" pitchFamily="34" charset="0"/>
                  <a:cs typeface="Calibri" panose="020F0502020204030204" pitchFamily="34" charset="0"/>
                </a:rPr>
                <a:t> of </a:t>
              </a:r>
              <a:r>
                <a:rPr lang="pl-PL" sz="1753" dirty="0" err="1">
                  <a:latin typeface="Calibri" panose="020F0502020204030204" pitchFamily="34" charset="0"/>
                  <a:cs typeface="Calibri" panose="020F0502020204030204" pitchFamily="34" charset="0"/>
                </a:rPr>
                <a:t>unfamiliar</a:t>
              </a:r>
              <a:r>
                <a:rPr lang="pl-PL" sz="1753" dirty="0">
                  <a:latin typeface="Calibri" panose="020F0502020204030204" pitchFamily="34" charset="0"/>
                  <a:cs typeface="Calibri" panose="020F0502020204030204" pitchFamily="34" charset="0"/>
                </a:rPr>
                <a:t> Dutch </a:t>
              </a:r>
              <a:r>
                <a:rPr lang="pl-PL" sz="1753" dirty="0" err="1">
                  <a:latin typeface="Calibri" panose="020F0502020204030204" pitchFamily="34" charset="0"/>
                  <a:cs typeface="Calibri" panose="020F0502020204030204" pitchFamily="34" charset="0"/>
                </a:rPr>
                <a:t>vowels</a:t>
              </a:r>
              <a:r>
                <a:rPr lang="pl-PL" sz="1753" dirty="0">
                  <a:latin typeface="Calibri" panose="020F0502020204030204" pitchFamily="34" charset="0"/>
                  <a:cs typeface="Calibri" panose="020F0502020204030204" pitchFamily="34" charset="0"/>
                </a:rPr>
                <a:t> by </a:t>
              </a:r>
              <a:r>
                <a:rPr lang="pl-PL" sz="1753" dirty="0" err="1">
                  <a:latin typeface="Calibri" panose="020F0502020204030204" pitchFamily="34" charset="0"/>
                  <a:cs typeface="Calibri" panose="020F0502020204030204" pitchFamily="34" charset="0"/>
                </a:rPr>
                <a:t>adult</a:t>
              </a:r>
              <a:r>
                <a:rPr lang="pl-PL" sz="1753" dirty="0">
                  <a:latin typeface="Calibri" panose="020F0502020204030204" pitchFamily="34" charset="0"/>
                  <a:cs typeface="Calibri" panose="020F0502020204030204" pitchFamily="34" charset="0"/>
                </a:rPr>
                <a:t> </a:t>
              </a:r>
              <a:r>
                <a:rPr lang="pl-PL" sz="1753" dirty="0" err="1">
                  <a:latin typeface="Calibri" panose="020F0502020204030204" pitchFamily="34" charset="0"/>
                  <a:cs typeface="Calibri" panose="020F0502020204030204" pitchFamily="34" charset="0"/>
                </a:rPr>
                <a:t>Australian</a:t>
              </a:r>
              <a:r>
                <a:rPr lang="pl-PL" sz="1753" dirty="0">
                  <a:latin typeface="Calibri" panose="020F0502020204030204" pitchFamily="34" charset="0"/>
                  <a:cs typeface="Calibri" panose="020F0502020204030204" pitchFamily="34" charset="0"/>
                </a:rPr>
                <a:t> English and </a:t>
              </a:r>
              <a:r>
                <a:rPr lang="pl-PL" sz="1753" dirty="0" err="1">
                  <a:latin typeface="Calibri" panose="020F0502020204030204" pitchFamily="34" charset="0"/>
                  <a:cs typeface="Calibri" panose="020F0502020204030204" pitchFamily="34" charset="0"/>
                </a:rPr>
                <a:t>Peruvian</a:t>
              </a:r>
              <a:r>
                <a:rPr lang="pl-PL" sz="1753" dirty="0">
                  <a:latin typeface="Calibri" panose="020F0502020204030204" pitchFamily="34" charset="0"/>
                  <a:cs typeface="Calibri" panose="020F0502020204030204" pitchFamily="34" charset="0"/>
                </a:rPr>
                <a:t> Spanish </a:t>
              </a:r>
              <a:r>
                <a:rPr lang="pl-PL" sz="1753" dirty="0" err="1">
                  <a:latin typeface="Calibri" panose="020F0502020204030204" pitchFamily="34" charset="0"/>
                  <a:cs typeface="Calibri" panose="020F0502020204030204" pitchFamily="34" charset="0"/>
                </a:rPr>
                <a:t>listeners.</a:t>
              </a:r>
              <a:r>
                <a:rPr lang="pl-PL" sz="1753" i="1" dirty="0" err="1">
                  <a:latin typeface="Calibri" panose="020F0502020204030204" pitchFamily="34" charset="0"/>
                  <a:cs typeface="Calibri" panose="020F0502020204030204" pitchFamily="34" charset="0"/>
                </a:rPr>
                <a:t>Frontiers</a:t>
              </a:r>
              <a:r>
                <a:rPr lang="pl-PL" sz="1753" i="1" dirty="0">
                  <a:latin typeface="Calibri" panose="020F0502020204030204" pitchFamily="34" charset="0"/>
                  <a:cs typeface="Calibri" panose="020F0502020204030204" pitchFamily="34" charset="0"/>
                </a:rPr>
                <a:t> in </a:t>
              </a:r>
              <a:r>
                <a:rPr lang="pl-PL" sz="1753" i="1" dirty="0" err="1">
                  <a:latin typeface="Calibri" panose="020F0502020204030204" pitchFamily="34" charset="0"/>
                  <a:cs typeface="Calibri" panose="020F0502020204030204" pitchFamily="34" charset="0"/>
                </a:rPr>
                <a:t>Psychology</a:t>
              </a:r>
              <a:r>
                <a:rPr lang="pl-PL" sz="1753" i="1" dirty="0">
                  <a:latin typeface="Calibri" panose="020F0502020204030204" pitchFamily="34" charset="0"/>
                  <a:cs typeface="Calibri" panose="020F0502020204030204" pitchFamily="34" charset="0"/>
                </a:rPr>
                <a:t> </a:t>
              </a:r>
              <a:r>
                <a:rPr lang="pl-PL" sz="1753" dirty="0">
                  <a:latin typeface="Calibri" panose="020F0502020204030204" pitchFamily="34" charset="0"/>
                  <a:cs typeface="Calibri" panose="020F0502020204030204" pitchFamily="34" charset="0"/>
                </a:rPr>
                <a:t>8 (52).</a:t>
              </a:r>
            </a:p>
            <a:p>
              <a:pPr defTabSz="445267">
                <a:defRPr sz="1400">
                  <a:latin typeface="Times"/>
                  <a:ea typeface="Times"/>
                  <a:cs typeface="Times"/>
                  <a:sym typeface="Times"/>
                </a:defRPr>
              </a:pPr>
              <a:r>
                <a:rPr sz="1753" dirty="0">
                  <a:latin typeface="Calibri" panose="020F0502020204030204" pitchFamily="34" charset="0"/>
                  <a:cs typeface="Calibri" panose="020F0502020204030204" pitchFamily="34" charset="0"/>
                </a:rPr>
                <a:t>Best C. &amp; Tyler, M. (2007). Non-native and second language speech perception: Commonalities and complementarities.  In M. Munro &amp; O-S. Bohn (Eds.), </a:t>
              </a:r>
              <a:r>
                <a:rPr sz="1753" i="1" dirty="0">
                  <a:latin typeface="Calibri" panose="020F0502020204030204" pitchFamily="34" charset="0"/>
                  <a:cs typeface="Calibri" panose="020F0502020204030204" pitchFamily="34" charset="0"/>
                </a:rPr>
                <a:t>Language experience in second language speech learning: In honor of James Emil </a:t>
              </a:r>
              <a:r>
                <a:rPr sz="1753" i="1" dirty="0" err="1">
                  <a:latin typeface="Calibri" panose="020F0502020204030204" pitchFamily="34" charset="0"/>
                  <a:cs typeface="Calibri" panose="020F0502020204030204" pitchFamily="34" charset="0"/>
                </a:rPr>
                <a:t>Flege</a:t>
              </a:r>
              <a:r>
                <a:rPr sz="1753" dirty="0">
                  <a:latin typeface="Calibri" panose="020F0502020204030204" pitchFamily="34" charset="0"/>
                  <a:cs typeface="Calibri" panose="020F0502020204030204" pitchFamily="34" charset="0"/>
                </a:rPr>
                <a:t>  (pp. 13-34). Amsterdam: John Benjamins.  </a:t>
              </a:r>
            </a:p>
            <a:p>
              <a:pPr defTabSz="445267">
                <a:defRPr sz="1400">
                  <a:latin typeface="Times"/>
                  <a:ea typeface="Times"/>
                  <a:cs typeface="Times"/>
                  <a:sym typeface="Times"/>
                </a:defRPr>
              </a:pPr>
              <a:r>
                <a:rPr sz="1753" dirty="0">
                  <a:latin typeface="Calibri" panose="020F0502020204030204" pitchFamily="34" charset="0"/>
                  <a:cs typeface="Calibri" panose="020F0502020204030204" pitchFamily="34" charset="0"/>
                </a:rPr>
                <a:t>Escudero, P., Simon, E., &amp; </a:t>
              </a:r>
              <a:r>
                <a:rPr sz="1753" dirty="0" err="1">
                  <a:latin typeface="Calibri" panose="020F0502020204030204" pitchFamily="34" charset="0"/>
                  <a:cs typeface="Calibri" panose="020F0502020204030204" pitchFamily="34" charset="0"/>
                </a:rPr>
                <a:t>Mitterer</a:t>
              </a:r>
              <a:r>
                <a:rPr sz="1753" dirty="0">
                  <a:latin typeface="Calibri" panose="020F0502020204030204" pitchFamily="34" charset="0"/>
                  <a:cs typeface="Calibri" panose="020F0502020204030204" pitchFamily="34" charset="0"/>
                </a:rPr>
                <a:t>, H. (2012). The perception of English front vowels by North Holland and Flemish  listeners: acoustic similarity predicts and explains cross-linguistic and L2 perception. Journal of </a:t>
              </a:r>
              <a:r>
                <a:rPr sz="1753" dirty="0" err="1">
                  <a:latin typeface="Calibri" panose="020F0502020204030204" pitchFamily="34" charset="0"/>
                  <a:cs typeface="Calibri" panose="020F0502020204030204" pitchFamily="34" charset="0"/>
                </a:rPr>
                <a:t>Phonetcis</a:t>
              </a:r>
              <a:r>
                <a:rPr sz="1753" dirty="0">
                  <a:latin typeface="Calibri" panose="020F0502020204030204" pitchFamily="34" charset="0"/>
                  <a:cs typeface="Calibri" panose="020F0502020204030204" pitchFamily="34" charset="0"/>
                </a:rPr>
                <a:t> 40 (2),  280-288.  </a:t>
              </a:r>
              <a:endParaRPr lang="pl-PL" sz="1753" dirty="0">
                <a:latin typeface="Calibri" panose="020F0502020204030204" pitchFamily="34" charset="0"/>
                <a:cs typeface="Calibri" panose="020F0502020204030204" pitchFamily="34" charset="0"/>
              </a:endParaRPr>
            </a:p>
            <a:p>
              <a:pPr defTabSz="445267">
                <a:defRPr sz="1400">
                  <a:latin typeface="Times"/>
                  <a:ea typeface="Times"/>
                  <a:cs typeface="Times"/>
                  <a:sym typeface="Times"/>
                </a:defRPr>
              </a:pPr>
              <a:r>
                <a:rPr lang="pl-PL" sz="1753" dirty="0">
                  <a:latin typeface="Calibri" panose="020F0502020204030204" pitchFamily="34" charset="0"/>
                  <a:cs typeface="Calibri" panose="020F0502020204030204" pitchFamily="34" charset="0"/>
                  <a:sym typeface="Times"/>
                </a:rPr>
                <a:t>R </a:t>
              </a:r>
              <a:r>
                <a:rPr lang="pl-PL" sz="1753" dirty="0" err="1">
                  <a:latin typeface="Calibri" panose="020F0502020204030204" pitchFamily="34" charset="0"/>
                  <a:cs typeface="Calibri" panose="020F0502020204030204" pitchFamily="34" charset="0"/>
                  <a:sym typeface="Times"/>
                </a:rPr>
                <a:t>Core</a:t>
              </a:r>
              <a:r>
                <a:rPr lang="pl-PL" sz="1753" dirty="0">
                  <a:latin typeface="Calibri" panose="020F0502020204030204" pitchFamily="34" charset="0"/>
                  <a:cs typeface="Calibri" panose="020F0502020204030204" pitchFamily="34" charset="0"/>
                  <a:sym typeface="Times"/>
                </a:rPr>
                <a:t> Team (2015). </a:t>
              </a:r>
              <a:r>
                <a:rPr lang="pl-PL" sz="1753" i="1" dirty="0">
                  <a:latin typeface="Calibri" panose="020F0502020204030204" pitchFamily="34" charset="0"/>
                  <a:cs typeface="Calibri" panose="020F0502020204030204" pitchFamily="34" charset="0"/>
                  <a:sym typeface="Times"/>
                </a:rPr>
                <a:t>R: A Language and Environment for Statistical Computing</a:t>
              </a:r>
              <a:r>
                <a:rPr lang="pl-PL" sz="1753" dirty="0">
                  <a:latin typeface="Calibri" panose="020F0502020204030204" pitchFamily="34" charset="0"/>
                  <a:cs typeface="Calibri" panose="020F0502020204030204" pitchFamily="34" charset="0"/>
                  <a:sym typeface="Times"/>
                </a:rPr>
                <a:t>. R Foundation for Statistical Computing, </a:t>
              </a:r>
              <a:r>
                <a:rPr lang="pl-PL" sz="1753" dirty="0" err="1">
                  <a:latin typeface="Calibri" panose="020F0502020204030204" pitchFamily="34" charset="0"/>
                  <a:cs typeface="Calibri" panose="020F0502020204030204" pitchFamily="34" charset="0"/>
                  <a:sym typeface="Times"/>
                </a:rPr>
                <a:t>Vienna</a:t>
              </a:r>
              <a:r>
                <a:rPr lang="pl-PL" sz="1753" dirty="0">
                  <a:latin typeface="Calibri" panose="020F0502020204030204" pitchFamily="34" charset="0"/>
                  <a:cs typeface="Calibri" panose="020F0502020204030204" pitchFamily="34" charset="0"/>
                  <a:sym typeface="Times"/>
                </a:rPr>
                <a:t>, Austria. URL http://</a:t>
              </a:r>
              <a:r>
                <a:rPr lang="pl-PL" sz="1753" dirty="0" err="1">
                  <a:latin typeface="Calibri" panose="020F0502020204030204" pitchFamily="34" charset="0"/>
                  <a:cs typeface="Calibri" panose="020F0502020204030204" pitchFamily="34" charset="0"/>
                  <a:sym typeface="Times"/>
                </a:rPr>
                <a:t>www.R-project.org</a:t>
              </a:r>
              <a:r>
                <a:rPr lang="pl-PL" sz="1753" dirty="0">
                  <a:latin typeface="Calibri" panose="020F0502020204030204" pitchFamily="34" charset="0"/>
                  <a:cs typeface="Calibri" panose="020F0502020204030204" pitchFamily="34" charset="0"/>
                  <a:sym typeface="Times"/>
                </a:rPr>
                <a:t>/. </a:t>
              </a:r>
              <a:endParaRPr lang="pl-PL" sz="1753" dirty="0">
                <a:latin typeface="Calibri" panose="020F0502020204030204" pitchFamily="34" charset="0"/>
                <a:cs typeface="Calibri" panose="020F0502020204030204" pitchFamily="34" charset="0"/>
              </a:endParaRPr>
            </a:p>
            <a:p>
              <a:pPr defTabSz="445267">
                <a:defRPr sz="1400">
                  <a:latin typeface="Times"/>
                  <a:ea typeface="Times"/>
                  <a:cs typeface="Times"/>
                  <a:sym typeface="Times"/>
                </a:defRPr>
              </a:pPr>
              <a:r>
                <a:rPr sz="1753" dirty="0">
                  <a:latin typeface="Calibri" panose="020F0502020204030204" pitchFamily="34" charset="0"/>
                  <a:cs typeface="Calibri" panose="020F0502020204030204" pitchFamily="34" charset="0"/>
                </a:rPr>
                <a:t>Strange, W., Bohn, O-S., Trent, S. &amp; Nishi K. (2004). Acoustic and perceptual similarity of North German and American English vowels</a:t>
              </a:r>
              <a:r>
                <a:rPr sz="1753" i="1" dirty="0">
                  <a:latin typeface="Calibri" panose="020F0502020204030204" pitchFamily="34" charset="0"/>
                  <a:cs typeface="Calibri" panose="020F0502020204030204" pitchFamily="34" charset="0"/>
                </a:rPr>
                <a:t>. Journal of the Acoustical Society of America</a:t>
              </a:r>
              <a:r>
                <a:rPr sz="1753" dirty="0">
                  <a:latin typeface="Calibri" panose="020F0502020204030204" pitchFamily="34" charset="0"/>
                  <a:cs typeface="Calibri" panose="020F0502020204030204" pitchFamily="34" charset="0"/>
                </a:rPr>
                <a:t>, 115(4), 1791-1807. </a:t>
              </a:r>
            </a:p>
            <a:p>
              <a:pPr defTabSz="445267">
                <a:defRPr sz="1400">
                  <a:latin typeface="Times"/>
                  <a:ea typeface="Times"/>
                  <a:cs typeface="Times"/>
                  <a:sym typeface="Times"/>
                </a:defRPr>
              </a:pPr>
              <a:r>
                <a:rPr sz="1753" dirty="0">
                  <a:latin typeface="Calibri" panose="020F0502020204030204" pitchFamily="34" charset="0"/>
                  <a:cs typeface="Calibri" panose="020F0502020204030204" pitchFamily="34" charset="0"/>
                </a:rPr>
                <a:t>Tyler, M.D., Best C.T., Faber, A. &amp; Levitt, A.G. (2014). Perceptual Assimilation and Discrimination of Non-Native Vowel Contrasts. </a:t>
              </a:r>
              <a:r>
                <a:rPr sz="1753" i="1" dirty="0" err="1">
                  <a:latin typeface="Calibri" panose="020F0502020204030204" pitchFamily="34" charset="0"/>
                  <a:cs typeface="Calibri" panose="020F0502020204030204" pitchFamily="34" charset="0"/>
                </a:rPr>
                <a:t>Phonetica</a:t>
              </a:r>
              <a:r>
                <a:rPr sz="1753" dirty="0">
                  <a:latin typeface="Calibri" panose="020F0502020204030204" pitchFamily="34" charset="0"/>
                  <a:cs typeface="Calibri" panose="020F0502020204030204" pitchFamily="34" charset="0"/>
                </a:rPr>
                <a:t> 71, 4-21.  </a:t>
              </a:r>
            </a:p>
          </p:txBody>
        </p:sp>
      </p:grpSp>
      <p:grpSp>
        <p:nvGrpSpPr>
          <p:cNvPr id="132" name="Group 37"/>
          <p:cNvGrpSpPr/>
          <p:nvPr/>
        </p:nvGrpSpPr>
        <p:grpSpPr>
          <a:xfrm>
            <a:off x="1053889" y="32343399"/>
            <a:ext cx="13851202" cy="9002563"/>
            <a:chOff x="0" y="0"/>
            <a:chExt cx="13941433" cy="8662283"/>
          </a:xfrm>
        </p:grpSpPr>
        <p:grpSp>
          <p:nvGrpSpPr>
            <p:cNvPr id="130" name="Group 38"/>
            <p:cNvGrpSpPr/>
            <p:nvPr/>
          </p:nvGrpSpPr>
          <p:grpSpPr>
            <a:xfrm>
              <a:off x="0" y="0"/>
              <a:ext cx="13941433" cy="8662283"/>
              <a:chOff x="0" y="0"/>
              <a:chExt cx="13941432" cy="8662282"/>
            </a:xfrm>
          </p:grpSpPr>
          <p:sp>
            <p:nvSpPr>
              <p:cNvPr id="128" name="Rectangle 40"/>
              <p:cNvSpPr/>
              <p:nvPr/>
            </p:nvSpPr>
            <p:spPr>
              <a:xfrm>
                <a:off x="0" y="-1"/>
                <a:ext cx="13941433" cy="8662284"/>
              </a:xfrm>
              <a:prstGeom prst="rect">
                <a:avLst/>
              </a:prstGeom>
              <a:solidFill>
                <a:srgbClr val="F2F2F2"/>
              </a:solidFill>
              <a:ln w="12700" cap="flat">
                <a:solidFill>
                  <a:srgbClr val="F2F2F2"/>
                </a:solidFill>
                <a:prstDash val="solid"/>
                <a:miter lim="800000"/>
              </a:ln>
              <a:effectLst/>
            </p:spPr>
            <p:txBody>
              <a:bodyPr wrap="square" lIns="44526" tIns="44526" rIns="44526" bIns="44526" numCol="1" anchor="ctr">
                <a:noAutofit/>
              </a:bodyPr>
              <a:lstStyle/>
              <a:p>
                <a:pPr algn="ctr">
                  <a:defRPr>
                    <a:solidFill>
                      <a:schemeClr val="accent3">
                        <a:hueOff val="-16800000"/>
                        <a:satOff val="-52173"/>
                        <a:lumOff val="9019"/>
                      </a:schemeClr>
                    </a:solidFill>
                  </a:defRPr>
                </a:pPr>
                <a:endParaRPr sz="6720"/>
              </a:p>
            </p:txBody>
          </p:sp>
          <p:sp>
            <p:nvSpPr>
              <p:cNvPr id="129" name="TextBox 41"/>
              <p:cNvSpPr txBox="1"/>
              <p:nvPr/>
            </p:nvSpPr>
            <p:spPr>
              <a:xfrm>
                <a:off x="1" y="0"/>
                <a:ext cx="13941432" cy="893675"/>
              </a:xfrm>
              <a:prstGeom prst="rect">
                <a:avLst/>
              </a:prstGeom>
              <a:solidFill>
                <a:srgbClr val="68478D"/>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526" tIns="44526" rIns="44526" bIns="44526" numCol="1" anchor="t">
                <a:spAutoFit/>
              </a:bodyPr>
              <a:lstStyle>
                <a:lvl1pPr algn="ctr">
                  <a:defRPr sz="5600" b="1">
                    <a:solidFill>
                      <a:schemeClr val="accent3">
                        <a:hueOff val="-16800000"/>
                        <a:satOff val="-52173"/>
                        <a:lumOff val="9019"/>
                      </a:schemeClr>
                    </a:solidFill>
                    <a:latin typeface="Arial"/>
                    <a:ea typeface="Arial"/>
                    <a:cs typeface="Arial"/>
                    <a:sym typeface="Arial"/>
                  </a:defRPr>
                </a:lvl1pPr>
              </a:lstStyle>
              <a:p>
                <a:r>
                  <a:rPr sz="5454" dirty="0"/>
                  <a:t>Discussion</a:t>
                </a:r>
              </a:p>
            </p:txBody>
          </p:sp>
        </p:grpSp>
        <p:sp>
          <p:nvSpPr>
            <p:cNvPr id="131" name="TextBox 39"/>
            <p:cNvSpPr txBox="1"/>
            <p:nvPr/>
          </p:nvSpPr>
          <p:spPr>
            <a:xfrm>
              <a:off x="288977" y="1110011"/>
              <a:ext cx="13410076" cy="75426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526" tIns="44526" rIns="44526" bIns="44526" numCol="1" anchor="t">
              <a:spAutoFit/>
            </a:bodyPr>
            <a:lstStyle>
              <a:lvl1pPr>
                <a:defRPr sz="4000"/>
              </a:lvl1pPr>
            </a:lstStyle>
            <a:p>
              <a:pPr marL="1331163" indent="-556583">
                <a:lnSpc>
                  <a:spcPts val="4675"/>
                </a:lnSpc>
                <a:buSzPct val="100000"/>
                <a:buChar char="❖"/>
                <a:defRPr sz="3200"/>
              </a:pPr>
              <a:r>
                <a:rPr lang="pl-PL" sz="3116" dirty="0"/>
                <a:t>To </a:t>
              </a:r>
              <a:r>
                <a:rPr lang="pl-PL" sz="3116" dirty="0" err="1"/>
                <a:t>answer</a:t>
              </a:r>
              <a:r>
                <a:rPr lang="pl-PL" sz="3116" dirty="0"/>
                <a:t> the </a:t>
              </a:r>
              <a:r>
                <a:rPr lang="pl-PL" sz="3116" dirty="0" err="1"/>
                <a:t>research</a:t>
              </a:r>
              <a:r>
                <a:rPr lang="pl-PL" sz="3116" dirty="0"/>
                <a:t> </a:t>
              </a:r>
              <a:r>
                <a:rPr lang="pl-PL" sz="3116" dirty="0" err="1"/>
                <a:t>questions</a:t>
              </a:r>
              <a:r>
                <a:rPr lang="pl-PL" sz="3116" dirty="0"/>
                <a:t> we </a:t>
              </a:r>
              <a:r>
                <a:rPr lang="pl-PL" sz="3116" dirty="0" err="1"/>
                <a:t>fitted</a:t>
              </a:r>
              <a:r>
                <a:rPr lang="pl-PL" sz="3116" dirty="0"/>
                <a:t> a </a:t>
              </a:r>
              <a:r>
                <a:rPr lang="pl-PL" sz="3116" dirty="0" err="1"/>
                <a:t>mixed-effects</a:t>
              </a:r>
              <a:r>
                <a:rPr lang="pl-PL" sz="3116" dirty="0"/>
                <a:t> model in R </a:t>
              </a:r>
              <a:r>
                <a:rPr lang="pl-PL" sz="2340" dirty="0"/>
                <a:t>(R </a:t>
              </a:r>
              <a:r>
                <a:rPr lang="pl-PL" sz="2340" dirty="0" err="1"/>
                <a:t>Core</a:t>
              </a:r>
              <a:r>
                <a:rPr lang="pl-PL" sz="2340" dirty="0"/>
                <a:t> Team, 2015),  </a:t>
              </a:r>
              <a:r>
                <a:rPr lang="pl-PL" sz="3116" dirty="0" err="1"/>
                <a:t>using</a:t>
              </a:r>
              <a:r>
                <a:rPr lang="pl-PL" sz="3116" dirty="0"/>
                <a:t> the </a:t>
              </a:r>
              <a:r>
                <a:rPr lang="pl-PL" sz="3116" dirty="0" err="1"/>
                <a:t>lmer</a:t>
              </a:r>
              <a:r>
                <a:rPr lang="pl-PL" sz="3116" dirty="0"/>
                <a:t> </a:t>
              </a:r>
              <a:r>
                <a:rPr lang="pl-PL" sz="3116" dirty="0" err="1"/>
                <a:t>function</a:t>
              </a:r>
              <a:r>
                <a:rPr lang="pl-PL" sz="3116" dirty="0"/>
                <a:t> from the lme4 </a:t>
              </a:r>
              <a:r>
                <a:rPr lang="pl-PL" sz="3116" dirty="0" err="1"/>
                <a:t>package</a:t>
              </a:r>
              <a:r>
                <a:rPr lang="pl-PL" sz="3116" dirty="0"/>
                <a:t> </a:t>
              </a:r>
              <a:r>
                <a:rPr lang="pl-PL" sz="2340" dirty="0"/>
                <a:t>(Bates et al. 2015</a:t>
              </a:r>
              <a:r>
                <a:rPr lang="pl-PL" sz="3116" dirty="0"/>
                <a:t>) to </a:t>
              </a:r>
              <a:r>
                <a:rPr lang="pl-PL" sz="3116" dirty="0" err="1"/>
                <a:t>predict</a:t>
              </a:r>
              <a:r>
                <a:rPr lang="pl-PL" sz="3116" dirty="0"/>
                <a:t> </a:t>
              </a:r>
              <a:r>
                <a:rPr lang="pl-PL" sz="3116" dirty="0" err="1"/>
                <a:t>assimilation</a:t>
              </a:r>
              <a:r>
                <a:rPr lang="pl-PL" sz="3116" dirty="0"/>
                <a:t> rating as a </a:t>
              </a:r>
              <a:r>
                <a:rPr lang="pl-PL" sz="3116" dirty="0" err="1"/>
                <a:t>function</a:t>
              </a:r>
              <a:r>
                <a:rPr lang="pl-PL" sz="3116" dirty="0"/>
                <a:t> of </a:t>
              </a:r>
              <a:r>
                <a:rPr lang="pl-PL" sz="3116" dirty="0" err="1"/>
                <a:t>Euclidean</a:t>
              </a:r>
              <a:r>
                <a:rPr lang="pl-PL" sz="3116" dirty="0"/>
                <a:t> </a:t>
              </a:r>
              <a:r>
                <a:rPr lang="pl-PL" sz="3116" dirty="0" err="1"/>
                <a:t>distance</a:t>
              </a:r>
              <a:r>
                <a:rPr lang="pl-PL" sz="3116" dirty="0"/>
                <a:t>, </a:t>
              </a:r>
              <a:r>
                <a:rPr lang="pl-PL" sz="3116" dirty="0" err="1"/>
                <a:t>length</a:t>
              </a:r>
              <a:r>
                <a:rPr lang="pl-PL" sz="3116" dirty="0"/>
                <a:t> of a </a:t>
              </a:r>
              <a:r>
                <a:rPr lang="pl-PL" sz="3116" dirty="0" err="1"/>
                <a:t>Norwegian</a:t>
              </a:r>
              <a:r>
                <a:rPr lang="pl-PL" sz="3116" dirty="0"/>
                <a:t> </a:t>
              </a:r>
              <a:r>
                <a:rPr lang="pl-PL" sz="3116" dirty="0" err="1"/>
                <a:t>vowel</a:t>
              </a:r>
              <a:r>
                <a:rPr lang="pl-PL" sz="3116" dirty="0"/>
                <a:t>, </a:t>
              </a:r>
              <a:r>
                <a:rPr lang="pl-PL" sz="3116" dirty="0" err="1"/>
                <a:t>markedness</a:t>
              </a:r>
              <a:r>
                <a:rPr lang="pl-PL" sz="3116" dirty="0"/>
                <a:t> with </a:t>
              </a:r>
              <a:r>
                <a:rPr lang="pl-PL" sz="3116" dirty="0" err="1"/>
                <a:t>regard</a:t>
              </a:r>
              <a:r>
                <a:rPr lang="pl-PL" sz="3116" dirty="0"/>
                <a:t> to lip </a:t>
              </a:r>
              <a:r>
                <a:rPr lang="pl-PL" sz="3116" dirty="0" err="1"/>
                <a:t>rounding</a:t>
              </a:r>
              <a:r>
                <a:rPr lang="pl-PL" sz="3116" dirty="0"/>
                <a:t> and </a:t>
              </a:r>
              <a:r>
                <a:rPr lang="pl-PL" sz="3116" dirty="0" err="1"/>
                <a:t>Norwegian</a:t>
              </a:r>
              <a:r>
                <a:rPr lang="pl-PL" sz="3116" dirty="0"/>
                <a:t> </a:t>
              </a:r>
              <a:r>
                <a:rPr lang="pl-PL" sz="3116" dirty="0" err="1"/>
                <a:t>vowels</a:t>
              </a:r>
              <a:r>
                <a:rPr lang="pl-PL" sz="3116" dirty="0"/>
                <a:t>.</a:t>
              </a:r>
            </a:p>
            <a:p>
              <a:pPr marL="1331163" indent="-556583">
                <a:lnSpc>
                  <a:spcPts val="4675"/>
                </a:lnSpc>
                <a:buSzPct val="100000"/>
                <a:buChar char="❖"/>
                <a:defRPr sz="3200"/>
              </a:pPr>
              <a:r>
                <a:rPr lang="pl-PL" sz="3116" dirty="0"/>
                <a:t>The </a:t>
              </a:r>
              <a:r>
                <a:rPr lang="pl-PL" sz="3116" dirty="0" err="1"/>
                <a:t>effect</a:t>
              </a:r>
              <a:r>
                <a:rPr lang="pl-PL" sz="3116" dirty="0"/>
                <a:t> of the </a:t>
              </a:r>
              <a:r>
                <a:rPr lang="pl-PL" sz="3116" dirty="0" err="1"/>
                <a:t>Euclidean</a:t>
              </a:r>
              <a:r>
                <a:rPr lang="pl-PL" sz="3116" dirty="0"/>
                <a:t> </a:t>
              </a:r>
              <a:r>
                <a:rPr lang="pl-PL" sz="3116" dirty="0" err="1"/>
                <a:t>distance</a:t>
              </a:r>
              <a:r>
                <a:rPr lang="pl-PL" sz="3116" dirty="0"/>
                <a:t> </a:t>
              </a:r>
              <a:r>
                <a:rPr lang="pl-PL" sz="3116" dirty="0" err="1"/>
                <a:t>is</a:t>
              </a:r>
              <a:r>
                <a:rPr lang="pl-PL" sz="3116" dirty="0"/>
                <a:t> </a:t>
              </a:r>
              <a:r>
                <a:rPr lang="pl-PL" sz="3116" dirty="0" err="1"/>
                <a:t>statistically</a:t>
              </a:r>
              <a:r>
                <a:rPr lang="pl-PL" sz="3116" dirty="0"/>
                <a:t> </a:t>
              </a:r>
              <a:r>
                <a:rPr lang="pl-PL" sz="3116" dirty="0" err="1"/>
                <a:t>significant</a:t>
              </a:r>
              <a:r>
                <a:rPr lang="pl-PL" sz="3116" dirty="0"/>
                <a:t> (</a:t>
              </a:r>
              <a:r>
                <a:rPr lang="el-GR" sz="3116" dirty="0"/>
                <a:t>β</a:t>
              </a:r>
              <a:r>
                <a:rPr lang="pl-PL" sz="3116" dirty="0"/>
                <a:t>=              -0.03590, p &lt; 0.001): the </a:t>
              </a:r>
              <a:r>
                <a:rPr lang="pl-PL" sz="3116" dirty="0" err="1"/>
                <a:t>larger</a:t>
              </a:r>
              <a:r>
                <a:rPr lang="pl-PL" sz="3116" dirty="0"/>
                <a:t> the </a:t>
              </a:r>
              <a:r>
                <a:rPr lang="pl-PL" sz="3116" dirty="0" err="1"/>
                <a:t>Euclidean</a:t>
              </a:r>
              <a:r>
                <a:rPr lang="pl-PL" sz="3116" dirty="0"/>
                <a:t> </a:t>
              </a:r>
              <a:r>
                <a:rPr lang="pl-PL" sz="3116" dirty="0" err="1"/>
                <a:t>distance</a:t>
              </a:r>
              <a:r>
                <a:rPr lang="pl-PL" sz="3116" dirty="0"/>
                <a:t>, the </a:t>
              </a:r>
              <a:r>
                <a:rPr lang="pl-PL" sz="3116" dirty="0" err="1"/>
                <a:t>lower</a:t>
              </a:r>
              <a:r>
                <a:rPr lang="pl-PL" sz="3116" dirty="0"/>
                <a:t> the </a:t>
              </a:r>
              <a:r>
                <a:rPr lang="pl-PL" sz="3116" dirty="0" err="1"/>
                <a:t>assimilation</a:t>
              </a:r>
              <a:r>
                <a:rPr lang="pl-PL" sz="3116" dirty="0"/>
                <a:t> </a:t>
              </a:r>
              <a:r>
                <a:rPr lang="pl-PL" sz="3116" dirty="0" err="1"/>
                <a:t>rate</a:t>
              </a:r>
              <a:r>
                <a:rPr lang="pl-PL" sz="3116" dirty="0"/>
                <a:t>. </a:t>
              </a:r>
            </a:p>
            <a:p>
              <a:pPr marL="1331163" indent="-556583">
                <a:lnSpc>
                  <a:spcPts val="4675"/>
                </a:lnSpc>
                <a:buSzPct val="100000"/>
                <a:buChar char="❖"/>
                <a:defRPr sz="3200"/>
              </a:pPr>
              <a:r>
                <a:rPr lang="pl-PL" sz="3116" dirty="0"/>
                <a:t>No </a:t>
              </a:r>
              <a:r>
                <a:rPr lang="pl-PL" sz="3116" dirty="0" err="1"/>
                <a:t>statistically</a:t>
              </a:r>
              <a:r>
                <a:rPr lang="pl-PL" sz="3116" dirty="0"/>
                <a:t> </a:t>
              </a:r>
              <a:r>
                <a:rPr lang="pl-PL" sz="3116" dirty="0" err="1"/>
                <a:t>significant</a:t>
              </a:r>
              <a:r>
                <a:rPr lang="pl-PL" sz="3116" dirty="0"/>
                <a:t> </a:t>
              </a:r>
              <a:r>
                <a:rPr lang="pl-PL" sz="3116" dirty="0" err="1"/>
                <a:t>effects</a:t>
              </a:r>
              <a:r>
                <a:rPr lang="pl-PL" sz="3116" dirty="0"/>
                <a:t> </a:t>
              </a:r>
              <a:r>
                <a:rPr lang="pl-PL" sz="3116" dirty="0" err="1"/>
                <a:t>were</a:t>
              </a:r>
              <a:r>
                <a:rPr lang="pl-PL" sz="3116" dirty="0"/>
                <a:t> </a:t>
              </a:r>
              <a:r>
                <a:rPr lang="pl-PL" sz="3116" dirty="0" err="1"/>
                <a:t>observed</a:t>
              </a:r>
              <a:r>
                <a:rPr lang="pl-PL" sz="3116" dirty="0"/>
                <a:t> for </a:t>
              </a:r>
              <a:r>
                <a:rPr lang="pl-PL" sz="3116" dirty="0" err="1"/>
                <a:t>vowel</a:t>
              </a:r>
              <a:r>
                <a:rPr lang="pl-PL" sz="3116" dirty="0"/>
                <a:t> </a:t>
              </a:r>
              <a:r>
                <a:rPr lang="pl-PL" sz="3116" dirty="0" err="1"/>
                <a:t>length</a:t>
              </a:r>
              <a:r>
                <a:rPr lang="pl-PL" sz="3116" dirty="0"/>
                <a:t> </a:t>
              </a:r>
              <a:r>
                <a:rPr lang="pl-PL" sz="3116" dirty="0" err="1"/>
                <a:t>or</a:t>
              </a:r>
              <a:r>
                <a:rPr lang="pl-PL" sz="3116" dirty="0"/>
                <a:t> </a:t>
              </a:r>
              <a:r>
                <a:rPr lang="pl-PL" sz="3116" dirty="0" err="1"/>
                <a:t>vowels</a:t>
              </a:r>
              <a:r>
                <a:rPr lang="pl-PL" sz="3116" dirty="0"/>
                <a:t> with </a:t>
              </a:r>
              <a:r>
                <a:rPr lang="pl-PL" sz="3116" dirty="0" err="1"/>
                <a:t>more</a:t>
              </a:r>
              <a:r>
                <a:rPr lang="pl-PL" sz="3116" dirty="0"/>
                <a:t> </a:t>
              </a:r>
              <a:r>
                <a:rPr lang="pl-PL" sz="3116" dirty="0" err="1"/>
                <a:t>marked</a:t>
              </a:r>
              <a:r>
                <a:rPr lang="pl-PL" sz="3116" dirty="0"/>
                <a:t> lip </a:t>
              </a:r>
              <a:r>
                <a:rPr lang="pl-PL" sz="3116" dirty="0" err="1"/>
                <a:t>rounding</a:t>
              </a:r>
              <a:r>
                <a:rPr lang="pl-PL" sz="3116" dirty="0"/>
                <a:t>, but </a:t>
              </a:r>
              <a:r>
                <a:rPr lang="pl-PL" sz="3116" dirty="0" err="1"/>
                <a:t>looking</a:t>
              </a:r>
              <a:r>
                <a:rPr lang="pl-PL" sz="3116" dirty="0"/>
                <a:t> </a:t>
              </a:r>
              <a:r>
                <a:rPr lang="pl-PL" sz="3116" dirty="0" err="1"/>
                <a:t>at</a:t>
              </a:r>
              <a:r>
                <a:rPr lang="pl-PL" sz="3116" dirty="0"/>
                <a:t> the </a:t>
              </a:r>
              <a:r>
                <a:rPr lang="pl-PL" sz="3116" dirty="0" err="1"/>
                <a:t>empirical</a:t>
              </a:r>
              <a:r>
                <a:rPr lang="pl-PL" sz="3116" dirty="0"/>
                <a:t> data, we </a:t>
              </a:r>
              <a:r>
                <a:rPr lang="pl-PL" sz="3116" dirty="0" err="1"/>
                <a:t>can</a:t>
              </a:r>
              <a:r>
                <a:rPr lang="pl-PL" sz="3116" dirty="0"/>
                <a:t> </a:t>
              </a:r>
              <a:r>
                <a:rPr lang="pl-PL" sz="3116" dirty="0" err="1"/>
                <a:t>see</a:t>
              </a:r>
              <a:r>
                <a:rPr lang="pl-PL" sz="3116" dirty="0"/>
                <a:t> </a:t>
              </a:r>
              <a:r>
                <a:rPr lang="pl-PL" sz="3116" dirty="0" err="1"/>
                <a:t>deviations</a:t>
              </a:r>
              <a:r>
                <a:rPr lang="pl-PL" sz="3116" dirty="0"/>
                <a:t> from the </a:t>
              </a:r>
              <a:r>
                <a:rPr lang="pl-PL" sz="3116" dirty="0" err="1"/>
                <a:t>general</a:t>
              </a:r>
              <a:r>
                <a:rPr lang="pl-PL" sz="3116" dirty="0"/>
                <a:t> </a:t>
              </a:r>
              <a:r>
                <a:rPr lang="pl-PL" sz="3116" dirty="0" err="1"/>
                <a:t>rule</a:t>
              </a:r>
              <a:r>
                <a:rPr lang="pl-PL" sz="3116" dirty="0"/>
                <a:t> of </a:t>
              </a:r>
              <a:r>
                <a:rPr lang="pl-PL" sz="3116" dirty="0" err="1"/>
                <a:t>assimilating</a:t>
              </a:r>
              <a:r>
                <a:rPr lang="pl-PL" sz="3116" dirty="0"/>
                <a:t> </a:t>
              </a:r>
              <a:r>
                <a:rPr lang="pl-PL" sz="3116" dirty="0" err="1"/>
                <a:t>Norwegian</a:t>
              </a:r>
              <a:r>
                <a:rPr lang="pl-PL" sz="3116" dirty="0"/>
                <a:t> </a:t>
              </a:r>
              <a:r>
                <a:rPr lang="pl-PL" sz="3116" dirty="0" err="1"/>
                <a:t>vowels</a:t>
              </a:r>
              <a:r>
                <a:rPr lang="pl-PL" sz="3116" dirty="0"/>
                <a:t> to the </a:t>
              </a:r>
              <a:r>
                <a:rPr lang="pl-PL" sz="3116" dirty="0" err="1"/>
                <a:t>closest</a:t>
              </a:r>
              <a:r>
                <a:rPr lang="pl-PL" sz="3116" dirty="0"/>
                <a:t> </a:t>
              </a:r>
              <a:r>
                <a:rPr lang="pl-PL" sz="3116" dirty="0" err="1"/>
                <a:t>Polish</a:t>
              </a:r>
              <a:r>
                <a:rPr lang="pl-PL" sz="3116" dirty="0"/>
                <a:t> </a:t>
              </a:r>
              <a:r>
                <a:rPr lang="pl-PL" sz="3116" dirty="0" err="1"/>
                <a:t>category</a:t>
              </a:r>
              <a:r>
                <a:rPr lang="pl-PL" sz="3116" dirty="0"/>
                <a:t> in </a:t>
              </a:r>
              <a:r>
                <a:rPr lang="pl-PL" sz="3116" dirty="0" err="1"/>
                <a:t>terms</a:t>
              </a:r>
              <a:r>
                <a:rPr lang="pl-PL" sz="3116" dirty="0"/>
                <a:t> of the </a:t>
              </a:r>
              <a:r>
                <a:rPr lang="pl-PL" sz="3116" dirty="0" err="1"/>
                <a:t>Euclidean</a:t>
              </a:r>
              <a:r>
                <a:rPr lang="pl-PL" sz="3116" dirty="0"/>
                <a:t> </a:t>
              </a:r>
              <a:r>
                <a:rPr lang="pl-PL" sz="3116" dirty="0" err="1"/>
                <a:t>distance</a:t>
              </a:r>
              <a:r>
                <a:rPr lang="pl-PL" sz="3116" dirty="0"/>
                <a:t>: /</a:t>
              </a:r>
              <a:r>
                <a:rPr lang="pl-PL" sz="3116" dirty="0" err="1"/>
                <a:t>ʉ</a:t>
              </a:r>
              <a:r>
                <a:rPr lang="pl-PL" sz="3116" dirty="0"/>
                <a:t>(ː)/, /oː/ /</a:t>
              </a:r>
              <a:r>
                <a:rPr lang="pl-PL" sz="3116" dirty="0" err="1"/>
                <a:t>ø</a:t>
              </a:r>
              <a:r>
                <a:rPr lang="pl-PL" sz="3116" dirty="0"/>
                <a:t>(ː)/ </a:t>
              </a:r>
              <a:r>
                <a:rPr lang="pl-PL" sz="3116" dirty="0" err="1"/>
                <a:t>or</a:t>
              </a:r>
              <a:r>
                <a:rPr lang="pl-PL" sz="3116" dirty="0"/>
                <a:t> /u/.</a:t>
              </a:r>
            </a:p>
          </p:txBody>
        </p:sp>
      </p:grpSp>
      <p:grpSp>
        <p:nvGrpSpPr>
          <p:cNvPr id="137" name="Group 42"/>
          <p:cNvGrpSpPr/>
          <p:nvPr/>
        </p:nvGrpSpPr>
        <p:grpSpPr>
          <a:xfrm>
            <a:off x="15179123" y="36763531"/>
            <a:ext cx="13583637" cy="4582431"/>
            <a:chOff x="0" y="-3"/>
            <a:chExt cx="13947432" cy="4992342"/>
          </a:xfrm>
        </p:grpSpPr>
        <p:grpSp>
          <p:nvGrpSpPr>
            <p:cNvPr id="135" name="Group 43"/>
            <p:cNvGrpSpPr/>
            <p:nvPr/>
          </p:nvGrpSpPr>
          <p:grpSpPr>
            <a:xfrm>
              <a:off x="0" y="-3"/>
              <a:ext cx="13947432" cy="4992342"/>
              <a:chOff x="0" y="-2"/>
              <a:chExt cx="13947431" cy="4992340"/>
            </a:xfrm>
          </p:grpSpPr>
          <p:sp>
            <p:nvSpPr>
              <p:cNvPr id="133" name="Rectangle 45"/>
              <p:cNvSpPr/>
              <p:nvPr/>
            </p:nvSpPr>
            <p:spPr>
              <a:xfrm>
                <a:off x="1" y="-2"/>
                <a:ext cx="13947430" cy="4992340"/>
              </a:xfrm>
              <a:prstGeom prst="rect">
                <a:avLst/>
              </a:prstGeom>
              <a:solidFill>
                <a:srgbClr val="F2F2F2"/>
              </a:solidFill>
              <a:ln w="12700" cap="flat">
                <a:solidFill>
                  <a:srgbClr val="F2F2F2"/>
                </a:solidFill>
                <a:prstDash val="solid"/>
                <a:miter lim="800000"/>
              </a:ln>
              <a:effectLst/>
            </p:spPr>
            <p:txBody>
              <a:bodyPr wrap="square" lIns="44526" tIns="44526" rIns="44526" bIns="44526" numCol="1" anchor="ctr">
                <a:noAutofit/>
              </a:bodyPr>
              <a:lstStyle/>
              <a:p>
                <a:pPr algn="ctr">
                  <a:defRPr>
                    <a:solidFill>
                      <a:schemeClr val="accent3">
                        <a:hueOff val="-16800000"/>
                        <a:satOff val="-52173"/>
                        <a:lumOff val="9019"/>
                      </a:schemeClr>
                    </a:solidFill>
                  </a:defRPr>
                </a:pPr>
                <a:endParaRPr sz="6720" dirty="0"/>
              </a:p>
            </p:txBody>
          </p:sp>
          <p:sp>
            <p:nvSpPr>
              <p:cNvPr id="134" name="TextBox 46"/>
              <p:cNvSpPr txBox="1"/>
              <p:nvPr/>
            </p:nvSpPr>
            <p:spPr>
              <a:xfrm>
                <a:off x="0" y="5"/>
                <a:ext cx="13947430" cy="973469"/>
              </a:xfrm>
              <a:prstGeom prst="rect">
                <a:avLst/>
              </a:prstGeom>
              <a:solidFill>
                <a:srgbClr val="68478D"/>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526" tIns="44526" rIns="44526" bIns="44526" numCol="1" anchor="t">
                <a:spAutoFit/>
              </a:bodyPr>
              <a:lstStyle>
                <a:lvl1pPr algn="ctr">
                  <a:lnSpc>
                    <a:spcPts val="6700"/>
                  </a:lnSpc>
                  <a:defRPr sz="5600" b="1">
                    <a:solidFill>
                      <a:schemeClr val="accent3">
                        <a:hueOff val="-16800000"/>
                        <a:satOff val="-52173"/>
                        <a:lumOff val="9019"/>
                      </a:schemeClr>
                    </a:solidFill>
                    <a:latin typeface="Arial"/>
                    <a:ea typeface="Arial"/>
                    <a:cs typeface="Arial"/>
                    <a:sym typeface="Arial"/>
                  </a:defRPr>
                </a:lvl1pPr>
              </a:lstStyle>
              <a:p>
                <a:r>
                  <a:rPr lang="pl-PL" sz="5454" dirty="0" err="1"/>
                  <a:t>Acknowledgements</a:t>
                </a:r>
                <a:endParaRPr sz="5454" dirty="0"/>
              </a:p>
            </p:txBody>
          </p:sp>
        </p:grpSp>
        <p:sp>
          <p:nvSpPr>
            <p:cNvPr id="136" name="Rectangle 44"/>
            <p:cNvSpPr txBox="1"/>
            <p:nvPr/>
          </p:nvSpPr>
          <p:spPr>
            <a:xfrm>
              <a:off x="173967" y="1169806"/>
              <a:ext cx="13646162" cy="37546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526" tIns="44526" rIns="44526" bIns="44526" numCol="1" anchor="t">
              <a:spAutoFit/>
            </a:bodyPr>
            <a:lstStyle>
              <a:lvl1pPr>
                <a:defRPr sz="4000"/>
              </a:lvl1pPr>
            </a:lstStyle>
            <a:p>
              <a:pPr marL="457200" indent="-457200">
                <a:buFont typeface="Wingdings" pitchFamily="2" charset="2"/>
                <a:buChar char="v"/>
              </a:pPr>
              <a:r>
                <a:rPr lang="pl-PL" sz="3116" dirty="0"/>
                <a:t>We </a:t>
              </a:r>
              <a:r>
                <a:rPr lang="pl-PL" sz="3116" dirty="0" err="1"/>
                <a:t>would</a:t>
              </a:r>
              <a:r>
                <a:rPr lang="pl-PL" sz="3116" dirty="0"/>
                <a:t> </a:t>
              </a:r>
              <a:r>
                <a:rPr lang="pl-PL" sz="3116" dirty="0" err="1"/>
                <a:t>like</a:t>
              </a:r>
              <a:r>
                <a:rPr lang="pl-PL" sz="3116" dirty="0"/>
                <a:t> to </a:t>
              </a:r>
              <a:r>
                <a:rPr lang="pl-PL" sz="3116" dirty="0" err="1"/>
                <a:t>thank</a:t>
              </a:r>
              <a:r>
                <a:rPr lang="pl-PL" sz="3116" dirty="0"/>
                <a:t> Kamil Kaźmierski for the </a:t>
              </a:r>
              <a:r>
                <a:rPr lang="pl-PL" sz="3116" dirty="0" err="1"/>
                <a:t>statistical</a:t>
              </a:r>
              <a:r>
                <a:rPr lang="pl-PL" sz="3116" dirty="0"/>
                <a:t> </a:t>
              </a:r>
              <a:r>
                <a:rPr lang="pl-PL" sz="3116" dirty="0" err="1"/>
                <a:t>analysis</a:t>
              </a:r>
              <a:r>
                <a:rPr lang="pl-PL" sz="3116" dirty="0"/>
                <a:t>.</a:t>
              </a:r>
            </a:p>
            <a:p>
              <a:pPr marL="457200" indent="-457200">
                <a:buFont typeface="Wingdings" pitchFamily="2" charset="2"/>
                <a:buChar char="v"/>
              </a:pPr>
              <a:endParaRPr lang="pl-PL" sz="3116" dirty="0"/>
            </a:p>
            <a:p>
              <a:pPr marL="457200" indent="-457200">
                <a:buFont typeface="Wingdings" pitchFamily="2" charset="2"/>
                <a:buChar char="v"/>
              </a:pPr>
              <a:r>
                <a:rPr lang="pl-PL" sz="3116" dirty="0" err="1"/>
                <a:t>Research</a:t>
              </a:r>
              <a:r>
                <a:rPr lang="pl-PL" sz="3116" dirty="0"/>
                <a:t> </a:t>
              </a:r>
              <a:r>
                <a:rPr lang="pl-PL" sz="3116" dirty="0" err="1"/>
                <a:t>presented</a:t>
              </a:r>
              <a:r>
                <a:rPr lang="pl-PL" sz="3116" dirty="0"/>
                <a:t> on </a:t>
              </a:r>
              <a:r>
                <a:rPr lang="pl-PL" sz="3116" dirty="0" err="1"/>
                <a:t>this</a:t>
              </a:r>
              <a:r>
                <a:rPr lang="pl-PL" sz="3116" dirty="0"/>
                <a:t> poster </a:t>
              </a:r>
              <a:r>
                <a:rPr lang="pl-PL" sz="3116" dirty="0" err="1"/>
                <a:t>has</a:t>
              </a:r>
              <a:r>
                <a:rPr lang="pl-PL" sz="3116" dirty="0"/>
                <a:t> </a:t>
              </a:r>
              <a:r>
                <a:rPr lang="pl-PL" sz="3116" dirty="0" err="1"/>
                <a:t>been</a:t>
              </a:r>
              <a:r>
                <a:rPr lang="pl-PL" sz="3116" dirty="0"/>
                <a:t> a </a:t>
              </a:r>
              <a:r>
                <a:rPr lang="pl-PL" sz="3116" dirty="0" err="1"/>
                <a:t>result</a:t>
              </a:r>
              <a:r>
                <a:rPr lang="pl-PL" sz="3116" dirty="0"/>
                <a:t> of a </a:t>
              </a:r>
              <a:r>
                <a:rPr lang="pl-PL" sz="3116" dirty="0" err="1"/>
                <a:t>project</a:t>
              </a:r>
              <a:r>
                <a:rPr lang="pl-PL" sz="3116" dirty="0"/>
                <a:t>: OPUS-19-HS (UMO-2020/37/B/HS2/00617) CLIMAD "Cross-</a:t>
              </a:r>
              <a:r>
                <a:rPr lang="pl-PL" sz="3116" dirty="0" err="1"/>
                <a:t>linguistic</a:t>
              </a:r>
              <a:r>
                <a:rPr lang="pl-PL" sz="3116" dirty="0"/>
                <a:t> influence in </a:t>
              </a:r>
              <a:r>
                <a:rPr lang="pl-PL" sz="3116" dirty="0" err="1"/>
                <a:t>multilingualism</a:t>
              </a:r>
              <a:r>
                <a:rPr lang="pl-PL" sz="3116" dirty="0"/>
                <a:t> </a:t>
              </a:r>
              <a:r>
                <a:rPr lang="pl-PL" sz="3116" dirty="0" err="1"/>
                <a:t>across</a:t>
              </a:r>
              <a:r>
                <a:rPr lang="pl-PL" sz="3116" dirty="0"/>
                <a:t> </a:t>
              </a:r>
              <a:r>
                <a:rPr lang="pl-PL" sz="3116" dirty="0" err="1"/>
                <a:t>domains</a:t>
              </a:r>
              <a:r>
                <a:rPr lang="pl-PL" sz="3116" dirty="0"/>
                <a:t>: </a:t>
              </a:r>
              <a:r>
                <a:rPr lang="pl-PL" sz="3116" dirty="0" err="1"/>
                <a:t>Phonology</a:t>
              </a:r>
              <a:r>
                <a:rPr lang="pl-PL" sz="3116" dirty="0"/>
                <a:t> and </a:t>
              </a:r>
              <a:r>
                <a:rPr lang="pl-PL" sz="3116" dirty="0" err="1"/>
                <a:t>syntax</a:t>
              </a:r>
              <a:r>
                <a:rPr lang="pl-PL" sz="3116" dirty="0"/>
                <a:t>” </a:t>
              </a:r>
              <a:r>
                <a:rPr lang="pl-PL" sz="3116" dirty="0" err="1"/>
                <a:t>financed</a:t>
              </a:r>
              <a:r>
                <a:rPr lang="pl-PL" sz="3116" dirty="0"/>
                <a:t> by by the </a:t>
              </a:r>
              <a:r>
                <a:rPr lang="pl-PL" sz="3116" dirty="0" err="1"/>
                <a:t>National</a:t>
              </a:r>
              <a:r>
                <a:rPr lang="pl-PL" sz="3116" dirty="0"/>
                <a:t> Science Centre, Poland.</a:t>
              </a:r>
            </a:p>
            <a:p>
              <a:endParaRPr lang="pl-PL" sz="3116" dirty="0"/>
            </a:p>
          </p:txBody>
        </p:sp>
      </p:grpSp>
      <p:sp>
        <p:nvSpPr>
          <p:cNvPr id="138" name="TextBox 3"/>
          <p:cNvSpPr txBox="1"/>
          <p:nvPr/>
        </p:nvSpPr>
        <p:spPr>
          <a:xfrm>
            <a:off x="439224" y="522808"/>
            <a:ext cx="29388748" cy="1528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526" rIns="44526">
            <a:spAutoFit/>
          </a:bodyPr>
          <a:lstStyle>
            <a:lvl1pPr algn="ctr">
              <a:defRPr sz="4900">
                <a:solidFill>
                  <a:srgbClr val="68478D"/>
                </a:solidFill>
                <a:latin typeface="Arial"/>
                <a:ea typeface="Arial"/>
                <a:cs typeface="Arial"/>
                <a:sym typeface="Arial"/>
              </a:defRPr>
            </a:lvl1pPr>
          </a:lstStyle>
          <a:p>
            <a:r>
              <a:rPr sz="4675" dirty="0"/>
              <a:t>Perceptual vs. acoustic similarity in L3: The relationship between Norwegian vowel assimilation patterns </a:t>
            </a:r>
            <a:r>
              <a:rPr lang="pl-PL" sz="4675" dirty="0"/>
              <a:t> </a:t>
            </a:r>
          </a:p>
          <a:p>
            <a:r>
              <a:rPr sz="4675" dirty="0"/>
              <a:t>and the Euclidean distances</a:t>
            </a:r>
          </a:p>
        </p:txBody>
      </p:sp>
      <p:sp>
        <p:nvSpPr>
          <p:cNvPr id="144" name="TextBox 52"/>
          <p:cNvSpPr txBox="1"/>
          <p:nvPr/>
        </p:nvSpPr>
        <p:spPr>
          <a:xfrm>
            <a:off x="10672502" y="22100251"/>
            <a:ext cx="8356357" cy="6294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526" rIns="44526">
            <a:spAutoFit/>
          </a:bodyPr>
          <a:lstStyle/>
          <a:p>
            <a:pPr>
              <a:defRPr sz="3600" b="1">
                <a:latin typeface="+mj-lt"/>
                <a:ea typeface="+mj-ea"/>
                <a:cs typeface="+mj-cs"/>
                <a:sym typeface="Helvetica"/>
              </a:defRPr>
            </a:pPr>
            <a:endParaRPr sz="3506" dirty="0"/>
          </a:p>
        </p:txBody>
      </p:sp>
      <p:sp>
        <p:nvSpPr>
          <p:cNvPr id="62" name="Rectangle 9">
            <a:extLst>
              <a:ext uri="{FF2B5EF4-FFF2-40B4-BE49-F238E27FC236}">
                <a16:creationId xmlns:a16="http://schemas.microsoft.com/office/drawing/2014/main" id="{A73C5CB9-43C2-AE40-95C3-495A1890C836}"/>
              </a:ext>
            </a:extLst>
          </p:cNvPr>
          <p:cNvSpPr/>
          <p:nvPr/>
        </p:nvSpPr>
        <p:spPr>
          <a:xfrm>
            <a:off x="15198926" y="4367861"/>
            <a:ext cx="13577797" cy="9823901"/>
          </a:xfrm>
          <a:prstGeom prst="rect">
            <a:avLst/>
          </a:prstGeom>
          <a:solidFill>
            <a:srgbClr val="F2F2F2"/>
          </a:solidFill>
          <a:ln w="12700" cap="flat">
            <a:solidFill>
              <a:srgbClr val="F2F2F2"/>
            </a:solidFill>
            <a:prstDash val="solid"/>
            <a:miter lim="800000"/>
          </a:ln>
          <a:effectLst/>
        </p:spPr>
        <p:txBody>
          <a:bodyPr wrap="square" lIns="44526" tIns="44526" rIns="44526" bIns="44526" numCol="1" anchor="ctr">
            <a:noAutofit/>
          </a:bodyPr>
          <a:lstStyle/>
          <a:p>
            <a:pPr marL="1331163" indent="-556583">
              <a:lnSpc>
                <a:spcPts val="4675"/>
              </a:lnSpc>
              <a:buSzPct val="100000"/>
              <a:buFontTx/>
              <a:buChar char="❖"/>
              <a:defRPr sz="3200"/>
            </a:pPr>
            <a:r>
              <a:rPr lang="pl-PL" sz="3116" dirty="0" err="1"/>
              <a:t>Participants</a:t>
            </a:r>
            <a:r>
              <a:rPr lang="pl-PL" sz="3116" dirty="0"/>
              <a:t>: 15 L1 </a:t>
            </a:r>
            <a:r>
              <a:rPr lang="pl-PL" sz="3116" dirty="0" err="1"/>
              <a:t>Polish</a:t>
            </a:r>
            <a:r>
              <a:rPr lang="pl-PL" sz="3116" dirty="0"/>
              <a:t>, L2 English, L3 </a:t>
            </a:r>
            <a:r>
              <a:rPr lang="pl-PL" sz="3116" dirty="0" err="1"/>
              <a:t>Norwegian</a:t>
            </a:r>
            <a:r>
              <a:rPr lang="pl-PL" sz="3116" dirty="0"/>
              <a:t> (B1)</a:t>
            </a:r>
            <a:endParaRPr lang="en-GB" sz="3116" dirty="0"/>
          </a:p>
          <a:p>
            <a:pPr marL="1331163" indent="-556583">
              <a:lnSpc>
                <a:spcPts val="4675"/>
              </a:lnSpc>
              <a:buSzPct val="100000"/>
              <a:buFontTx/>
              <a:buChar char="❖"/>
              <a:defRPr sz="3200"/>
            </a:pPr>
            <a:r>
              <a:rPr lang="en-GB" sz="3116" dirty="0"/>
              <a:t>Tasks: assimilation of 16 Norwegian vowels to 6 Polish vowel categories and goodness of fit rating</a:t>
            </a:r>
          </a:p>
          <a:p>
            <a:pPr marL="1331163" indent="-556583">
              <a:lnSpc>
                <a:spcPts val="4675"/>
              </a:lnSpc>
              <a:buSzPct val="100000"/>
              <a:buFontTx/>
              <a:buChar char="❖"/>
              <a:defRPr sz="3200"/>
            </a:pPr>
            <a:r>
              <a:rPr lang="en-GB" sz="3116" dirty="0"/>
              <a:t>Stimuli: 16 Norwegian vowels</a:t>
            </a:r>
          </a:p>
          <a:p>
            <a:pPr marL="1331163" indent="-556583">
              <a:lnSpc>
                <a:spcPts val="4675"/>
              </a:lnSpc>
              <a:buSzPct val="100000"/>
              <a:buFontTx/>
              <a:buChar char="❖"/>
              <a:defRPr sz="3200"/>
            </a:pPr>
            <a:r>
              <a:rPr lang="en-GB" sz="3116" dirty="0"/>
              <a:t>Presented in /</a:t>
            </a:r>
            <a:r>
              <a:rPr lang="en-GB" sz="3116" dirty="0" err="1"/>
              <a:t>dVd</a:t>
            </a:r>
            <a:r>
              <a:rPr lang="en-GB" sz="3116" dirty="0"/>
              <a:t>/ framework </a:t>
            </a:r>
          </a:p>
          <a:p>
            <a:pPr marL="1219847" lvl="1" indent="-445267">
              <a:lnSpc>
                <a:spcPts val="4675"/>
              </a:lnSpc>
              <a:buSzPct val="100000"/>
              <a:buFont typeface="Wingdings" pitchFamily="2" charset="2"/>
              <a:buChar char="v"/>
              <a:defRPr sz="3200"/>
            </a:pPr>
            <a:r>
              <a:rPr lang="en-GB" sz="3116" dirty="0"/>
              <a:t>3 times each (e.g., </a:t>
            </a:r>
            <a:r>
              <a:rPr lang="en-GB" sz="3116" dirty="0" err="1"/>
              <a:t>dåd</a:t>
            </a:r>
            <a:r>
              <a:rPr lang="en-GB" sz="3116" dirty="0"/>
              <a:t>, </a:t>
            </a:r>
            <a:r>
              <a:rPr lang="en-GB" sz="3116" dirty="0" err="1"/>
              <a:t>dedd</a:t>
            </a:r>
            <a:r>
              <a:rPr lang="en-GB" sz="3116" dirty="0"/>
              <a:t>, did)</a:t>
            </a:r>
          </a:p>
          <a:p>
            <a:pPr marL="1331163" indent="-556583">
              <a:lnSpc>
                <a:spcPts val="4675"/>
              </a:lnSpc>
              <a:buSzPct val="100000"/>
              <a:buFontTx/>
              <a:buChar char="❖"/>
              <a:defRPr sz="3200"/>
            </a:pPr>
            <a:r>
              <a:rPr lang="en-GB" sz="3116" dirty="0"/>
              <a:t>Orthographic labels for 6 Polish </a:t>
            </a:r>
          </a:p>
          <a:p>
            <a:pPr marL="774580">
              <a:lnSpc>
                <a:spcPts val="4675"/>
              </a:lnSpc>
              <a:buSzPct val="100000"/>
              <a:defRPr sz="3200"/>
            </a:pPr>
            <a:r>
              <a:rPr lang="en-GB" sz="3116" dirty="0"/>
              <a:t>vowel categories /</a:t>
            </a:r>
            <a:r>
              <a:rPr lang="en-GB" sz="3116" dirty="0" err="1"/>
              <a:t>i</a:t>
            </a:r>
            <a:r>
              <a:rPr lang="en-GB" sz="3116" dirty="0"/>
              <a:t>, </a:t>
            </a:r>
            <a:r>
              <a:rPr lang="en-GB" sz="3116" dirty="0" err="1"/>
              <a:t>ɨ</a:t>
            </a:r>
            <a:r>
              <a:rPr lang="en-GB" sz="3116" dirty="0"/>
              <a:t>, e, a, </a:t>
            </a:r>
            <a:r>
              <a:rPr lang="en-GB" sz="3116" dirty="0" err="1"/>
              <a:t>ɔ</a:t>
            </a:r>
            <a:r>
              <a:rPr lang="en-GB" sz="3116" dirty="0"/>
              <a:t>, u/</a:t>
            </a:r>
          </a:p>
          <a:p>
            <a:pPr marL="1331163" indent="-556583">
              <a:lnSpc>
                <a:spcPts val="4675"/>
              </a:lnSpc>
              <a:buSzPct val="100000"/>
              <a:buFontTx/>
              <a:buChar char="❖"/>
              <a:defRPr sz="3200"/>
            </a:pPr>
            <a:r>
              <a:rPr lang="en-GB" sz="3116" dirty="0"/>
              <a:t>Likert scale: </a:t>
            </a:r>
          </a:p>
          <a:p>
            <a:pPr marL="774580">
              <a:lnSpc>
                <a:spcPts val="4675"/>
              </a:lnSpc>
              <a:buSzPct val="100000"/>
              <a:defRPr sz="3200"/>
            </a:pPr>
            <a:r>
              <a:rPr lang="en-GB" sz="3116" dirty="0"/>
              <a:t>1 (weak fit) -- 7 (good fit)</a:t>
            </a:r>
          </a:p>
          <a:p>
            <a:pPr marL="1331163" indent="-556583">
              <a:lnSpc>
                <a:spcPts val="4675"/>
              </a:lnSpc>
              <a:buSzPct val="100000"/>
              <a:buFontTx/>
              <a:buChar char="❖"/>
              <a:defRPr sz="3200"/>
            </a:pPr>
            <a:endParaRPr lang="pl-PL" sz="3116" dirty="0"/>
          </a:p>
          <a:p>
            <a:pPr marL="1331163" indent="-556583">
              <a:lnSpc>
                <a:spcPts val="4675"/>
              </a:lnSpc>
              <a:buSzPct val="100000"/>
              <a:buFontTx/>
              <a:buChar char="❖"/>
              <a:defRPr sz="3200"/>
            </a:pPr>
            <a:endParaRPr lang="pl-PL" sz="3116" dirty="0"/>
          </a:p>
          <a:p>
            <a:pPr marL="1331163" indent="-556583">
              <a:lnSpc>
                <a:spcPts val="4675"/>
              </a:lnSpc>
              <a:buSzPct val="100000"/>
              <a:buFontTx/>
              <a:buChar char="❖"/>
              <a:defRPr sz="3200"/>
            </a:pPr>
            <a:endParaRPr lang="pl-PL" sz="3116" dirty="0"/>
          </a:p>
          <a:p>
            <a:pPr marL="1331163" indent="-556583">
              <a:lnSpc>
                <a:spcPts val="4675"/>
              </a:lnSpc>
              <a:buSzPct val="100000"/>
              <a:buFontTx/>
              <a:buChar char="❖"/>
              <a:defRPr sz="3200"/>
            </a:pPr>
            <a:endParaRPr lang="pl-PL" sz="3116" dirty="0"/>
          </a:p>
          <a:p>
            <a:pPr marL="1331163" indent="-556583">
              <a:lnSpc>
                <a:spcPts val="4675"/>
              </a:lnSpc>
              <a:buSzPct val="100000"/>
              <a:buFontTx/>
              <a:buChar char="❖"/>
              <a:defRPr sz="3200"/>
            </a:pPr>
            <a:endParaRPr lang="pl-PL" sz="3116" dirty="0"/>
          </a:p>
          <a:p>
            <a:pPr marL="774580">
              <a:lnSpc>
                <a:spcPts val="4675"/>
              </a:lnSpc>
              <a:buSzPct val="100000"/>
              <a:defRPr sz="3200"/>
            </a:pPr>
            <a:endParaRPr lang="pl-PL" sz="3116" dirty="0"/>
          </a:p>
        </p:txBody>
      </p:sp>
      <p:sp>
        <p:nvSpPr>
          <p:cNvPr id="63" name="TextBox 41">
            <a:extLst>
              <a:ext uri="{FF2B5EF4-FFF2-40B4-BE49-F238E27FC236}">
                <a16:creationId xmlns:a16="http://schemas.microsoft.com/office/drawing/2014/main" id="{C1DA588D-E6B5-504F-B539-59E64C4509E7}"/>
              </a:ext>
            </a:extLst>
          </p:cNvPr>
          <p:cNvSpPr txBox="1"/>
          <p:nvPr/>
        </p:nvSpPr>
        <p:spPr>
          <a:xfrm>
            <a:off x="15179122" y="3467720"/>
            <a:ext cx="13577794" cy="929219"/>
          </a:xfrm>
          <a:prstGeom prst="rect">
            <a:avLst/>
          </a:prstGeom>
          <a:solidFill>
            <a:srgbClr val="68478D"/>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526" tIns="44526" rIns="44526" bIns="44526" numCol="1" anchor="t">
            <a:spAutoFit/>
          </a:bodyPr>
          <a:lstStyle>
            <a:lvl1pPr algn="ctr">
              <a:defRPr sz="5600" b="1">
                <a:solidFill>
                  <a:schemeClr val="accent3">
                    <a:hueOff val="-16800000"/>
                    <a:satOff val="-52173"/>
                    <a:lumOff val="9019"/>
                  </a:schemeClr>
                </a:solidFill>
                <a:latin typeface="Arial"/>
                <a:ea typeface="Arial"/>
                <a:cs typeface="Arial"/>
                <a:sym typeface="Arial"/>
              </a:defRPr>
            </a:lvl1pPr>
          </a:lstStyle>
          <a:p>
            <a:r>
              <a:rPr lang="pl-PL" sz="5454" dirty="0" err="1"/>
              <a:t>Methods</a:t>
            </a:r>
            <a:endParaRPr sz="5454" dirty="0"/>
          </a:p>
        </p:txBody>
      </p:sp>
      <p:sp>
        <p:nvSpPr>
          <p:cNvPr id="64" name="TextBox 41">
            <a:extLst>
              <a:ext uri="{FF2B5EF4-FFF2-40B4-BE49-F238E27FC236}">
                <a16:creationId xmlns:a16="http://schemas.microsoft.com/office/drawing/2014/main" id="{2C7025D3-FD77-9E4E-9EBD-DB3D505FD04E}"/>
              </a:ext>
            </a:extLst>
          </p:cNvPr>
          <p:cNvSpPr txBox="1"/>
          <p:nvPr/>
        </p:nvSpPr>
        <p:spPr>
          <a:xfrm>
            <a:off x="1327297" y="3450363"/>
            <a:ext cx="13577794" cy="929219"/>
          </a:xfrm>
          <a:prstGeom prst="rect">
            <a:avLst/>
          </a:prstGeom>
          <a:solidFill>
            <a:srgbClr val="68478D"/>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526" tIns="44526" rIns="44526" bIns="44526" numCol="1" anchor="t">
            <a:spAutoFit/>
          </a:bodyPr>
          <a:lstStyle>
            <a:lvl1pPr algn="ctr">
              <a:defRPr sz="5600" b="1">
                <a:solidFill>
                  <a:schemeClr val="accent3">
                    <a:hueOff val="-16800000"/>
                    <a:satOff val="-52173"/>
                    <a:lumOff val="9019"/>
                  </a:schemeClr>
                </a:solidFill>
                <a:latin typeface="Arial"/>
                <a:ea typeface="Arial"/>
                <a:cs typeface="Arial"/>
                <a:sym typeface="Arial"/>
              </a:defRPr>
            </a:lvl1pPr>
          </a:lstStyle>
          <a:p>
            <a:r>
              <a:rPr lang="pl-PL" sz="5454" dirty="0" err="1"/>
              <a:t>Introduction</a:t>
            </a:r>
            <a:r>
              <a:rPr lang="pl-PL" sz="5454" dirty="0"/>
              <a:t> and </a:t>
            </a:r>
            <a:r>
              <a:rPr lang="pl-PL" sz="5454" dirty="0" err="1"/>
              <a:t>hypotheses</a:t>
            </a:r>
            <a:endParaRPr sz="5454" dirty="0"/>
          </a:p>
        </p:txBody>
      </p:sp>
      <p:sp>
        <p:nvSpPr>
          <p:cNvPr id="65" name="TextBox 41">
            <a:extLst>
              <a:ext uri="{FF2B5EF4-FFF2-40B4-BE49-F238E27FC236}">
                <a16:creationId xmlns:a16="http://schemas.microsoft.com/office/drawing/2014/main" id="{17EA526A-888D-2B4B-92DA-294BB80A42FB}"/>
              </a:ext>
            </a:extLst>
          </p:cNvPr>
          <p:cNvSpPr txBox="1"/>
          <p:nvPr/>
        </p:nvSpPr>
        <p:spPr>
          <a:xfrm>
            <a:off x="15154523" y="32348447"/>
            <a:ext cx="13577794" cy="929219"/>
          </a:xfrm>
          <a:prstGeom prst="rect">
            <a:avLst/>
          </a:prstGeom>
          <a:solidFill>
            <a:srgbClr val="68478D"/>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4526" tIns="44526" rIns="44526" bIns="44526" numCol="1" anchor="t">
            <a:spAutoFit/>
          </a:bodyPr>
          <a:lstStyle>
            <a:lvl1pPr algn="ctr">
              <a:defRPr sz="5600" b="1">
                <a:solidFill>
                  <a:schemeClr val="accent3">
                    <a:hueOff val="-16800000"/>
                    <a:satOff val="-52173"/>
                    <a:lumOff val="9019"/>
                  </a:schemeClr>
                </a:solidFill>
                <a:latin typeface="Arial"/>
                <a:ea typeface="Arial"/>
                <a:cs typeface="Arial"/>
                <a:sym typeface="Arial"/>
              </a:defRPr>
            </a:lvl1pPr>
          </a:lstStyle>
          <a:p>
            <a:r>
              <a:rPr lang="pl-PL" sz="5454" dirty="0" err="1"/>
              <a:t>References</a:t>
            </a:r>
            <a:endParaRPr sz="5454" dirty="0"/>
          </a:p>
        </p:txBody>
      </p:sp>
      <p:grpSp>
        <p:nvGrpSpPr>
          <p:cNvPr id="66" name="Group 11">
            <a:extLst>
              <a:ext uri="{FF2B5EF4-FFF2-40B4-BE49-F238E27FC236}">
                <a16:creationId xmlns:a16="http://schemas.microsoft.com/office/drawing/2014/main" id="{A07B2E89-C839-3945-8A8B-AEDF0C159120}"/>
              </a:ext>
            </a:extLst>
          </p:cNvPr>
          <p:cNvGrpSpPr/>
          <p:nvPr/>
        </p:nvGrpSpPr>
        <p:grpSpPr>
          <a:xfrm>
            <a:off x="15906109" y="10477783"/>
            <a:ext cx="7222332" cy="3603256"/>
            <a:chOff x="831998" y="2223156"/>
            <a:chExt cx="16628902" cy="10645757"/>
          </a:xfrm>
        </p:grpSpPr>
        <p:pic>
          <p:nvPicPr>
            <p:cNvPr id="67" name="Picture 7" descr="A picture containing night sky&#10;&#10;Description automatically generated">
              <a:extLst>
                <a:ext uri="{FF2B5EF4-FFF2-40B4-BE49-F238E27FC236}">
                  <a16:creationId xmlns:a16="http://schemas.microsoft.com/office/drawing/2014/main" id="{7A2726DC-858B-8844-9289-2986DD09844A}"/>
                </a:ext>
              </a:extLst>
            </p:cNvPr>
            <p:cNvPicPr>
              <a:picLocks noChangeAspect="1"/>
            </p:cNvPicPr>
            <p:nvPr/>
          </p:nvPicPr>
          <p:blipFill>
            <a:blip r:embed="rId4"/>
            <a:stretch>
              <a:fillRect/>
            </a:stretch>
          </p:blipFill>
          <p:spPr>
            <a:xfrm>
              <a:off x="831998" y="2223156"/>
              <a:ext cx="5247992" cy="3268678"/>
            </a:xfrm>
            <a:prstGeom prst="rect">
              <a:avLst/>
            </a:prstGeom>
          </p:spPr>
        </p:pic>
        <p:pic>
          <p:nvPicPr>
            <p:cNvPr id="68" name="Picture 7" descr="A picture containing night sky&#10;&#10;Description automatically generated">
              <a:extLst>
                <a:ext uri="{FF2B5EF4-FFF2-40B4-BE49-F238E27FC236}">
                  <a16:creationId xmlns:a16="http://schemas.microsoft.com/office/drawing/2014/main" id="{21C2BAC9-4CD8-CF43-AB77-6C2D6E4F2612}"/>
                </a:ext>
              </a:extLst>
            </p:cNvPr>
            <p:cNvPicPr>
              <a:picLocks noChangeAspect="1"/>
            </p:cNvPicPr>
            <p:nvPr/>
          </p:nvPicPr>
          <p:blipFill>
            <a:blip r:embed="rId4"/>
            <a:stretch>
              <a:fillRect/>
            </a:stretch>
          </p:blipFill>
          <p:spPr>
            <a:xfrm>
              <a:off x="3815986" y="4367678"/>
              <a:ext cx="5247992" cy="3268678"/>
            </a:xfrm>
            <a:prstGeom prst="rect">
              <a:avLst/>
            </a:prstGeom>
          </p:spPr>
        </p:pic>
        <p:pic>
          <p:nvPicPr>
            <p:cNvPr id="69" name="Picture 5">
              <a:extLst>
                <a:ext uri="{FF2B5EF4-FFF2-40B4-BE49-F238E27FC236}">
                  <a16:creationId xmlns:a16="http://schemas.microsoft.com/office/drawing/2014/main" id="{494AF798-D233-8141-8B50-CC0D2F70D691}"/>
                </a:ext>
              </a:extLst>
            </p:cNvPr>
            <p:cNvPicPr>
              <a:picLocks noChangeAspect="1"/>
            </p:cNvPicPr>
            <p:nvPr/>
          </p:nvPicPr>
          <p:blipFill>
            <a:blip r:embed="rId5"/>
            <a:stretch>
              <a:fillRect/>
            </a:stretch>
          </p:blipFill>
          <p:spPr>
            <a:xfrm>
              <a:off x="7412806" y="6510131"/>
              <a:ext cx="5730843" cy="3630817"/>
            </a:xfrm>
            <a:prstGeom prst="rect">
              <a:avLst/>
            </a:prstGeom>
          </p:spPr>
        </p:pic>
        <p:pic>
          <p:nvPicPr>
            <p:cNvPr id="70" name="Picture 9" descr="Text&#10;&#10;Description automatically generated">
              <a:extLst>
                <a:ext uri="{FF2B5EF4-FFF2-40B4-BE49-F238E27FC236}">
                  <a16:creationId xmlns:a16="http://schemas.microsoft.com/office/drawing/2014/main" id="{1178D2A6-9FB1-6745-959D-118666229679}"/>
                </a:ext>
              </a:extLst>
            </p:cNvPr>
            <p:cNvPicPr>
              <a:picLocks noChangeAspect="1"/>
            </p:cNvPicPr>
            <p:nvPr/>
          </p:nvPicPr>
          <p:blipFill>
            <a:blip r:embed="rId6"/>
            <a:stretch>
              <a:fillRect/>
            </a:stretch>
          </p:blipFill>
          <p:spPr>
            <a:xfrm>
              <a:off x="11745145" y="9328631"/>
              <a:ext cx="5715755" cy="3540282"/>
            </a:xfrm>
            <a:prstGeom prst="rect">
              <a:avLst/>
            </a:prstGeom>
          </p:spPr>
        </p:pic>
        <p:pic>
          <p:nvPicPr>
            <p:cNvPr id="71" name="Graphic 12" descr="Volume with solid fill">
              <a:extLst>
                <a:ext uri="{FF2B5EF4-FFF2-40B4-BE49-F238E27FC236}">
                  <a16:creationId xmlns:a16="http://schemas.microsoft.com/office/drawing/2014/main" id="{15DE1341-665F-6345-9D09-22DE0B03A1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38982" y="4856586"/>
              <a:ext cx="2272420" cy="2302597"/>
            </a:xfrm>
            <a:prstGeom prst="rect">
              <a:avLst/>
            </a:prstGeom>
          </p:spPr>
        </p:pic>
        <p:pic>
          <p:nvPicPr>
            <p:cNvPr id="72" name="Graphic 14" descr="Agregar with solid fill">
              <a:extLst>
                <a:ext uri="{FF2B5EF4-FFF2-40B4-BE49-F238E27FC236}">
                  <a16:creationId xmlns:a16="http://schemas.microsoft.com/office/drawing/2014/main" id="{5496B78F-EF89-7A47-AAE6-15A972FCC35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90605" y="3447681"/>
              <a:ext cx="914400" cy="914400"/>
            </a:xfrm>
            <a:prstGeom prst="rect">
              <a:avLst/>
            </a:prstGeom>
          </p:spPr>
        </p:pic>
      </p:grpSp>
      <p:pic>
        <p:nvPicPr>
          <p:cNvPr id="15" name="Obraz 14">
            <a:extLst>
              <a:ext uri="{FF2B5EF4-FFF2-40B4-BE49-F238E27FC236}">
                <a16:creationId xmlns:a16="http://schemas.microsoft.com/office/drawing/2014/main" id="{F297A795-656A-4FE7-220A-EFE5824AA02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887196" y="5829837"/>
            <a:ext cx="6812032" cy="5858984"/>
          </a:xfrm>
          <a:prstGeom prst="rect">
            <a:avLst/>
          </a:prstGeom>
        </p:spPr>
      </p:pic>
      <p:pic>
        <p:nvPicPr>
          <p:cNvPr id="17" name="Obraz 16">
            <a:extLst>
              <a:ext uri="{FF2B5EF4-FFF2-40B4-BE49-F238E27FC236}">
                <a16:creationId xmlns:a16="http://schemas.microsoft.com/office/drawing/2014/main" id="{190F2C1D-B95F-8061-C7D8-1D4BB04DD0E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516416" y="15634866"/>
            <a:ext cx="7262829" cy="6851195"/>
          </a:xfrm>
          <a:prstGeom prst="rect">
            <a:avLst/>
          </a:prstGeom>
        </p:spPr>
      </p:pic>
      <p:pic>
        <p:nvPicPr>
          <p:cNvPr id="19" name="Obraz 18">
            <a:extLst>
              <a:ext uri="{FF2B5EF4-FFF2-40B4-BE49-F238E27FC236}">
                <a16:creationId xmlns:a16="http://schemas.microsoft.com/office/drawing/2014/main" id="{A0E74A33-CA9C-EFFC-A61F-526C3E0542B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264347" y="21707053"/>
            <a:ext cx="10712806" cy="10712806"/>
          </a:xfrm>
          <a:prstGeom prst="rect">
            <a:avLst/>
          </a:prstGeom>
        </p:spPr>
      </p:pic>
      <p:pic>
        <p:nvPicPr>
          <p:cNvPr id="22" name="Obraz 21">
            <a:extLst>
              <a:ext uri="{FF2B5EF4-FFF2-40B4-BE49-F238E27FC236}">
                <a16:creationId xmlns:a16="http://schemas.microsoft.com/office/drawing/2014/main" id="{3964F9F7-AB18-F9A6-BD0B-4A978CA0CEC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47104" y="1232993"/>
            <a:ext cx="4551697" cy="2102686"/>
          </a:xfrm>
          <a:prstGeom prst="rect">
            <a:avLst/>
          </a:prstGeom>
        </p:spPr>
      </p:pic>
      <p:graphicFrame>
        <p:nvGraphicFramePr>
          <p:cNvPr id="28" name="Tabela 27">
            <a:extLst>
              <a:ext uri="{FF2B5EF4-FFF2-40B4-BE49-F238E27FC236}">
                <a16:creationId xmlns:a16="http://schemas.microsoft.com/office/drawing/2014/main" id="{4BBC1E2D-0C86-811E-0718-A6311D3E4736}"/>
              </a:ext>
            </a:extLst>
          </p:cNvPr>
          <p:cNvGraphicFramePr>
            <a:graphicFrameLocks noGrp="1"/>
          </p:cNvGraphicFramePr>
          <p:nvPr>
            <p:extLst>
              <p:ext uri="{D42A27DB-BD31-4B8C-83A1-F6EECF244321}">
                <p14:modId xmlns:p14="http://schemas.microsoft.com/office/powerpoint/2010/main" val="2025764949"/>
              </p:ext>
            </p:extLst>
          </p:nvPr>
        </p:nvGraphicFramePr>
        <p:xfrm>
          <a:off x="-17549385" y="17420332"/>
          <a:ext cx="12928375" cy="17395528"/>
        </p:xfrm>
        <a:graphic>
          <a:graphicData uri="http://schemas.openxmlformats.org/drawingml/2006/table">
            <a:tbl>
              <a:tblPr/>
              <a:tblGrid>
                <a:gridCol w="2142123">
                  <a:extLst>
                    <a:ext uri="{9D8B030D-6E8A-4147-A177-3AD203B41FA5}">
                      <a16:colId xmlns:a16="http://schemas.microsoft.com/office/drawing/2014/main" val="1030778757"/>
                    </a:ext>
                  </a:extLst>
                </a:gridCol>
                <a:gridCol w="1987817">
                  <a:extLst>
                    <a:ext uri="{9D8B030D-6E8A-4147-A177-3AD203B41FA5}">
                      <a16:colId xmlns:a16="http://schemas.microsoft.com/office/drawing/2014/main" val="1915694858"/>
                    </a:ext>
                  </a:extLst>
                </a:gridCol>
                <a:gridCol w="1887972">
                  <a:extLst>
                    <a:ext uri="{9D8B030D-6E8A-4147-A177-3AD203B41FA5}">
                      <a16:colId xmlns:a16="http://schemas.microsoft.com/office/drawing/2014/main" val="1697630740"/>
                    </a:ext>
                  </a:extLst>
                </a:gridCol>
                <a:gridCol w="1706436">
                  <a:extLst>
                    <a:ext uri="{9D8B030D-6E8A-4147-A177-3AD203B41FA5}">
                      <a16:colId xmlns:a16="http://schemas.microsoft.com/office/drawing/2014/main" val="1298582115"/>
                    </a:ext>
                  </a:extLst>
                </a:gridCol>
                <a:gridCol w="1670130">
                  <a:extLst>
                    <a:ext uri="{9D8B030D-6E8A-4147-A177-3AD203B41FA5}">
                      <a16:colId xmlns:a16="http://schemas.microsoft.com/office/drawing/2014/main" val="427582128"/>
                    </a:ext>
                  </a:extLst>
                </a:gridCol>
                <a:gridCol w="1682232">
                  <a:extLst>
                    <a:ext uri="{9D8B030D-6E8A-4147-A177-3AD203B41FA5}">
                      <a16:colId xmlns:a16="http://schemas.microsoft.com/office/drawing/2014/main" val="326930099"/>
                    </a:ext>
                  </a:extLst>
                </a:gridCol>
                <a:gridCol w="1851665">
                  <a:extLst>
                    <a:ext uri="{9D8B030D-6E8A-4147-A177-3AD203B41FA5}">
                      <a16:colId xmlns:a16="http://schemas.microsoft.com/office/drawing/2014/main" val="2324686011"/>
                    </a:ext>
                  </a:extLst>
                </a:gridCol>
              </a:tblGrid>
              <a:tr h="484236">
                <a:tc>
                  <a:txBody>
                    <a:bodyPr/>
                    <a:lstStyle/>
                    <a:p>
                      <a:pPr algn="l" fontAlgn="b"/>
                      <a:endParaRPr lang="pl-PL" sz="3100" b="0" i="0" u="none" strike="noStrike">
                        <a:solidFill>
                          <a:srgbClr val="000000"/>
                        </a:solidFill>
                        <a:effectLst/>
                        <a:latin typeface="Calibri" panose="020F0502020204030204" pitchFamily="34" charset="0"/>
                      </a:endParaRPr>
                    </a:p>
                  </a:txBody>
                  <a:tcPr marL="9277" marR="9277" marT="9277" marB="0" anchor="b">
                    <a:lnL>
                      <a:noFill/>
                    </a:lnL>
                    <a:lnR>
                      <a:noFill/>
                    </a:lnR>
                    <a:lnT>
                      <a:noFill/>
                    </a:lnT>
                    <a:lnB>
                      <a:noFill/>
                    </a:lnB>
                  </a:tcPr>
                </a:tc>
                <a:tc>
                  <a:txBody>
                    <a:bodyPr/>
                    <a:lstStyle/>
                    <a:p>
                      <a:pPr algn="l" fontAlgn="b"/>
                      <a:endParaRPr lang="pl-PL" sz="3100" b="0" i="0" u="none" strike="noStrike">
                        <a:solidFill>
                          <a:srgbClr val="000000"/>
                        </a:solidFill>
                        <a:effectLst/>
                        <a:latin typeface="Calibri" panose="020F0502020204030204" pitchFamily="34" charset="0"/>
                      </a:endParaRPr>
                    </a:p>
                  </a:txBody>
                  <a:tcPr marL="9277" marR="9277" marT="9277" marB="0" anchor="b">
                    <a:lnL>
                      <a:noFill/>
                    </a:lnL>
                    <a:lnR>
                      <a:noFill/>
                    </a:lnR>
                    <a:lnT>
                      <a:noFill/>
                    </a:lnT>
                    <a:lnB>
                      <a:noFill/>
                    </a:lnB>
                  </a:tcPr>
                </a:tc>
                <a:tc>
                  <a:txBody>
                    <a:bodyPr/>
                    <a:lstStyle/>
                    <a:p>
                      <a:pPr algn="l" fontAlgn="b"/>
                      <a:endParaRPr lang="pl-PL" sz="3100" b="0" i="0" u="none" strike="noStrike">
                        <a:solidFill>
                          <a:srgbClr val="000000"/>
                        </a:solidFill>
                        <a:effectLst/>
                        <a:latin typeface="Calibri" panose="020F0502020204030204" pitchFamily="34" charset="0"/>
                      </a:endParaRPr>
                    </a:p>
                  </a:txBody>
                  <a:tcPr marL="9277" marR="9277" marT="9277" marB="0" anchor="b">
                    <a:lnL>
                      <a:noFill/>
                    </a:lnL>
                    <a:lnR>
                      <a:noFill/>
                    </a:lnR>
                    <a:lnT>
                      <a:noFill/>
                    </a:lnT>
                    <a:lnB>
                      <a:noFill/>
                    </a:lnB>
                  </a:tcPr>
                </a:tc>
                <a:tc>
                  <a:txBody>
                    <a:bodyPr/>
                    <a:lstStyle/>
                    <a:p>
                      <a:pPr algn="l" fontAlgn="b"/>
                      <a:endParaRPr lang="pl-PL" sz="3100" b="0" i="0" u="none" strike="noStrike">
                        <a:solidFill>
                          <a:srgbClr val="000000"/>
                        </a:solidFill>
                        <a:effectLst/>
                        <a:latin typeface="Calibri" panose="020F0502020204030204" pitchFamily="34" charset="0"/>
                      </a:endParaRPr>
                    </a:p>
                  </a:txBody>
                  <a:tcPr marL="9277" marR="9277" marT="9277" marB="0" anchor="b">
                    <a:lnL>
                      <a:noFill/>
                    </a:lnL>
                    <a:lnR>
                      <a:noFill/>
                    </a:lnR>
                    <a:lnT>
                      <a:noFill/>
                    </a:lnT>
                    <a:lnB>
                      <a:noFill/>
                    </a:lnB>
                  </a:tcPr>
                </a:tc>
                <a:tc>
                  <a:txBody>
                    <a:bodyPr/>
                    <a:lstStyle/>
                    <a:p>
                      <a:pPr algn="l" fontAlgn="b"/>
                      <a:endParaRPr lang="pl-PL" sz="3100" b="0" i="0" u="none" strike="noStrike">
                        <a:solidFill>
                          <a:srgbClr val="000000"/>
                        </a:solidFill>
                        <a:effectLst/>
                        <a:latin typeface="Calibri" panose="020F0502020204030204" pitchFamily="34" charset="0"/>
                      </a:endParaRPr>
                    </a:p>
                  </a:txBody>
                  <a:tcPr marL="9277" marR="9277" marT="9277" marB="0" anchor="b">
                    <a:lnL>
                      <a:noFill/>
                    </a:lnL>
                    <a:lnR>
                      <a:noFill/>
                    </a:lnR>
                    <a:lnT>
                      <a:noFill/>
                    </a:lnT>
                    <a:lnB>
                      <a:noFill/>
                    </a:lnB>
                  </a:tcPr>
                </a:tc>
                <a:tc>
                  <a:txBody>
                    <a:bodyPr/>
                    <a:lstStyle/>
                    <a:p>
                      <a:pPr algn="l" fontAlgn="b"/>
                      <a:endParaRPr lang="pl-PL" sz="3100" b="0" i="0" u="none" strike="noStrike">
                        <a:solidFill>
                          <a:srgbClr val="000000"/>
                        </a:solidFill>
                        <a:effectLst/>
                        <a:latin typeface="Calibri" panose="020F0502020204030204" pitchFamily="34" charset="0"/>
                      </a:endParaRPr>
                    </a:p>
                  </a:txBody>
                  <a:tcPr marL="9277" marR="9277" marT="9277" marB="0" anchor="b">
                    <a:lnL>
                      <a:noFill/>
                    </a:lnL>
                    <a:lnR>
                      <a:noFill/>
                    </a:lnR>
                    <a:lnT>
                      <a:noFill/>
                    </a:lnT>
                    <a:lnB>
                      <a:noFill/>
                    </a:lnB>
                  </a:tcPr>
                </a:tc>
                <a:tc>
                  <a:txBody>
                    <a:bodyPr/>
                    <a:lstStyle/>
                    <a:p>
                      <a:pPr algn="l" fontAlgn="b"/>
                      <a:endParaRPr lang="pl-PL" sz="3100" b="0" i="0" u="none" strike="noStrike">
                        <a:solidFill>
                          <a:srgbClr val="000000"/>
                        </a:solidFill>
                        <a:effectLst/>
                        <a:latin typeface="Calibri" panose="020F0502020204030204" pitchFamily="34" charset="0"/>
                      </a:endParaRPr>
                    </a:p>
                  </a:txBody>
                  <a:tcPr marL="9277" marR="9277" marT="9277" marB="0" anchor="b">
                    <a:lnL>
                      <a:noFill/>
                    </a:lnL>
                    <a:lnR>
                      <a:noFill/>
                    </a:lnR>
                    <a:lnT>
                      <a:noFill/>
                    </a:lnT>
                    <a:lnB>
                      <a:noFill/>
                    </a:lnB>
                  </a:tcPr>
                </a:tc>
                <a:extLst>
                  <a:ext uri="{0D108BD9-81ED-4DB2-BD59-A6C34878D82A}">
                    <a16:rowId xmlns:a16="http://schemas.microsoft.com/office/drawing/2014/main" val="3868608785"/>
                  </a:ext>
                </a:extLst>
              </a:tr>
              <a:tr h="484236">
                <a:tc rowSpan="2">
                  <a:txBody>
                    <a:bodyPr/>
                    <a:lstStyle/>
                    <a:p>
                      <a:pPr algn="ctr" fontAlgn="ctr"/>
                      <a:r>
                        <a:rPr lang="pl-PL" sz="3100" b="0" i="0" u="none" strike="noStrike">
                          <a:solidFill>
                            <a:srgbClr val="000000"/>
                          </a:solidFill>
                          <a:effectLst/>
                          <a:latin typeface="Calibri" panose="020F0502020204030204" pitchFamily="34" charset="0"/>
                        </a:rPr>
                        <a:t>Norwegian stimuli</a:t>
                      </a:r>
                    </a:p>
                  </a:txBody>
                  <a:tcPr marL="9277" marR="9277" marT="927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6">
                  <a:txBody>
                    <a:bodyPr/>
                    <a:lstStyle/>
                    <a:p>
                      <a:pPr algn="ctr" fontAlgn="ctr"/>
                      <a:r>
                        <a:rPr lang="pl-PL" sz="3100" b="0" i="0" u="none" strike="noStrike">
                          <a:solidFill>
                            <a:srgbClr val="000000"/>
                          </a:solidFill>
                          <a:effectLst/>
                          <a:latin typeface="Calibri" panose="020F0502020204030204" pitchFamily="34" charset="0"/>
                        </a:rPr>
                        <a:t>Polish vowel labels</a:t>
                      </a:r>
                    </a:p>
                  </a:txBody>
                  <a:tcPr marL="9277" marR="9277" marT="927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3422377667"/>
                  </a:ext>
                </a:extLst>
              </a:tr>
              <a:tr h="484236">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&lt;i&gt;</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&lt;y&gt;</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&lt;e&gt;</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&lt;a&gt;</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&lt;o&gt;</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&lt;u&gt;</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2688504"/>
                  </a:ext>
                </a:extLst>
              </a:tr>
              <a:tr h="484236">
                <a:tc rowSpan="2">
                  <a:txBody>
                    <a:bodyPr/>
                    <a:lstStyle/>
                    <a:p>
                      <a:pPr algn="ctr" fontAlgn="ctr"/>
                      <a:r>
                        <a:rPr lang="pl-PL" sz="3100" b="0" i="0" u="none" strike="noStrike">
                          <a:solidFill>
                            <a:srgbClr val="000000"/>
                          </a:solidFill>
                          <a:effectLst/>
                          <a:latin typeface="Calibri" panose="020F0502020204030204" pitchFamily="34" charset="0"/>
                        </a:rPr>
                        <a:t>TID /iː/ </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95.56%</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2.22%</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2.22%</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91901715"/>
                  </a:ext>
                </a:extLst>
              </a:tr>
              <a:tr h="484236">
                <a:tc vMerge="1">
                  <a:txBody>
                    <a:bodyPr/>
                    <a:lstStyle/>
                    <a:p>
                      <a:endParaRPr lang="pl-PL"/>
                    </a:p>
                  </a:txBody>
                  <a:tcPr/>
                </a:tc>
                <a:tc>
                  <a:txBody>
                    <a:bodyPr/>
                    <a:lstStyle/>
                    <a:p>
                      <a:pPr algn="ctr" fontAlgn="b"/>
                      <a:r>
                        <a:rPr lang="pl-PL" sz="3100" b="0" i="0" u="none" strike="noStrike">
                          <a:solidFill>
                            <a:srgbClr val="000000"/>
                          </a:solidFill>
                          <a:effectLst/>
                          <a:latin typeface="Calibri" panose="020F0502020204030204" pitchFamily="34" charset="0"/>
                        </a:rPr>
                        <a:t>5.6</a:t>
                      </a:r>
                    </a:p>
                  </a:txBody>
                  <a:tcPr marL="9277" marR="9277" marT="927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3</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2010800"/>
                  </a:ext>
                </a:extLst>
              </a:tr>
              <a:tr h="484236">
                <a:tc rowSpan="2">
                  <a:txBody>
                    <a:bodyPr/>
                    <a:lstStyle/>
                    <a:p>
                      <a:pPr algn="ctr" fontAlgn="ctr"/>
                      <a:r>
                        <a:rPr lang="pl-PL" sz="3100" b="0" i="0" u="none" strike="noStrike">
                          <a:solidFill>
                            <a:srgbClr val="000000"/>
                          </a:solidFill>
                          <a:effectLst/>
                          <a:latin typeface="Calibri" panose="020F0502020204030204" pitchFamily="34" charset="0"/>
                        </a:rPr>
                        <a:t>FIN /i/</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35.56%</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57.78%</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6.67%</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9799435"/>
                  </a:ext>
                </a:extLst>
              </a:tr>
              <a:tr h="484236">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4.25</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5.12</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4.33</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23616"/>
                  </a:ext>
                </a:extLst>
              </a:tr>
              <a:tr h="931504">
                <a:tc rowSpan="2">
                  <a:txBody>
                    <a:bodyPr/>
                    <a:lstStyle/>
                    <a:p>
                      <a:pPr algn="ctr" fontAlgn="ctr"/>
                      <a:r>
                        <a:rPr lang="pl-PL" sz="3100" b="0" i="0" u="none" strike="noStrike">
                          <a:solidFill>
                            <a:srgbClr val="000000"/>
                          </a:solidFill>
                          <a:effectLst/>
                          <a:latin typeface="Calibri" panose="020F0502020204030204" pitchFamily="34" charset="0"/>
                        </a:rPr>
                        <a:t>LYS /yː/</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84.09%</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11.36%</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2.27%</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2.27%</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75173261"/>
                  </a:ext>
                </a:extLst>
              </a:tr>
              <a:tr h="484236">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4.62</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3.6</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1</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3</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2312274"/>
                  </a:ext>
                </a:extLst>
              </a:tr>
              <a:tr h="484236">
                <a:tc rowSpan="2">
                  <a:txBody>
                    <a:bodyPr/>
                    <a:lstStyle/>
                    <a:p>
                      <a:pPr algn="ctr" fontAlgn="ctr"/>
                      <a:r>
                        <a:rPr lang="pl-PL" sz="3100" b="0" i="0" u="none" strike="noStrike">
                          <a:solidFill>
                            <a:srgbClr val="000000"/>
                          </a:solidFill>
                          <a:effectLst/>
                          <a:latin typeface="Calibri" panose="020F0502020204030204" pitchFamily="34" charset="0"/>
                        </a:rPr>
                        <a:t>SYND /y/</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8.89%</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80%</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2.22%</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8.89%</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87214704"/>
                  </a:ext>
                </a:extLst>
              </a:tr>
              <a:tr h="484236">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3.25</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4.67</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1</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4.5</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8243798"/>
                  </a:ext>
                </a:extLst>
              </a:tr>
              <a:tr h="484236">
                <a:tc rowSpan="2">
                  <a:txBody>
                    <a:bodyPr/>
                    <a:lstStyle/>
                    <a:p>
                      <a:pPr algn="ctr" fontAlgn="ctr"/>
                      <a:r>
                        <a:rPr lang="pl-PL" sz="3100" b="0" i="0" u="none" strike="noStrike">
                          <a:solidFill>
                            <a:srgbClr val="000000"/>
                          </a:solidFill>
                          <a:effectLst/>
                          <a:latin typeface="Calibri" panose="020F0502020204030204" pitchFamily="34" charset="0"/>
                        </a:rPr>
                        <a:t>STED /eː/</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2.22%</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95.56%</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2.22%</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37578587"/>
                  </a:ext>
                </a:extLst>
              </a:tr>
              <a:tr h="484236">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4</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5.05</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7</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1393154"/>
                  </a:ext>
                </a:extLst>
              </a:tr>
              <a:tr h="484236">
                <a:tc rowSpan="2">
                  <a:txBody>
                    <a:bodyPr/>
                    <a:lstStyle/>
                    <a:p>
                      <a:pPr algn="ctr" fontAlgn="ctr"/>
                      <a:r>
                        <a:rPr lang="pl-PL" sz="3100" b="0" i="0" u="none" strike="noStrike">
                          <a:solidFill>
                            <a:srgbClr val="000000"/>
                          </a:solidFill>
                          <a:effectLst/>
                          <a:latin typeface="Calibri" panose="020F0502020204030204" pitchFamily="34" charset="0"/>
                        </a:rPr>
                        <a:t>BEST /e/</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4.44%</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93.33%</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2.22%</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30174936"/>
                  </a:ext>
                </a:extLst>
              </a:tr>
              <a:tr h="484236">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4</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5.83</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5</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5682599"/>
                  </a:ext>
                </a:extLst>
              </a:tr>
              <a:tr h="484236">
                <a:tc rowSpan="2">
                  <a:txBody>
                    <a:bodyPr/>
                    <a:lstStyle/>
                    <a:p>
                      <a:pPr algn="ctr" fontAlgn="ctr"/>
                      <a:r>
                        <a:rPr lang="pl-PL" sz="3100" b="0" i="0" u="none" strike="noStrike">
                          <a:solidFill>
                            <a:srgbClr val="000000"/>
                          </a:solidFill>
                          <a:effectLst/>
                          <a:latin typeface="Calibri" panose="020F0502020204030204" pitchFamily="34" charset="0"/>
                        </a:rPr>
                        <a:t>LØP /øː/ </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2.22%</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20%</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24.44%</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46.67%</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6.67%</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35471265"/>
                  </a:ext>
                </a:extLst>
              </a:tr>
              <a:tr h="484236">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2</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2,91</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3.67</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4.67</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7616012"/>
                  </a:ext>
                </a:extLst>
              </a:tr>
              <a:tr h="484236">
                <a:tc rowSpan="2">
                  <a:txBody>
                    <a:bodyPr/>
                    <a:lstStyle/>
                    <a:p>
                      <a:pPr algn="ctr" fontAlgn="ctr"/>
                      <a:r>
                        <a:rPr lang="pl-PL" sz="3100" b="0" i="0" u="none" strike="noStrike">
                          <a:solidFill>
                            <a:srgbClr val="000000"/>
                          </a:solidFill>
                          <a:effectLst/>
                          <a:latin typeface="Calibri" panose="020F0502020204030204" pitchFamily="34" charset="0"/>
                        </a:rPr>
                        <a:t>SØNN /ø/ </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2.27%</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27.27%</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20.45%</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40.91%</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9.09%</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50203272"/>
                  </a:ext>
                </a:extLst>
              </a:tr>
              <a:tr h="484236">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6</a:t>
                      </a:r>
                    </a:p>
                  </a:txBody>
                  <a:tcPr marL="9277" marR="9277" marT="927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4.42</a:t>
                      </a:r>
                    </a:p>
                  </a:txBody>
                  <a:tcPr marL="9277" marR="9277" marT="9277" marB="0" anchor="ctr">
                    <a:lnL>
                      <a:noFill/>
                    </a:lnL>
                    <a:lnR>
                      <a:noFill/>
                    </a:lnR>
                    <a:lnT>
                      <a:noFill/>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3.22</a:t>
                      </a:r>
                    </a:p>
                  </a:txBody>
                  <a:tcPr marL="9277" marR="9277" marT="9277" marB="0" anchor="ctr">
                    <a:lnL>
                      <a:noFill/>
                    </a:lnL>
                    <a:lnR>
                      <a:noFill/>
                    </a:lnR>
                    <a:lnT>
                      <a:noFill/>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4.17</a:t>
                      </a:r>
                    </a:p>
                  </a:txBody>
                  <a:tcPr marL="9277" marR="9277" marT="9277" marB="0" anchor="ctr">
                    <a:lnL>
                      <a:noFill/>
                    </a:lnL>
                    <a:lnR>
                      <a:noFill/>
                    </a:lnR>
                    <a:lnT>
                      <a:noFill/>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a:t>
                      </a:r>
                    </a:p>
                  </a:txBody>
                  <a:tcPr marL="9277" marR="9277" marT="9277" marB="0" anchor="ctr">
                    <a:lnL>
                      <a:noFill/>
                    </a:lnL>
                    <a:lnR>
                      <a:noFill/>
                    </a:lnR>
                    <a:lnT>
                      <a:noFill/>
                    </a:lnT>
                    <a:lnB>
                      <a:noFill/>
                    </a:lnB>
                    <a:solidFill>
                      <a:srgbClr val="FFFFFF"/>
                    </a:solidFill>
                  </a:tcPr>
                </a:tc>
                <a:extLst>
                  <a:ext uri="{0D108BD9-81ED-4DB2-BD59-A6C34878D82A}">
                    <a16:rowId xmlns:a16="http://schemas.microsoft.com/office/drawing/2014/main" val="1924144988"/>
                  </a:ext>
                </a:extLst>
              </a:tr>
              <a:tr h="484236">
                <a:tc rowSpan="2">
                  <a:txBody>
                    <a:bodyPr/>
                    <a:lstStyle/>
                    <a:p>
                      <a:pPr algn="ctr" fontAlgn="ctr"/>
                      <a:r>
                        <a:rPr lang="pl-PL" sz="3100" b="0" i="0" u="none" strike="noStrike">
                          <a:solidFill>
                            <a:srgbClr val="000000"/>
                          </a:solidFill>
                          <a:effectLst/>
                          <a:latin typeface="Calibri" panose="020F0502020204030204" pitchFamily="34" charset="0"/>
                        </a:rPr>
                        <a:t>DAG /ɑː/ </a:t>
                      </a:r>
                    </a:p>
                  </a:txBody>
                  <a:tcPr marL="9277" marR="9277" marT="927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1%</a:t>
                      </a:r>
                    </a:p>
                  </a:txBody>
                  <a:tcPr marL="9277" marR="9277" marT="9277" marB="0" anchor="ctr">
                    <a:lnL>
                      <a:noFill/>
                    </a:lnL>
                    <a:lnR>
                      <a:noFill/>
                    </a:lnR>
                    <a:lnT>
                      <a:noFill/>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a:noFill/>
                    </a:lnB>
                    <a:solidFill>
                      <a:srgbClr val="FFFFFF"/>
                    </a:solidFill>
                  </a:tcPr>
                </a:tc>
                <a:extLst>
                  <a:ext uri="{0D108BD9-81ED-4DB2-BD59-A6C34878D82A}">
                    <a16:rowId xmlns:a16="http://schemas.microsoft.com/office/drawing/2014/main" val="2241788650"/>
                  </a:ext>
                </a:extLst>
              </a:tr>
              <a:tr h="484236">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5.02</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3257110"/>
                  </a:ext>
                </a:extLst>
              </a:tr>
              <a:tr h="484236">
                <a:tc rowSpan="2">
                  <a:txBody>
                    <a:bodyPr/>
                    <a:lstStyle/>
                    <a:p>
                      <a:pPr algn="ctr" fontAlgn="ctr"/>
                      <a:r>
                        <a:rPr lang="pl-PL" sz="3100" b="0" i="0" u="none" strike="noStrike">
                          <a:solidFill>
                            <a:srgbClr val="000000"/>
                          </a:solidFill>
                          <a:effectLst/>
                          <a:latin typeface="Calibri" panose="020F0502020204030204" pitchFamily="34" charset="0"/>
                        </a:rPr>
                        <a:t>TAKK /ɑ/</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100%</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01255675"/>
                  </a:ext>
                </a:extLst>
              </a:tr>
              <a:tr h="484236">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5.13</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6621605"/>
                  </a:ext>
                </a:extLst>
              </a:tr>
              <a:tr h="484236">
                <a:tc rowSpan="2">
                  <a:txBody>
                    <a:bodyPr/>
                    <a:lstStyle/>
                    <a:p>
                      <a:pPr algn="ctr" fontAlgn="ctr"/>
                      <a:r>
                        <a:rPr lang="pl-PL" sz="3100" b="0" i="0" u="none" strike="noStrike">
                          <a:solidFill>
                            <a:srgbClr val="000000"/>
                          </a:solidFill>
                          <a:effectLst/>
                          <a:latin typeface="Calibri" panose="020F0502020204030204" pitchFamily="34" charset="0"/>
                        </a:rPr>
                        <a:t>RAD /oː/</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2.22%</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97.78%</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37408731"/>
                  </a:ext>
                </a:extLst>
              </a:tr>
              <a:tr h="484236">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7</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5.07</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6411167"/>
                  </a:ext>
                </a:extLst>
              </a:tr>
              <a:tr h="484236">
                <a:tc rowSpan="2">
                  <a:txBody>
                    <a:bodyPr/>
                    <a:lstStyle/>
                    <a:p>
                      <a:pPr algn="ctr" fontAlgn="ctr"/>
                      <a:r>
                        <a:rPr lang="pl-PL" sz="3100" b="0" i="0" u="none" strike="noStrike">
                          <a:solidFill>
                            <a:srgbClr val="000000"/>
                          </a:solidFill>
                          <a:effectLst/>
                          <a:latin typeface="Calibri" panose="020F0502020204030204" pitchFamily="34" charset="0"/>
                        </a:rPr>
                        <a:t>NOK /o/</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100</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4067641"/>
                  </a:ext>
                </a:extLst>
              </a:tr>
              <a:tr h="484236">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5.05</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1484281"/>
                  </a:ext>
                </a:extLst>
              </a:tr>
              <a:tr h="484236">
                <a:tc rowSpan="2">
                  <a:txBody>
                    <a:bodyPr/>
                    <a:lstStyle/>
                    <a:p>
                      <a:pPr algn="ctr" fontAlgn="ctr"/>
                      <a:r>
                        <a:rPr lang="pl-PL" sz="3100" b="0" i="0" u="none" strike="noStrike">
                          <a:solidFill>
                            <a:srgbClr val="000000"/>
                          </a:solidFill>
                          <a:effectLst/>
                          <a:latin typeface="Calibri" panose="020F0502020204030204" pitchFamily="34" charset="0"/>
                        </a:rPr>
                        <a:t>BOK /uː/</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22.22%</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77.78%</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0897299"/>
                  </a:ext>
                </a:extLst>
              </a:tr>
              <a:tr h="484236">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4.7</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4.94</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2691081"/>
                  </a:ext>
                </a:extLst>
              </a:tr>
              <a:tr h="484236">
                <a:tc rowSpan="2">
                  <a:txBody>
                    <a:bodyPr/>
                    <a:lstStyle/>
                    <a:p>
                      <a:pPr algn="ctr" fontAlgn="ctr"/>
                      <a:r>
                        <a:rPr lang="pl-PL" sz="3100" b="0" i="0" u="none" strike="noStrike">
                          <a:solidFill>
                            <a:srgbClr val="000000"/>
                          </a:solidFill>
                          <a:effectLst/>
                          <a:latin typeface="Calibri" panose="020F0502020204030204" pitchFamily="34" charset="0"/>
                        </a:rPr>
                        <a:t>ROM /u/</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2.22%</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64.44%</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dirty="0">
                          <a:solidFill>
                            <a:srgbClr val="000000"/>
                          </a:solidFill>
                          <a:effectLst/>
                          <a:latin typeface="Calibri" panose="020F0502020204030204" pitchFamily="34" charset="0"/>
                        </a:rPr>
                        <a:t>33.33%</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62137920"/>
                  </a:ext>
                </a:extLst>
              </a:tr>
              <a:tr h="484236">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5</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4.55</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5.33</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4963372"/>
                  </a:ext>
                </a:extLst>
              </a:tr>
              <a:tr h="484236">
                <a:tc rowSpan="2">
                  <a:txBody>
                    <a:bodyPr/>
                    <a:lstStyle/>
                    <a:p>
                      <a:pPr algn="ctr" fontAlgn="ctr"/>
                      <a:r>
                        <a:rPr lang="pl-PL" sz="3100" b="0" i="0" u="none" strike="noStrike">
                          <a:solidFill>
                            <a:srgbClr val="000000"/>
                          </a:solidFill>
                          <a:effectLst/>
                          <a:latin typeface="Calibri" panose="020F0502020204030204" pitchFamily="34" charset="0"/>
                        </a:rPr>
                        <a:t>GUD /ʉː/</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16.67%</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83.33%</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256698791"/>
                  </a:ext>
                </a:extLst>
              </a:tr>
              <a:tr h="484236">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3.91</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929713"/>
                  </a:ext>
                </a:extLst>
              </a:tr>
              <a:tr h="484236">
                <a:tc rowSpan="2">
                  <a:txBody>
                    <a:bodyPr/>
                    <a:lstStyle/>
                    <a:p>
                      <a:pPr algn="ctr" fontAlgn="ctr"/>
                      <a:r>
                        <a:rPr lang="pl-PL" sz="3100" b="0" i="0" u="none" strike="noStrike">
                          <a:solidFill>
                            <a:srgbClr val="000000"/>
                          </a:solidFill>
                          <a:effectLst/>
                          <a:latin typeface="Calibri" panose="020F0502020204030204" pitchFamily="34" charset="0"/>
                        </a:rPr>
                        <a:t>SLUTT /ʉ/</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15.91%</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2.27%</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6.82%</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75%</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04127653"/>
                  </a:ext>
                </a:extLst>
              </a:tr>
              <a:tr h="484236">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4.28</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4.33</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dirty="0">
                          <a:solidFill>
                            <a:srgbClr val="000000"/>
                          </a:solidFill>
                          <a:effectLst/>
                          <a:latin typeface="Calibri" panose="020F0502020204030204" pitchFamily="34" charset="0"/>
                        </a:rPr>
                        <a:t>4.15</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1971000"/>
                  </a:ext>
                </a:extLst>
              </a:tr>
            </a:tbl>
          </a:graphicData>
        </a:graphic>
      </p:graphicFrame>
      <p:graphicFrame>
        <p:nvGraphicFramePr>
          <p:cNvPr id="30" name="Tabela 29">
            <a:extLst>
              <a:ext uri="{FF2B5EF4-FFF2-40B4-BE49-F238E27FC236}">
                <a16:creationId xmlns:a16="http://schemas.microsoft.com/office/drawing/2014/main" id="{D86E6903-67E7-BA7A-7910-E8D4A325D237}"/>
              </a:ext>
            </a:extLst>
          </p:cNvPr>
          <p:cNvGraphicFramePr>
            <a:graphicFrameLocks noGrp="1"/>
          </p:cNvGraphicFramePr>
          <p:nvPr>
            <p:extLst>
              <p:ext uri="{D42A27DB-BD31-4B8C-83A1-F6EECF244321}">
                <p14:modId xmlns:p14="http://schemas.microsoft.com/office/powerpoint/2010/main" val="721959690"/>
              </p:ext>
            </p:extLst>
          </p:nvPr>
        </p:nvGraphicFramePr>
        <p:xfrm>
          <a:off x="1258129" y="14899198"/>
          <a:ext cx="13646962" cy="17084830"/>
        </p:xfrm>
        <a:graphic>
          <a:graphicData uri="http://schemas.openxmlformats.org/drawingml/2006/table">
            <a:tbl>
              <a:tblPr/>
              <a:tblGrid>
                <a:gridCol w="2261186">
                  <a:extLst>
                    <a:ext uri="{9D8B030D-6E8A-4147-A177-3AD203B41FA5}">
                      <a16:colId xmlns:a16="http://schemas.microsoft.com/office/drawing/2014/main" val="4043911579"/>
                    </a:ext>
                  </a:extLst>
                </a:gridCol>
                <a:gridCol w="2098304">
                  <a:extLst>
                    <a:ext uri="{9D8B030D-6E8A-4147-A177-3AD203B41FA5}">
                      <a16:colId xmlns:a16="http://schemas.microsoft.com/office/drawing/2014/main" val="1538999606"/>
                    </a:ext>
                  </a:extLst>
                </a:gridCol>
                <a:gridCol w="1992910">
                  <a:extLst>
                    <a:ext uri="{9D8B030D-6E8A-4147-A177-3AD203B41FA5}">
                      <a16:colId xmlns:a16="http://schemas.microsoft.com/office/drawing/2014/main" val="1894129803"/>
                    </a:ext>
                  </a:extLst>
                </a:gridCol>
                <a:gridCol w="1801285">
                  <a:extLst>
                    <a:ext uri="{9D8B030D-6E8A-4147-A177-3AD203B41FA5}">
                      <a16:colId xmlns:a16="http://schemas.microsoft.com/office/drawing/2014/main" val="384032895"/>
                    </a:ext>
                  </a:extLst>
                </a:gridCol>
                <a:gridCol w="1762959">
                  <a:extLst>
                    <a:ext uri="{9D8B030D-6E8A-4147-A177-3AD203B41FA5}">
                      <a16:colId xmlns:a16="http://schemas.microsoft.com/office/drawing/2014/main" val="575557401"/>
                    </a:ext>
                  </a:extLst>
                </a:gridCol>
                <a:gridCol w="1775734">
                  <a:extLst>
                    <a:ext uri="{9D8B030D-6E8A-4147-A177-3AD203B41FA5}">
                      <a16:colId xmlns:a16="http://schemas.microsoft.com/office/drawing/2014/main" val="102029943"/>
                    </a:ext>
                  </a:extLst>
                </a:gridCol>
                <a:gridCol w="1954584">
                  <a:extLst>
                    <a:ext uri="{9D8B030D-6E8A-4147-A177-3AD203B41FA5}">
                      <a16:colId xmlns:a16="http://schemas.microsoft.com/office/drawing/2014/main" val="3565504043"/>
                    </a:ext>
                  </a:extLst>
                </a:gridCol>
              </a:tblGrid>
              <a:tr h="488138">
                <a:tc>
                  <a:txBody>
                    <a:bodyPr/>
                    <a:lstStyle/>
                    <a:p>
                      <a:pPr algn="l" fontAlgn="b"/>
                      <a:endParaRPr lang="pl-PL" sz="3100" b="0" i="0" u="none" strike="noStrike">
                        <a:solidFill>
                          <a:srgbClr val="000000"/>
                        </a:solidFill>
                        <a:effectLst/>
                        <a:latin typeface="Calibri" panose="020F0502020204030204" pitchFamily="34" charset="0"/>
                      </a:endParaRPr>
                    </a:p>
                  </a:txBody>
                  <a:tcPr marL="9277" marR="9277" marT="9277" marB="0" anchor="b">
                    <a:lnL>
                      <a:noFill/>
                    </a:lnL>
                    <a:lnR>
                      <a:noFill/>
                    </a:lnR>
                    <a:lnT>
                      <a:noFill/>
                    </a:lnT>
                    <a:lnB>
                      <a:noFill/>
                    </a:lnB>
                  </a:tcPr>
                </a:tc>
                <a:tc>
                  <a:txBody>
                    <a:bodyPr/>
                    <a:lstStyle/>
                    <a:p>
                      <a:pPr algn="l" fontAlgn="b"/>
                      <a:endParaRPr lang="pl-PL" sz="3100" b="0" i="0" u="none" strike="noStrike">
                        <a:solidFill>
                          <a:srgbClr val="000000"/>
                        </a:solidFill>
                        <a:effectLst/>
                        <a:latin typeface="Calibri" panose="020F0502020204030204" pitchFamily="34" charset="0"/>
                      </a:endParaRPr>
                    </a:p>
                  </a:txBody>
                  <a:tcPr marL="9277" marR="9277" marT="9277" marB="0" anchor="b">
                    <a:lnL>
                      <a:noFill/>
                    </a:lnL>
                    <a:lnR>
                      <a:noFill/>
                    </a:lnR>
                    <a:lnT>
                      <a:noFill/>
                    </a:lnT>
                    <a:lnB>
                      <a:noFill/>
                    </a:lnB>
                  </a:tcPr>
                </a:tc>
                <a:tc>
                  <a:txBody>
                    <a:bodyPr/>
                    <a:lstStyle/>
                    <a:p>
                      <a:pPr algn="l" fontAlgn="b"/>
                      <a:endParaRPr lang="pl-PL" sz="3100" b="0" i="0" u="none" strike="noStrike">
                        <a:solidFill>
                          <a:srgbClr val="000000"/>
                        </a:solidFill>
                        <a:effectLst/>
                        <a:latin typeface="Calibri" panose="020F0502020204030204" pitchFamily="34" charset="0"/>
                      </a:endParaRPr>
                    </a:p>
                  </a:txBody>
                  <a:tcPr marL="9277" marR="9277" marT="9277" marB="0" anchor="b">
                    <a:lnL>
                      <a:noFill/>
                    </a:lnL>
                    <a:lnR>
                      <a:noFill/>
                    </a:lnR>
                    <a:lnT>
                      <a:noFill/>
                    </a:lnT>
                    <a:lnB>
                      <a:noFill/>
                    </a:lnB>
                  </a:tcPr>
                </a:tc>
                <a:tc>
                  <a:txBody>
                    <a:bodyPr/>
                    <a:lstStyle/>
                    <a:p>
                      <a:pPr algn="l" fontAlgn="b"/>
                      <a:endParaRPr lang="pl-PL" sz="3100" b="0" i="0" u="none" strike="noStrike">
                        <a:solidFill>
                          <a:srgbClr val="000000"/>
                        </a:solidFill>
                        <a:effectLst/>
                        <a:latin typeface="Calibri" panose="020F0502020204030204" pitchFamily="34" charset="0"/>
                      </a:endParaRPr>
                    </a:p>
                  </a:txBody>
                  <a:tcPr marL="9277" marR="9277" marT="9277" marB="0" anchor="b">
                    <a:lnL>
                      <a:noFill/>
                    </a:lnL>
                    <a:lnR>
                      <a:noFill/>
                    </a:lnR>
                    <a:lnT>
                      <a:noFill/>
                    </a:lnT>
                    <a:lnB>
                      <a:noFill/>
                    </a:lnB>
                  </a:tcPr>
                </a:tc>
                <a:tc>
                  <a:txBody>
                    <a:bodyPr/>
                    <a:lstStyle/>
                    <a:p>
                      <a:pPr algn="l" fontAlgn="b"/>
                      <a:endParaRPr lang="pl-PL" sz="3100" b="0" i="0" u="none" strike="noStrike">
                        <a:solidFill>
                          <a:srgbClr val="000000"/>
                        </a:solidFill>
                        <a:effectLst/>
                        <a:latin typeface="Calibri" panose="020F0502020204030204" pitchFamily="34" charset="0"/>
                      </a:endParaRPr>
                    </a:p>
                  </a:txBody>
                  <a:tcPr marL="9277" marR="9277" marT="9277" marB="0" anchor="b">
                    <a:lnL>
                      <a:noFill/>
                    </a:lnL>
                    <a:lnR>
                      <a:noFill/>
                    </a:lnR>
                    <a:lnT>
                      <a:noFill/>
                    </a:lnT>
                    <a:lnB>
                      <a:noFill/>
                    </a:lnB>
                  </a:tcPr>
                </a:tc>
                <a:tc>
                  <a:txBody>
                    <a:bodyPr/>
                    <a:lstStyle/>
                    <a:p>
                      <a:pPr algn="l" fontAlgn="b"/>
                      <a:endParaRPr lang="pl-PL" sz="3100" b="0" i="0" u="none" strike="noStrike">
                        <a:solidFill>
                          <a:srgbClr val="000000"/>
                        </a:solidFill>
                        <a:effectLst/>
                        <a:latin typeface="Calibri" panose="020F0502020204030204" pitchFamily="34" charset="0"/>
                      </a:endParaRPr>
                    </a:p>
                  </a:txBody>
                  <a:tcPr marL="9277" marR="9277" marT="9277" marB="0" anchor="b">
                    <a:lnL>
                      <a:noFill/>
                    </a:lnL>
                    <a:lnR>
                      <a:noFill/>
                    </a:lnR>
                    <a:lnT>
                      <a:noFill/>
                    </a:lnT>
                    <a:lnB>
                      <a:noFill/>
                    </a:lnB>
                  </a:tcPr>
                </a:tc>
                <a:tc>
                  <a:txBody>
                    <a:bodyPr/>
                    <a:lstStyle/>
                    <a:p>
                      <a:pPr algn="l" fontAlgn="b"/>
                      <a:endParaRPr lang="pl-PL" sz="3100" b="0" i="0" u="none" strike="noStrike">
                        <a:solidFill>
                          <a:srgbClr val="000000"/>
                        </a:solidFill>
                        <a:effectLst/>
                        <a:latin typeface="Calibri" panose="020F0502020204030204" pitchFamily="34" charset="0"/>
                      </a:endParaRPr>
                    </a:p>
                  </a:txBody>
                  <a:tcPr marL="9277" marR="9277" marT="9277" marB="0" anchor="b">
                    <a:lnL>
                      <a:noFill/>
                    </a:lnL>
                    <a:lnR>
                      <a:noFill/>
                    </a:lnR>
                    <a:lnT>
                      <a:noFill/>
                    </a:lnT>
                    <a:lnB>
                      <a:noFill/>
                    </a:lnB>
                  </a:tcPr>
                </a:tc>
                <a:extLst>
                  <a:ext uri="{0D108BD9-81ED-4DB2-BD59-A6C34878D82A}">
                    <a16:rowId xmlns:a16="http://schemas.microsoft.com/office/drawing/2014/main" val="2791438260"/>
                  </a:ext>
                </a:extLst>
              </a:tr>
              <a:tr h="488138">
                <a:tc rowSpan="2">
                  <a:txBody>
                    <a:bodyPr/>
                    <a:lstStyle/>
                    <a:p>
                      <a:pPr algn="ctr" fontAlgn="ctr"/>
                      <a:r>
                        <a:rPr lang="pl-PL" sz="3100" b="0" i="0" u="none" strike="noStrike">
                          <a:solidFill>
                            <a:srgbClr val="000000"/>
                          </a:solidFill>
                          <a:effectLst/>
                          <a:latin typeface="Calibri" panose="020F0502020204030204" pitchFamily="34" charset="0"/>
                        </a:rPr>
                        <a:t>Norwegian stimuli</a:t>
                      </a:r>
                    </a:p>
                  </a:txBody>
                  <a:tcPr marL="9277" marR="9277" marT="927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6">
                  <a:txBody>
                    <a:bodyPr/>
                    <a:lstStyle/>
                    <a:p>
                      <a:pPr algn="ctr" fontAlgn="ctr"/>
                      <a:r>
                        <a:rPr lang="pl-PL" sz="3100" b="0" i="0" u="none" strike="noStrike" dirty="0" err="1">
                          <a:solidFill>
                            <a:srgbClr val="000000"/>
                          </a:solidFill>
                          <a:effectLst/>
                          <a:latin typeface="Calibri" panose="020F0502020204030204" pitchFamily="34" charset="0"/>
                        </a:rPr>
                        <a:t>Polish</a:t>
                      </a:r>
                      <a:r>
                        <a:rPr lang="pl-PL" sz="3100" b="0" i="0" u="none" strike="noStrike" dirty="0">
                          <a:solidFill>
                            <a:srgbClr val="000000"/>
                          </a:solidFill>
                          <a:effectLst/>
                          <a:latin typeface="Calibri" panose="020F0502020204030204" pitchFamily="34" charset="0"/>
                        </a:rPr>
                        <a:t> </a:t>
                      </a:r>
                      <a:r>
                        <a:rPr lang="pl-PL" sz="3100" b="0" i="0" u="none" strike="noStrike" dirty="0" err="1">
                          <a:solidFill>
                            <a:srgbClr val="000000"/>
                          </a:solidFill>
                          <a:effectLst/>
                          <a:latin typeface="Calibri" panose="020F0502020204030204" pitchFamily="34" charset="0"/>
                        </a:rPr>
                        <a:t>vowel</a:t>
                      </a:r>
                      <a:r>
                        <a:rPr lang="pl-PL" sz="3100" b="0" i="0" u="none" strike="noStrike" dirty="0">
                          <a:solidFill>
                            <a:srgbClr val="000000"/>
                          </a:solidFill>
                          <a:effectLst/>
                          <a:latin typeface="Calibri" panose="020F0502020204030204" pitchFamily="34" charset="0"/>
                        </a:rPr>
                        <a:t> </a:t>
                      </a:r>
                      <a:r>
                        <a:rPr lang="pl-PL" sz="3100" b="0" i="0" u="none" strike="noStrike" dirty="0" err="1">
                          <a:solidFill>
                            <a:srgbClr val="000000"/>
                          </a:solidFill>
                          <a:effectLst/>
                          <a:latin typeface="Calibri" panose="020F0502020204030204" pitchFamily="34" charset="0"/>
                        </a:rPr>
                        <a:t>labels</a:t>
                      </a:r>
                      <a:endParaRPr lang="pl-PL" sz="3100" b="0" i="0" u="none" strike="noStrike" dirty="0">
                        <a:solidFill>
                          <a:srgbClr val="000000"/>
                        </a:solidFill>
                        <a:effectLst/>
                        <a:latin typeface="Calibri" panose="020F0502020204030204" pitchFamily="34" charset="0"/>
                      </a:endParaRPr>
                    </a:p>
                  </a:txBody>
                  <a:tcPr marL="9277" marR="9277" marT="927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095964744"/>
                  </a:ext>
                </a:extLst>
              </a:tr>
              <a:tr h="488138">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&lt;i&gt;</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&lt;y&gt;</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&lt;e&gt;</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&lt;a&gt;</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&lt;o&gt;</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&lt;u&gt;</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32771229"/>
                  </a:ext>
                </a:extLst>
              </a:tr>
              <a:tr h="488138">
                <a:tc rowSpan="2">
                  <a:txBody>
                    <a:bodyPr/>
                    <a:lstStyle/>
                    <a:p>
                      <a:pPr algn="ctr" fontAlgn="ctr"/>
                      <a:r>
                        <a:rPr lang="pl-PL" sz="3100" b="0" i="0" u="none" strike="noStrike">
                          <a:solidFill>
                            <a:srgbClr val="000000"/>
                          </a:solidFill>
                          <a:effectLst/>
                          <a:latin typeface="Calibri" panose="020F0502020204030204" pitchFamily="34" charset="0"/>
                        </a:rPr>
                        <a:t>TID /iː/ </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95.56%</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2.22%</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dirty="0">
                          <a:solidFill>
                            <a:srgbClr val="000000"/>
                          </a:solidFill>
                          <a:effectLst/>
                          <a:latin typeface="Calibri" panose="020F0502020204030204" pitchFamily="34" charset="0"/>
                        </a:rPr>
                        <a:t>2.22%</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85513576"/>
                  </a:ext>
                </a:extLst>
              </a:tr>
              <a:tr h="488138">
                <a:tc vMerge="1">
                  <a:txBody>
                    <a:bodyPr/>
                    <a:lstStyle/>
                    <a:p>
                      <a:endParaRPr lang="pl-PL"/>
                    </a:p>
                  </a:txBody>
                  <a:tcPr/>
                </a:tc>
                <a:tc>
                  <a:txBody>
                    <a:bodyPr/>
                    <a:lstStyle/>
                    <a:p>
                      <a:pPr algn="ctr" fontAlgn="b"/>
                      <a:r>
                        <a:rPr lang="pl-PL" sz="3100" b="0" i="0" u="none" strike="noStrike">
                          <a:solidFill>
                            <a:srgbClr val="000000"/>
                          </a:solidFill>
                          <a:effectLst/>
                          <a:latin typeface="Calibri" panose="020F0502020204030204" pitchFamily="34" charset="0"/>
                        </a:rPr>
                        <a:t>5.6</a:t>
                      </a:r>
                    </a:p>
                  </a:txBody>
                  <a:tcPr marL="9277" marR="9277" marT="927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3</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9559614"/>
                  </a:ext>
                </a:extLst>
              </a:tr>
              <a:tr h="488138">
                <a:tc rowSpan="2">
                  <a:txBody>
                    <a:bodyPr/>
                    <a:lstStyle/>
                    <a:p>
                      <a:pPr algn="ctr" fontAlgn="ctr"/>
                      <a:r>
                        <a:rPr lang="pl-PL" sz="3100" b="0" i="0" u="none" strike="noStrike">
                          <a:solidFill>
                            <a:srgbClr val="000000"/>
                          </a:solidFill>
                          <a:effectLst/>
                          <a:latin typeface="Calibri" panose="020F0502020204030204" pitchFamily="34" charset="0"/>
                        </a:rPr>
                        <a:t>FIN /i/</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35.56%</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57.78%</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6.67%</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92477138"/>
                  </a:ext>
                </a:extLst>
              </a:tr>
              <a:tr h="488138">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4.25</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5.12</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4.33</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8972118"/>
                  </a:ext>
                </a:extLst>
              </a:tr>
              <a:tr h="488138">
                <a:tc rowSpan="2">
                  <a:txBody>
                    <a:bodyPr/>
                    <a:lstStyle/>
                    <a:p>
                      <a:pPr algn="ctr" fontAlgn="ctr"/>
                      <a:r>
                        <a:rPr lang="pl-PL" sz="3100" b="0" i="0" u="none" strike="noStrike">
                          <a:solidFill>
                            <a:srgbClr val="000000"/>
                          </a:solidFill>
                          <a:effectLst/>
                          <a:latin typeface="Calibri" panose="020F0502020204030204" pitchFamily="34" charset="0"/>
                        </a:rPr>
                        <a:t>LYS /yː/</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84.09%</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11.36%</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2.27%</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2.27%</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75401424"/>
                  </a:ext>
                </a:extLst>
              </a:tr>
              <a:tr h="488138">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4.62</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3.6</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1</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3</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3766292"/>
                  </a:ext>
                </a:extLst>
              </a:tr>
              <a:tr h="488138">
                <a:tc rowSpan="2">
                  <a:txBody>
                    <a:bodyPr/>
                    <a:lstStyle/>
                    <a:p>
                      <a:pPr algn="ctr" fontAlgn="ctr"/>
                      <a:r>
                        <a:rPr lang="pl-PL" sz="3100" b="0" i="0" u="none" strike="noStrike">
                          <a:solidFill>
                            <a:srgbClr val="000000"/>
                          </a:solidFill>
                          <a:effectLst/>
                          <a:latin typeface="Calibri" panose="020F0502020204030204" pitchFamily="34" charset="0"/>
                        </a:rPr>
                        <a:t>SYND /y/</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8.89%</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80%</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2.22%</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8.89%</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36662546"/>
                  </a:ext>
                </a:extLst>
              </a:tr>
              <a:tr h="488138">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3.25</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4.67</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1</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dirty="0">
                          <a:solidFill>
                            <a:srgbClr val="000000"/>
                          </a:solidFill>
                          <a:effectLst/>
                          <a:latin typeface="Calibri" panose="020F0502020204030204" pitchFamily="34" charset="0"/>
                        </a:rPr>
                        <a:t>4.5</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210941"/>
                  </a:ext>
                </a:extLst>
              </a:tr>
              <a:tr h="488138">
                <a:tc rowSpan="2">
                  <a:txBody>
                    <a:bodyPr/>
                    <a:lstStyle/>
                    <a:p>
                      <a:pPr algn="ctr" fontAlgn="ctr"/>
                      <a:r>
                        <a:rPr lang="pl-PL" sz="3100" b="0" i="0" u="none" strike="noStrike">
                          <a:solidFill>
                            <a:srgbClr val="000000"/>
                          </a:solidFill>
                          <a:effectLst/>
                          <a:latin typeface="Calibri" panose="020F0502020204030204" pitchFamily="34" charset="0"/>
                        </a:rPr>
                        <a:t>STED /eː/</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2.22%</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95.56%</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2.22%</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9351652"/>
                  </a:ext>
                </a:extLst>
              </a:tr>
              <a:tr h="488138">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4</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5.05</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7</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7961668"/>
                  </a:ext>
                </a:extLst>
              </a:tr>
              <a:tr h="488138">
                <a:tc rowSpan="2">
                  <a:txBody>
                    <a:bodyPr/>
                    <a:lstStyle/>
                    <a:p>
                      <a:pPr algn="ctr" fontAlgn="ctr"/>
                      <a:r>
                        <a:rPr lang="pl-PL" sz="3100" b="0" i="0" u="none" strike="noStrike">
                          <a:solidFill>
                            <a:srgbClr val="000000"/>
                          </a:solidFill>
                          <a:effectLst/>
                          <a:latin typeface="Calibri" panose="020F0502020204030204" pitchFamily="34" charset="0"/>
                        </a:rPr>
                        <a:t>BEST /e/</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4.44%</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93.33%</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2.22%</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55516227"/>
                  </a:ext>
                </a:extLst>
              </a:tr>
              <a:tr h="488138">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4</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5.83</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5</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9050320"/>
                  </a:ext>
                </a:extLst>
              </a:tr>
              <a:tr h="488138">
                <a:tc rowSpan="2">
                  <a:txBody>
                    <a:bodyPr/>
                    <a:lstStyle/>
                    <a:p>
                      <a:pPr algn="ctr" fontAlgn="ctr"/>
                      <a:r>
                        <a:rPr lang="pl-PL" sz="3100" b="0" i="0" u="none" strike="noStrike">
                          <a:solidFill>
                            <a:srgbClr val="000000"/>
                          </a:solidFill>
                          <a:effectLst/>
                          <a:latin typeface="Calibri" panose="020F0502020204030204" pitchFamily="34" charset="0"/>
                        </a:rPr>
                        <a:t>LØP /øː/ </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2.22%</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20%</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24.44%</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46.67%</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6.67%</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66718074"/>
                  </a:ext>
                </a:extLst>
              </a:tr>
              <a:tr h="488138">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2</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2,91</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3.67</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4.67</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423521"/>
                  </a:ext>
                </a:extLst>
              </a:tr>
              <a:tr h="488138">
                <a:tc rowSpan="2">
                  <a:txBody>
                    <a:bodyPr/>
                    <a:lstStyle/>
                    <a:p>
                      <a:pPr algn="ctr" fontAlgn="ctr"/>
                      <a:r>
                        <a:rPr lang="pl-PL" sz="3100" b="0" i="0" u="none" strike="noStrike">
                          <a:solidFill>
                            <a:srgbClr val="000000"/>
                          </a:solidFill>
                          <a:effectLst/>
                          <a:latin typeface="Calibri" panose="020F0502020204030204" pitchFamily="34" charset="0"/>
                        </a:rPr>
                        <a:t>SØNN /ø/ </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2.27%</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27.27%</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20.45%</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40.91%</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9.09%</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64088612"/>
                  </a:ext>
                </a:extLst>
              </a:tr>
              <a:tr h="488138">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6</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4.42</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3.22</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4.17</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7187007"/>
                  </a:ext>
                </a:extLst>
              </a:tr>
              <a:tr h="488138">
                <a:tc rowSpan="2">
                  <a:txBody>
                    <a:bodyPr/>
                    <a:lstStyle/>
                    <a:p>
                      <a:pPr algn="ctr" fontAlgn="ctr"/>
                      <a:r>
                        <a:rPr lang="pl-PL" sz="3100" b="0" i="0" u="none" strike="noStrike">
                          <a:solidFill>
                            <a:srgbClr val="000000"/>
                          </a:solidFill>
                          <a:effectLst/>
                          <a:latin typeface="Calibri" panose="020F0502020204030204" pitchFamily="34" charset="0"/>
                        </a:rPr>
                        <a:t>DAG /ɑː/ </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1%</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4347820"/>
                  </a:ext>
                </a:extLst>
              </a:tr>
              <a:tr h="488138">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5.02</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1470438"/>
                  </a:ext>
                </a:extLst>
              </a:tr>
              <a:tr h="488138">
                <a:tc rowSpan="2">
                  <a:txBody>
                    <a:bodyPr/>
                    <a:lstStyle/>
                    <a:p>
                      <a:pPr algn="ctr" fontAlgn="ctr"/>
                      <a:r>
                        <a:rPr lang="pl-PL" sz="3100" b="0" i="0" u="none" strike="noStrike">
                          <a:solidFill>
                            <a:srgbClr val="000000"/>
                          </a:solidFill>
                          <a:effectLst/>
                          <a:latin typeface="Calibri" panose="020F0502020204030204" pitchFamily="34" charset="0"/>
                        </a:rPr>
                        <a:t>TAKK /ɑ/</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100%</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72425807"/>
                  </a:ext>
                </a:extLst>
              </a:tr>
              <a:tr h="488138">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5.13</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3829941"/>
                  </a:ext>
                </a:extLst>
              </a:tr>
              <a:tr h="488138">
                <a:tc rowSpan="2">
                  <a:txBody>
                    <a:bodyPr/>
                    <a:lstStyle/>
                    <a:p>
                      <a:pPr algn="ctr" fontAlgn="ctr"/>
                      <a:r>
                        <a:rPr lang="pl-PL" sz="3100" b="0" i="0" u="none" strike="noStrike">
                          <a:solidFill>
                            <a:srgbClr val="000000"/>
                          </a:solidFill>
                          <a:effectLst/>
                          <a:latin typeface="Calibri" panose="020F0502020204030204" pitchFamily="34" charset="0"/>
                        </a:rPr>
                        <a:t>RAD /oː/</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2.22%</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97.78%</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16963697"/>
                  </a:ext>
                </a:extLst>
              </a:tr>
              <a:tr h="488138">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7</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5.07</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1324749"/>
                  </a:ext>
                </a:extLst>
              </a:tr>
              <a:tr h="488138">
                <a:tc rowSpan="2">
                  <a:txBody>
                    <a:bodyPr/>
                    <a:lstStyle/>
                    <a:p>
                      <a:pPr algn="ctr" fontAlgn="ctr"/>
                      <a:r>
                        <a:rPr lang="pl-PL" sz="3100" b="0" i="0" u="none" strike="noStrike">
                          <a:solidFill>
                            <a:srgbClr val="000000"/>
                          </a:solidFill>
                          <a:effectLst/>
                          <a:latin typeface="Calibri" panose="020F0502020204030204" pitchFamily="34" charset="0"/>
                        </a:rPr>
                        <a:t>NOK /o/</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100</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49051890"/>
                  </a:ext>
                </a:extLst>
              </a:tr>
              <a:tr h="488138">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5.05</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6375263"/>
                  </a:ext>
                </a:extLst>
              </a:tr>
              <a:tr h="488138">
                <a:tc rowSpan="2">
                  <a:txBody>
                    <a:bodyPr/>
                    <a:lstStyle/>
                    <a:p>
                      <a:pPr algn="ctr" fontAlgn="ctr"/>
                      <a:r>
                        <a:rPr lang="pl-PL" sz="3100" b="0" i="0" u="none" strike="noStrike">
                          <a:solidFill>
                            <a:srgbClr val="000000"/>
                          </a:solidFill>
                          <a:effectLst/>
                          <a:latin typeface="Calibri" panose="020F0502020204030204" pitchFamily="34" charset="0"/>
                        </a:rPr>
                        <a:t>BOK /uː/</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22.22%</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77.78%</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19259980"/>
                  </a:ext>
                </a:extLst>
              </a:tr>
              <a:tr h="488138">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4.7</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dirty="0">
                          <a:solidFill>
                            <a:srgbClr val="000000"/>
                          </a:solidFill>
                          <a:effectLst/>
                          <a:latin typeface="Calibri" panose="020F0502020204030204" pitchFamily="34" charset="0"/>
                        </a:rPr>
                        <a:t>4.94</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2753606"/>
                  </a:ext>
                </a:extLst>
              </a:tr>
              <a:tr h="488138">
                <a:tc rowSpan="2">
                  <a:txBody>
                    <a:bodyPr/>
                    <a:lstStyle/>
                    <a:p>
                      <a:pPr algn="ctr" fontAlgn="ctr"/>
                      <a:r>
                        <a:rPr lang="pl-PL" sz="3100" b="0" i="0" u="none" strike="noStrike">
                          <a:solidFill>
                            <a:srgbClr val="000000"/>
                          </a:solidFill>
                          <a:effectLst/>
                          <a:latin typeface="Calibri" panose="020F0502020204030204" pitchFamily="34" charset="0"/>
                        </a:rPr>
                        <a:t>ROM /u/</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2.22%</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64.44%</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33.33%</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87697459"/>
                  </a:ext>
                </a:extLst>
              </a:tr>
              <a:tr h="488138">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5</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4.55</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5.33</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4664757"/>
                  </a:ext>
                </a:extLst>
              </a:tr>
              <a:tr h="488138">
                <a:tc rowSpan="2">
                  <a:txBody>
                    <a:bodyPr/>
                    <a:lstStyle/>
                    <a:p>
                      <a:pPr algn="ctr" fontAlgn="ctr"/>
                      <a:r>
                        <a:rPr lang="pl-PL" sz="3100" b="0" i="0" u="none" strike="noStrike">
                          <a:solidFill>
                            <a:srgbClr val="000000"/>
                          </a:solidFill>
                          <a:effectLst/>
                          <a:latin typeface="Calibri" panose="020F0502020204030204" pitchFamily="34" charset="0"/>
                        </a:rPr>
                        <a:t>GUD /ʉː/</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16.67%</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dirty="0">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83.33%</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10496145"/>
                  </a:ext>
                </a:extLst>
              </a:tr>
              <a:tr h="488138">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3.91</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560419"/>
                  </a:ext>
                </a:extLst>
              </a:tr>
              <a:tr h="488138">
                <a:tc rowSpan="2">
                  <a:txBody>
                    <a:bodyPr/>
                    <a:lstStyle/>
                    <a:p>
                      <a:pPr algn="ctr" fontAlgn="ctr"/>
                      <a:r>
                        <a:rPr lang="pl-PL" sz="3100" b="0" i="0" u="none" strike="noStrike">
                          <a:solidFill>
                            <a:srgbClr val="000000"/>
                          </a:solidFill>
                          <a:effectLst/>
                          <a:latin typeface="Calibri" panose="020F0502020204030204" pitchFamily="34" charset="0"/>
                        </a:rPr>
                        <a:t>SLUTT /ʉ/</a:t>
                      </a:r>
                    </a:p>
                  </a:txBody>
                  <a:tcPr marL="9277" marR="9277" marT="9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15.91%</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2.27%</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6.82%</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75%</a:t>
                      </a:r>
                    </a:p>
                  </a:txBody>
                  <a:tcPr marL="9277" marR="9277" marT="927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83649624"/>
                  </a:ext>
                </a:extLst>
              </a:tr>
              <a:tr h="488138">
                <a:tc vMerge="1">
                  <a:txBody>
                    <a:bodyPr/>
                    <a:lstStyle/>
                    <a:p>
                      <a:endParaRPr lang="pl-PL"/>
                    </a:p>
                  </a:txBody>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4.28</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2</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 </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a:solidFill>
                            <a:srgbClr val="000000"/>
                          </a:solidFill>
                          <a:effectLst/>
                          <a:latin typeface="Calibri" panose="020F0502020204030204" pitchFamily="34" charset="0"/>
                        </a:rPr>
                        <a:t>4.33</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3100" b="0" i="0" u="none" strike="noStrike" dirty="0">
                          <a:solidFill>
                            <a:srgbClr val="000000"/>
                          </a:solidFill>
                          <a:effectLst/>
                          <a:latin typeface="Calibri" panose="020F0502020204030204" pitchFamily="34" charset="0"/>
                        </a:rPr>
                        <a:t>4.15</a:t>
                      </a:r>
                    </a:p>
                  </a:txBody>
                  <a:tcPr marL="9277" marR="9277" marT="92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8002740"/>
                  </a:ext>
                </a:extLst>
              </a:tr>
            </a:tbl>
          </a:graphicData>
        </a:graphic>
      </p:graphicFrame>
      <p:pic>
        <p:nvPicPr>
          <p:cNvPr id="32" name="Obraz 31">
            <a:extLst>
              <a:ext uri="{FF2B5EF4-FFF2-40B4-BE49-F238E27FC236}">
                <a16:creationId xmlns:a16="http://schemas.microsoft.com/office/drawing/2014/main" id="{63BB52EF-6D01-B5F7-7927-0A9ED2380B6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576444" y="1291862"/>
            <a:ext cx="3122784" cy="1783808"/>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702082"/>
      </a:accent1>
      <a:accent2>
        <a:srgbClr val="4C4184"/>
      </a:accent2>
      <a:accent3>
        <a:srgbClr val="ECDCF4"/>
      </a:accent3>
      <a:accent4>
        <a:srgbClr val="926EBF"/>
      </a:accent4>
      <a:accent5>
        <a:srgbClr val="8B84D7"/>
      </a:accent5>
      <a:accent6>
        <a:srgbClr val="B884CB"/>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hueOff val="-16800000"/>
            <a:satOff val="-52173"/>
            <a:lumOff val="9019"/>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3506906" rtl="0" fontAlgn="auto" latinLnBrk="0" hangingPunct="0">
          <a:lnSpc>
            <a:spcPct val="100000"/>
          </a:lnSpc>
          <a:spcBef>
            <a:spcPts val="0"/>
          </a:spcBef>
          <a:spcAft>
            <a:spcPts val="0"/>
          </a:spcAft>
          <a:buClrTx/>
          <a:buSzTx/>
          <a:buFontTx/>
          <a:buNone/>
          <a:tabLst/>
          <a:defRPr kumimoji="0" sz="69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3506906" rtl="0" fontAlgn="auto" latinLnBrk="0" hangingPunct="0">
          <a:lnSpc>
            <a:spcPct val="100000"/>
          </a:lnSpc>
          <a:spcBef>
            <a:spcPts val="0"/>
          </a:spcBef>
          <a:spcAft>
            <a:spcPts val="0"/>
          </a:spcAft>
          <a:buClrTx/>
          <a:buSzTx/>
          <a:buFontTx/>
          <a:buNone/>
          <a:tabLst/>
          <a:defRPr kumimoji="0" sz="69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702082"/>
      </a:accent1>
      <a:accent2>
        <a:srgbClr val="4C4184"/>
      </a:accent2>
      <a:accent3>
        <a:srgbClr val="ECDCF4"/>
      </a:accent3>
      <a:accent4>
        <a:srgbClr val="926EBF"/>
      </a:accent4>
      <a:accent5>
        <a:srgbClr val="8B84D7"/>
      </a:accent5>
      <a:accent6>
        <a:srgbClr val="B884CB"/>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hueOff val="-16800000"/>
            <a:satOff val="-52173"/>
            <a:lumOff val="9019"/>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3506906" rtl="0" fontAlgn="auto" latinLnBrk="0" hangingPunct="0">
          <a:lnSpc>
            <a:spcPct val="100000"/>
          </a:lnSpc>
          <a:spcBef>
            <a:spcPts val="0"/>
          </a:spcBef>
          <a:spcAft>
            <a:spcPts val="0"/>
          </a:spcAft>
          <a:buClrTx/>
          <a:buSzTx/>
          <a:buFontTx/>
          <a:buNone/>
          <a:tabLst/>
          <a:defRPr kumimoji="0" sz="69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3506906" rtl="0" fontAlgn="auto" latinLnBrk="0" hangingPunct="0">
          <a:lnSpc>
            <a:spcPct val="100000"/>
          </a:lnSpc>
          <a:spcBef>
            <a:spcPts val="0"/>
          </a:spcBef>
          <a:spcAft>
            <a:spcPts val="0"/>
          </a:spcAft>
          <a:buClrTx/>
          <a:buSzTx/>
          <a:buFontTx/>
          <a:buNone/>
          <a:tabLst/>
          <a:defRPr kumimoji="0" sz="69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C5D5248A4B444F8F930681A94B9435" ma:contentTypeVersion="15" ma:contentTypeDescription="Create a new document." ma:contentTypeScope="" ma:versionID="705820215352f8093ac568f94c0face5">
  <xsd:schema xmlns:xsd="http://www.w3.org/2001/XMLSchema" xmlns:xs="http://www.w3.org/2001/XMLSchema" xmlns:p="http://schemas.microsoft.com/office/2006/metadata/properties" xmlns:ns2="e2035883-993f-40dd-b11a-b4b324a4033e" xmlns:ns3="64797261-d3be-488b-a201-b4c878f4938b" targetNamespace="http://schemas.microsoft.com/office/2006/metadata/properties" ma:root="true" ma:fieldsID="f19173542ac6b996d90cb3e93d9e4037" ns2:_="" ns3:_="">
    <xsd:import namespace="e2035883-993f-40dd-b11a-b4b324a4033e"/>
    <xsd:import namespace="64797261-d3be-488b-a201-b4c878f4938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SearchProperties" minOccurs="0"/>
                <xsd:element ref="ns2:MediaLengthInSeconds" minOccurs="0"/>
                <xsd:element ref="ns2:komentarz"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035883-993f-40dd-b11a-b4b324a403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9df4c6f-8961-41b0-b5dd-85bee8602c0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komentarz" ma:index="22" nillable="true" ma:displayName="komentarz" ma:format="Dropdown" ma:internalName="komentarz">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797261-d3be-488b-a201-b4c878f4938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62e426e-9fcd-492e-b2c4-b2ceb3c3b0ea}" ma:internalName="TaxCatchAll" ma:showField="CatchAllData" ma:web="64797261-d3be-488b-a201-b4c878f493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2035883-993f-40dd-b11a-b4b324a4033e">
      <Terms xmlns="http://schemas.microsoft.com/office/infopath/2007/PartnerControls"/>
    </lcf76f155ced4ddcb4097134ff3c332f>
    <komentarz xmlns="e2035883-993f-40dd-b11a-b4b324a4033e" xsi:nil="true"/>
    <TaxCatchAll xmlns="64797261-d3be-488b-a201-b4c878f4938b" xsi:nil="true"/>
  </documentManagement>
</p:properties>
</file>

<file path=customXml/itemProps1.xml><?xml version="1.0" encoding="utf-8"?>
<ds:datastoreItem xmlns:ds="http://schemas.openxmlformats.org/officeDocument/2006/customXml" ds:itemID="{3F548D53-BADD-4A10-8AED-CFC9C17D8A64}"/>
</file>

<file path=customXml/itemProps2.xml><?xml version="1.0" encoding="utf-8"?>
<ds:datastoreItem xmlns:ds="http://schemas.openxmlformats.org/officeDocument/2006/customXml" ds:itemID="{B968526F-7F4C-4E1C-B6C6-A68ADC4289DE}"/>
</file>

<file path=customXml/itemProps3.xml><?xml version="1.0" encoding="utf-8"?>
<ds:datastoreItem xmlns:ds="http://schemas.openxmlformats.org/officeDocument/2006/customXml" ds:itemID="{27808650-8012-416B-9240-DFD3696BBF42}"/>
</file>

<file path=docProps/app.xml><?xml version="1.0" encoding="utf-8"?>
<Properties xmlns="http://schemas.openxmlformats.org/officeDocument/2006/extended-properties" xmlns:vt="http://schemas.openxmlformats.org/officeDocument/2006/docPropsVTypes">
  <TotalTime>2129</TotalTime>
  <Words>1471</Words>
  <Application>Microsoft Office PowerPoint</Application>
  <PresentationFormat>Niestandardowy</PresentationFormat>
  <Paragraphs>476</Paragraphs>
  <Slides>1</Slides>
  <Notes>1</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vt:i4>
      </vt:variant>
    </vt:vector>
  </HeadingPairs>
  <TitlesOfParts>
    <vt:vector size="8" baseType="lpstr">
      <vt:lpstr>Arial</vt:lpstr>
      <vt:lpstr>Calibri</vt:lpstr>
      <vt:lpstr>Calibri Light</vt:lpstr>
      <vt:lpstr>Helvetica</vt:lpstr>
      <vt:lpstr>Times</vt:lpstr>
      <vt:lpstr>Wingdings</vt:lpstr>
      <vt:lpstr>Office Theme</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Magdala</dc:creator>
  <cp:lastModifiedBy>User</cp:lastModifiedBy>
  <cp:revision>8</cp:revision>
  <cp:lastPrinted>2022-04-15T00:52:40Z</cp:lastPrinted>
  <dcterms:modified xsi:type="dcterms:W3CDTF">2022-04-15T06:52:45Z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0x0101000DC5D5248A4B444F8F930681A94B9435</vt:lpwstr>
  </property>
</Properties>
</file>